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slideLayouts/slideLayout10.xml" ContentType="application/vnd.openxmlformats-officedocument.presentationml.slideLayout+xml"/>
  <Override PartName="/ppt/theme/theme13.xml" ContentType="application/vnd.openxmlformats-officedocument.theme+xml"/>
  <Override PartName="/ppt/slideLayouts/slideLayout1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0.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8" r:id="rId2"/>
    <p:sldMasterId id="2147483699" r:id="rId3"/>
    <p:sldMasterId id="2147483728" r:id="rId4"/>
    <p:sldMasterId id="2147483772" r:id="rId5"/>
    <p:sldMasterId id="2147483805" r:id="rId6"/>
    <p:sldMasterId id="2147483840" r:id="rId7"/>
    <p:sldMasterId id="2147483866" r:id="rId8"/>
    <p:sldMasterId id="2147483890" r:id="rId9"/>
    <p:sldMasterId id="2147483928" r:id="rId10"/>
    <p:sldMasterId id="2147483952" r:id="rId11"/>
    <p:sldMasterId id="2147484008" r:id="rId12"/>
    <p:sldMasterId id="2147484031" r:id="rId13"/>
    <p:sldMasterId id="2147484040" r:id="rId14"/>
    <p:sldMasterId id="2147484052" r:id="rId15"/>
    <p:sldMasterId id="2147484076" r:id="rId16"/>
    <p:sldMasterId id="2147484122" r:id="rId17"/>
    <p:sldMasterId id="2147484145" r:id="rId18"/>
    <p:sldMasterId id="2147484177" r:id="rId19"/>
    <p:sldMasterId id="2147484193" r:id="rId20"/>
    <p:sldMasterId id="2147484221" r:id="rId21"/>
  </p:sldMasterIdLst>
  <p:notesMasterIdLst>
    <p:notesMasterId r:id="rId87"/>
  </p:notesMasterIdLst>
  <p:sldIdLst>
    <p:sldId id="542" r:id="rId22"/>
    <p:sldId id="543" r:id="rId23"/>
    <p:sldId id="418" r:id="rId24"/>
    <p:sldId id="419" r:id="rId25"/>
    <p:sldId id="476" r:id="rId26"/>
    <p:sldId id="477" r:id="rId27"/>
    <p:sldId id="478" r:id="rId28"/>
    <p:sldId id="479" r:id="rId29"/>
    <p:sldId id="480" r:id="rId30"/>
    <p:sldId id="481" r:id="rId31"/>
    <p:sldId id="482" r:id="rId32"/>
    <p:sldId id="483" r:id="rId33"/>
    <p:sldId id="484" r:id="rId34"/>
    <p:sldId id="545" r:id="rId35"/>
    <p:sldId id="420" r:id="rId36"/>
    <p:sldId id="449" r:id="rId37"/>
    <p:sldId id="450" r:id="rId38"/>
    <p:sldId id="451" r:id="rId39"/>
    <p:sldId id="452" r:id="rId40"/>
    <p:sldId id="453" r:id="rId41"/>
    <p:sldId id="454" r:id="rId42"/>
    <p:sldId id="546" r:id="rId43"/>
    <p:sldId id="421" r:id="rId44"/>
    <p:sldId id="422" r:id="rId45"/>
    <p:sldId id="307" r:id="rId46"/>
    <p:sldId id="308" r:id="rId47"/>
    <p:sldId id="309" r:id="rId48"/>
    <p:sldId id="310" r:id="rId49"/>
    <p:sldId id="311" r:id="rId50"/>
    <p:sldId id="312" r:id="rId51"/>
    <p:sldId id="313" r:id="rId52"/>
    <p:sldId id="315" r:id="rId53"/>
    <p:sldId id="316" r:id="rId54"/>
    <p:sldId id="317"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6" r:id="rId82"/>
    <p:sldId id="544" r:id="rId83"/>
    <p:sldId id="287" r:id="rId84"/>
    <p:sldId id="288" r:id="rId85"/>
    <p:sldId id="28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9BB8EFA8-08AC-4B16-B110-AE5EBCC24C11}">
          <p14:sldIdLst>
            <p14:sldId id="542"/>
            <p14:sldId id="543"/>
          </p14:sldIdLst>
        </p14:section>
        <p14:section name="Big Data Stores" id="{02963950-B108-4D09-9CA4-C742C043CD38}">
          <p14:sldIdLst>
            <p14:sldId id="418"/>
            <p14:sldId id="419"/>
            <p14:sldId id="476"/>
            <p14:sldId id="477"/>
            <p14:sldId id="478"/>
            <p14:sldId id="479"/>
            <p14:sldId id="480"/>
            <p14:sldId id="481"/>
            <p14:sldId id="482"/>
            <p14:sldId id="483"/>
            <p14:sldId id="484"/>
            <p14:sldId id="545"/>
            <p14:sldId id="420"/>
            <p14:sldId id="449"/>
            <p14:sldId id="450"/>
            <p14:sldId id="451"/>
            <p14:sldId id="452"/>
            <p14:sldId id="453"/>
            <p14:sldId id="454"/>
            <p14:sldId id="546"/>
          </p14:sldIdLst>
        </p14:section>
        <p14:section name="Machine Learning" id="{0B8101A7-19B1-4A45-B33F-DA21B7C18260}">
          <p14:sldIdLst>
            <p14:sldId id="421"/>
            <p14:sldId id="422"/>
            <p14:sldId id="307"/>
            <p14:sldId id="308"/>
            <p14:sldId id="309"/>
            <p14:sldId id="310"/>
            <p14:sldId id="311"/>
            <p14:sldId id="312"/>
            <p14:sldId id="313"/>
            <p14:sldId id="315"/>
            <p14:sldId id="316"/>
            <p14:sldId id="317"/>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6"/>
            <p14:sldId id="544"/>
            <p14:sldId id="287"/>
            <p14:sldId id="288"/>
            <p14:sldId id="2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2" autoAdjust="0"/>
    <p:restoredTop sz="51046" autoAdjust="0"/>
  </p:normalViewPr>
  <p:slideViewPr>
    <p:cSldViewPr snapToGrid="0">
      <p:cViewPr varScale="1">
        <p:scale>
          <a:sx n="26" d="100"/>
          <a:sy n="26" d="100"/>
        </p:scale>
        <p:origin x="138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slide" Target="slides/slide63.xml"/><Relationship Id="rId89"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4E53-2A80-4821-838C-D7ED3B5C78AC}" type="datetimeFigureOut">
              <a:rPr lang="en-US" smtClean="0"/>
              <a:t>11-Oct-16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7A8B-3804-471E-A88F-356D9F587977}" type="slidenum">
              <a:rPr lang="en-US" smtClean="0"/>
              <a:t>‹#›</a:t>
            </a:fld>
            <a:endParaRPr lang="en-US"/>
          </a:p>
        </p:txBody>
      </p:sp>
    </p:spTree>
    <p:extLst>
      <p:ext uri="{BB962C8B-B14F-4D97-AF65-F5344CB8AC3E}">
        <p14:creationId xmlns:p14="http://schemas.microsoft.com/office/powerpoint/2010/main" val="204141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867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SMSG Readiness</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1633DF-BC8A-4F24-8C83-8BD4404323A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376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372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3338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371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14</a:t>
            </a:fld>
            <a:endParaRPr lang="en-US"/>
          </a:p>
        </p:txBody>
      </p:sp>
    </p:spTree>
    <p:extLst>
      <p:ext uri="{BB962C8B-B14F-4D97-AF65-F5344CB8AC3E}">
        <p14:creationId xmlns:p14="http://schemas.microsoft.com/office/powerpoint/2010/main" val="3941878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53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B74826-D799-4ECA-A065-1147448C1A34}"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endParaRPr>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5975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086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18</a:t>
            </a:fld>
            <a:endParaRPr lang="en-US"/>
          </a:p>
        </p:txBody>
      </p:sp>
    </p:spTree>
    <p:extLst>
      <p:ext uri="{BB962C8B-B14F-4D97-AF65-F5344CB8AC3E}">
        <p14:creationId xmlns:p14="http://schemas.microsoft.com/office/powerpoint/2010/main" val="128330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22</a:t>
            </a:fld>
            <a:endParaRPr lang="en-US"/>
          </a:p>
        </p:txBody>
      </p:sp>
    </p:spTree>
    <p:extLst>
      <p:ext uri="{BB962C8B-B14F-4D97-AF65-F5344CB8AC3E}">
        <p14:creationId xmlns:p14="http://schemas.microsoft.com/office/powerpoint/2010/main" val="369141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4FB22D-AF06-49F0-ABFB-4A3B32E04FB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2714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90914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7648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prstClr val="black">
                      <a:lumMod val="50000"/>
                    </a:prstClr>
                  </a:gs>
                  <a:gs pos="100000">
                    <a:prstClr val="black">
                      <a:lumMod val="50000"/>
                    </a:prstClr>
                  </a:gs>
                </a:gsLst>
                <a:lin ang="5400000" scaled="0"/>
              </a:gra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1765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61330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290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7319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3400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45239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0494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1968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87963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6955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1205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17943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77069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36245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006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6139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179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2717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3928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358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52959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43432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25969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42333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94992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20615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94124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2666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12375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408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51474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676189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6018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4973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23900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9682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94247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33179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01485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72972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62</a:t>
            </a:fld>
            <a:endParaRPr lang="en-US"/>
          </a:p>
        </p:txBody>
      </p:sp>
    </p:spTree>
    <p:extLst>
      <p:ext uri="{BB962C8B-B14F-4D97-AF65-F5344CB8AC3E}">
        <p14:creationId xmlns:p14="http://schemas.microsoft.com/office/powerpoint/2010/main" val="3157511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04382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72685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1946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22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3721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91290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545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2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1.xml"/><Relationship Id="rId6" Type="http://schemas.openxmlformats.org/officeDocument/2006/relationships/image" Target="../media/image11.png"/><Relationship Id="rId5" Type="http://schemas.openxmlformats.org/officeDocument/2006/relationships/image" Target="../media/image14.gif"/><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1.xml"/><Relationship Id="rId6" Type="http://schemas.openxmlformats.org/officeDocument/2006/relationships/image" Target="../media/image11.png"/><Relationship Id="rId5" Type="http://schemas.openxmlformats.org/officeDocument/2006/relationships/image" Target="../media/image14.gif"/><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Master" Target="../slideMasters/slideMaster2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Master" Target="../slideMasters/slideMaster2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2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gif"/><Relationship Id="rId1" Type="http://schemas.openxmlformats.org/officeDocument/2006/relationships/slideMaster" Target="../slideMasters/slideMaster21.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3.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gif"/><Relationship Id="rId1" Type="http://schemas.openxmlformats.org/officeDocument/2006/relationships/slideMaster" Target="../slideMasters/slideMaster21.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3.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gif"/><Relationship Id="rId1" Type="http://schemas.openxmlformats.org/officeDocument/2006/relationships/slideMaster" Target="../slideMasters/slideMaster21.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3.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1.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3.wdp"/></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1.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69554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260" tIns="91413" rIns="146260" bIns="91413"/>
          <a:lstStyle>
            <a:lvl1pPr algn="l">
              <a:defRPr sz="352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51784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339C95FE-F184-4529-8851-686AD19B04E3}" type="datetimeFigureOut">
              <a:rPr lang="en-US" smtClean="0">
                <a:solidFill>
                  <a:prstClr val="black">
                    <a:tint val="75000"/>
                  </a:prstClr>
                </a:solidFill>
              </a:rPr>
              <a:pPr defTabSz="914225">
                <a:defRPr/>
              </a:pPr>
              <a:t>11-Oct-16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13D88B76-51B8-4504-B979-D41D1F0651E8}"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726123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89513"/>
            <a:ext cx="11734799" cy="777288"/>
          </a:xfrm>
        </p:spPr>
        <p:txBody>
          <a:bodyPr lIns="457200" rIns="91440"/>
          <a:lstStyle>
            <a:lvl1pPr>
              <a:defRPr sz="4400">
                <a:solidFill>
                  <a:schemeClr val="tx1"/>
                </a:solidFill>
                <a:latin typeface="+mj-lt"/>
              </a:defRPr>
            </a:lvl1pPr>
          </a:lstStyle>
          <a:p>
            <a:r>
              <a:rPr lang="en-US" dirty="0"/>
              <a:t>Click to edit Master title style</a:t>
            </a:r>
          </a:p>
        </p:txBody>
      </p:sp>
      <p:sp>
        <p:nvSpPr>
          <p:cNvPr id="21" name="Rectangle 20"/>
          <p:cNvSpPr/>
          <p:nvPr userDrawn="1"/>
        </p:nvSpPr>
        <p:spPr bwMode="auto">
          <a:xfrm>
            <a:off x="0" y="6716504"/>
            <a:ext cx="12192000"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3" name="Picture 22"/>
          <p:cNvPicPr>
            <a:picLocks noChangeAspect="1"/>
          </p:cNvPicPr>
          <p:nvPr userDrawn="1"/>
        </p:nvPicPr>
        <p:blipFill>
          <a:blip r:embed="rId2"/>
          <a:stretch>
            <a:fillRect/>
          </a:stretch>
        </p:blipFill>
        <p:spPr>
          <a:xfrm>
            <a:off x="457200" y="6503800"/>
            <a:ext cx="666299" cy="142928"/>
          </a:xfrm>
          <a:prstGeom prst="rect">
            <a:avLst/>
          </a:prstGeom>
        </p:spPr>
      </p:pic>
      <p:sp>
        <p:nvSpPr>
          <p:cNvPr id="29" name="Text Placeholder 28"/>
          <p:cNvSpPr>
            <a:spLocks noGrp="1"/>
          </p:cNvSpPr>
          <p:nvPr>
            <p:ph type="body" sz="quarter" idx="10"/>
          </p:nvPr>
        </p:nvSpPr>
        <p:spPr>
          <a:xfrm>
            <a:off x="0" y="993617"/>
            <a:ext cx="7912100" cy="424732"/>
          </a:xfrm>
        </p:spPr>
        <p:txBody>
          <a:bodyPr lIns="457200" tIns="0" rIns="91440" bIns="91440"/>
          <a:lstStyle>
            <a:lvl1pPr>
              <a:defRPr sz="2400">
                <a:solidFill>
                  <a:srgbClr val="DC3C00"/>
                </a:solidFill>
              </a:defRPr>
            </a:lvl1pPr>
          </a:lstStyle>
          <a:p>
            <a:pPr lvl="0"/>
            <a:r>
              <a:rPr lang="en-US" dirty="0"/>
              <a:t>Click to edit Master text styles</a:t>
            </a:r>
          </a:p>
        </p:txBody>
      </p:sp>
    </p:spTree>
    <p:extLst>
      <p:ext uri="{BB962C8B-B14F-4D97-AF65-F5344CB8AC3E}">
        <p14:creationId xmlns:p14="http://schemas.microsoft.com/office/powerpoint/2010/main" val="26490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88">
          <p15:clr>
            <a:srgbClr val="FBAE40"/>
          </p15:clr>
        </p15:guide>
        <p15:guide id="4" pos="7392">
          <p15:clr>
            <a:srgbClr val="FBAE40"/>
          </p15:clr>
        </p15:guide>
        <p15:guide id="5" orient="horz" pos="672">
          <p15:clr>
            <a:srgbClr val="FBAE40"/>
          </p15:clr>
        </p15:guide>
        <p15:guide id="6" orient="horz" pos="1056">
          <p15:clr>
            <a:srgbClr val="FBAE40"/>
          </p15:clr>
        </p15:guide>
        <p15:guide id="7" orient="horz" pos="4050">
          <p15:clr>
            <a:srgbClr val="FBAE40"/>
          </p15:clr>
        </p15:guide>
        <p15:guide id="8" orient="horz" pos="14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2"/>
            <a:ext cx="5327691" cy="899665"/>
          </a:xfrm>
        </p:spPr>
        <p:txBody>
          <a:bodyPr/>
          <a:lstStyle/>
          <a:p>
            <a:endParaRPr lang="en-GB" dirty="0"/>
          </a:p>
        </p:txBody>
      </p:sp>
      <p:sp>
        <p:nvSpPr>
          <p:cNvPr id="5" name="Text Placeholder 2"/>
          <p:cNvSpPr>
            <a:spLocks noGrp="1"/>
          </p:cNvSpPr>
          <p:nvPr>
            <p:ph type="body" sz="quarter" idx="14"/>
          </p:nvPr>
        </p:nvSpPr>
        <p:spPr bwMode="ltGray">
          <a:xfrm>
            <a:off x="269241" y="1478689"/>
            <a:ext cx="5327691" cy="1789991"/>
          </a:xfrm>
          <a:noFill/>
        </p:spPr>
        <p:txBody>
          <a:bodyPr tIns="109728" bIns="109728">
            <a:noAutofit/>
          </a:bodyPr>
          <a:lstStyle>
            <a:lvl1pPr marL="0" indent="0">
              <a:spcBef>
                <a:spcPts val="0"/>
              </a:spcBef>
              <a:buNone/>
              <a:defRPr sz="3200">
                <a:solidFill>
                  <a:schemeClr val="tx1"/>
                </a:solidFill>
              </a:defRPr>
            </a:lvl1pPr>
          </a:lstStyle>
          <a:p>
            <a:pPr lvl="0"/>
            <a:endParaRPr lang="en-US" dirty="0"/>
          </a:p>
        </p:txBody>
      </p:sp>
      <p:sp>
        <p:nvSpPr>
          <p:cNvPr id="6" name="Text Placeholder 2"/>
          <p:cNvSpPr>
            <a:spLocks noGrp="1"/>
          </p:cNvSpPr>
          <p:nvPr>
            <p:ph type="body" sz="quarter" idx="15"/>
          </p:nvPr>
        </p:nvSpPr>
        <p:spPr bwMode="ltGray">
          <a:xfrm>
            <a:off x="6358542" y="1478688"/>
            <a:ext cx="5327691" cy="1789991"/>
          </a:xfrm>
          <a:noFill/>
        </p:spPr>
        <p:txBody>
          <a:bodyPr tIns="109728" bIns="109728">
            <a:noAutofit/>
          </a:bodyPr>
          <a:lstStyle>
            <a:lvl1pPr marL="0" indent="0">
              <a:spcBef>
                <a:spcPts val="0"/>
              </a:spcBef>
              <a:buNone/>
              <a:defRPr sz="3200">
                <a:solidFill>
                  <a:schemeClr val="tx1"/>
                </a:solidFill>
              </a:defRPr>
            </a:lvl1pPr>
          </a:lstStyle>
          <a:p>
            <a:pPr lvl="0"/>
            <a:endParaRPr lang="en-US" dirty="0"/>
          </a:p>
        </p:txBody>
      </p:sp>
    </p:spTree>
    <p:extLst>
      <p:ext uri="{BB962C8B-B14F-4D97-AF65-F5344CB8AC3E}">
        <p14:creationId xmlns:p14="http://schemas.microsoft.com/office/powerpoint/2010/main" val="207610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3334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422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1805"/>
            <a:ext cx="12191377" cy="6861610"/>
          </a:xfrm>
          <a:prstGeom prst="rect">
            <a:avLst/>
          </a:prstGeom>
        </p:spPr>
      </p:pic>
      <p:sp>
        <p:nvSpPr>
          <p:cNvPr id="2" name="Title 1"/>
          <p:cNvSpPr>
            <a:spLocks noGrp="1"/>
          </p:cNvSpPr>
          <p:nvPr>
            <p:ph type="ctrTitle" hasCustomPrompt="1"/>
          </p:nvPr>
        </p:nvSpPr>
        <p:spPr>
          <a:xfrm>
            <a:off x="1165663" y="2084172"/>
            <a:ext cx="9860674" cy="1793104"/>
          </a:xfrm>
        </p:spPr>
        <p:txBody>
          <a:bodyPr lIns="0" tIns="0" rIns="0" bIns="0" anchor="ctr">
            <a:noAutofit/>
          </a:bodyPr>
          <a:lstStyle>
            <a:lvl1pPr>
              <a:defRPr sz="5882" baseline="0">
                <a:solidFill>
                  <a:srgbClr val="0D5387"/>
                </a:solidFill>
                <a:latin typeface="Segoe UI" panose="020B0502040204020203"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1165663" y="3877275"/>
            <a:ext cx="7395505" cy="896552"/>
          </a:xfrm>
        </p:spPr>
        <p:txBody>
          <a:bodyPr lIns="0" tIns="0" rIns="0" bIns="0" anchor="ctr">
            <a:normAutofit/>
          </a:bodyPr>
          <a:lstStyle>
            <a:lvl1pPr marL="0" indent="0" algn="l">
              <a:lnSpc>
                <a:spcPct val="90000"/>
              </a:lnSpc>
              <a:spcBef>
                <a:spcPts val="588"/>
              </a:spcBef>
              <a:buNone/>
              <a:defRPr sz="1372" baseline="0">
                <a:solidFill>
                  <a:schemeClr val="tx1"/>
                </a:solidFill>
              </a:defRPr>
            </a:lvl1pPr>
            <a:lvl2pPr marL="592287" indent="0" algn="ctr">
              <a:buNone/>
              <a:defRPr>
                <a:solidFill>
                  <a:schemeClr val="tx1">
                    <a:tint val="75000"/>
                  </a:schemeClr>
                </a:solidFill>
              </a:defRPr>
            </a:lvl2pPr>
            <a:lvl3pPr marL="1184575" indent="0" algn="ctr">
              <a:buNone/>
              <a:defRPr>
                <a:solidFill>
                  <a:schemeClr val="tx1">
                    <a:tint val="75000"/>
                  </a:schemeClr>
                </a:solidFill>
              </a:defRPr>
            </a:lvl3pPr>
            <a:lvl4pPr marL="1776861" indent="0" algn="ctr">
              <a:buNone/>
              <a:defRPr>
                <a:solidFill>
                  <a:schemeClr val="tx1">
                    <a:tint val="75000"/>
                  </a:schemeClr>
                </a:solidFill>
              </a:defRPr>
            </a:lvl4pPr>
            <a:lvl5pPr marL="2369149" indent="0" algn="ctr">
              <a:buNone/>
              <a:defRPr>
                <a:solidFill>
                  <a:schemeClr val="tx1">
                    <a:tint val="75000"/>
                  </a:schemeClr>
                </a:solidFill>
              </a:defRPr>
            </a:lvl5pPr>
            <a:lvl6pPr marL="2961436" indent="0" algn="ctr">
              <a:buNone/>
              <a:defRPr>
                <a:solidFill>
                  <a:schemeClr val="tx1">
                    <a:tint val="75000"/>
                  </a:schemeClr>
                </a:solidFill>
              </a:defRPr>
            </a:lvl6pPr>
            <a:lvl7pPr marL="3553724" indent="0" algn="ctr">
              <a:buNone/>
              <a:defRPr>
                <a:solidFill>
                  <a:schemeClr val="tx1">
                    <a:tint val="75000"/>
                  </a:schemeClr>
                </a:solidFill>
              </a:defRPr>
            </a:lvl7pPr>
            <a:lvl8pPr marL="4146011" indent="0" algn="ctr">
              <a:buNone/>
              <a:defRPr>
                <a:solidFill>
                  <a:schemeClr val="tx1">
                    <a:tint val="75000"/>
                  </a:schemeClr>
                </a:solidFill>
              </a:defRPr>
            </a:lvl8pPr>
            <a:lvl9pPr marL="4738298"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6679" y="5650317"/>
            <a:ext cx="2891064" cy="587243"/>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4954" y="499819"/>
            <a:ext cx="2950905" cy="684290"/>
          </a:xfrm>
          <a:prstGeom prst="rect">
            <a:avLst/>
          </a:prstGeom>
        </p:spPr>
      </p:pic>
    </p:spTree>
    <p:extLst>
      <p:ext uri="{BB962C8B-B14F-4D97-AF65-F5344CB8AC3E}">
        <p14:creationId xmlns:p14="http://schemas.microsoft.com/office/powerpoint/2010/main" val="3948926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87" y="-3610"/>
            <a:ext cx="12186736" cy="6861610"/>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583776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6544212"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343846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4751364" y="1337046"/>
            <a:ext cx="7171398"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4481208" cy="4960921"/>
          </a:xfrm>
        </p:spPr>
        <p:txBody>
          <a:bodyPr lIns="182880" tIns="182880" rIns="36576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59057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38355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1165664" y="1"/>
            <a:ext cx="9860673" cy="6566932"/>
          </a:xfrm>
        </p:spPr>
        <p:txBody>
          <a:bodyPr lIns="0" tIns="457200" rIns="0" bIns="457200" anchor="ctr">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5882" baseline="0">
                <a:solidFill>
                  <a:schemeClr val="tx1"/>
                </a:solidFill>
                <a:latin typeface="Segoe UI"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874193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846878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3964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40307"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129607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32056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630780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423732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2429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33918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251706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65649232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74523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2632" y="16651"/>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961711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126204" y="12229"/>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681709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640269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521575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114"/>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8714365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223669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1428402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4" name="Text Placeholder 3"/>
          <p:cNvSpPr>
            <a:spLocks noGrp="1"/>
          </p:cNvSpPr>
          <p:nvPr>
            <p:ph type="body" sz="quarter" idx="15" hasCustomPrompt="1"/>
          </p:nvPr>
        </p:nvSpPr>
        <p:spPr>
          <a:xfrm>
            <a:off x="3854939" y="2084172"/>
            <a:ext cx="3585699" cy="3586208"/>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269238" y="2084172"/>
            <a:ext cx="3585699" cy="3586208"/>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7444881" y="2084172"/>
            <a:ext cx="3585699" cy="3586208"/>
          </a:xfrm>
        </p:spPr>
        <p:txBody>
          <a:bodyPr/>
          <a:lstStyle>
            <a:lvl1pPr marL="0" marR="0" indent="0" algn="l" defTabSz="1184575"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845929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4"/>
          <p:cNvSpPr>
            <a:spLocks noGrp="1"/>
          </p:cNvSpPr>
          <p:nvPr>
            <p:ph type="pic" sz="quarter" idx="13" hasCustomPrompt="1"/>
          </p:nvPr>
        </p:nvSpPr>
        <p:spPr>
          <a:xfrm>
            <a:off x="269237" y="2084172"/>
            <a:ext cx="3540878" cy="3586208"/>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7440638" y="2084172"/>
            <a:ext cx="3540878" cy="3586208"/>
          </a:xfrm>
        </p:spPr>
        <p:txBody>
          <a:bodyPr/>
          <a:lstStyle/>
          <a:p>
            <a:endParaRPr lang="en-US" dirty="0"/>
          </a:p>
        </p:txBody>
      </p:sp>
      <p:sp>
        <p:nvSpPr>
          <p:cNvPr id="20" name="Picture Placeholder 4"/>
          <p:cNvSpPr>
            <a:spLocks noGrp="1"/>
          </p:cNvSpPr>
          <p:nvPr>
            <p:ph type="pic" sz="quarter" idx="15" hasCustomPrompt="1"/>
          </p:nvPr>
        </p:nvSpPr>
        <p:spPr>
          <a:xfrm>
            <a:off x="3854937" y="2084172"/>
            <a:ext cx="3540878" cy="3586208"/>
          </a:xfrm>
        </p:spPr>
        <p:txBody>
          <a:bodyPr/>
          <a:lstStyle>
            <a:lvl1pPr>
              <a:defRPr/>
            </a:lvl1pPr>
          </a:lstStyle>
          <a:p>
            <a:r>
              <a:rPr lang="en-US" dirty="0"/>
              <a:t>Click to insert picture</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91725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1" y="182215"/>
            <a:ext cx="11903946" cy="1063487"/>
          </a:xfrm>
        </p:spPr>
        <p:txBody>
          <a:bodyPr lIns="457200">
            <a:normAutofit/>
          </a:bodyPr>
          <a:lstStyle>
            <a:lvl1pPr>
              <a:defRPr sz="4705">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1" y="1388226"/>
            <a:ext cx="11904663" cy="5290388"/>
          </a:xfrm>
          <a:prstGeom prst="rect">
            <a:avLst/>
          </a:prstGeom>
        </p:spPr>
        <p:txBody>
          <a:bodyPr lIns="457200"/>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1496" y="6434665"/>
            <a:ext cx="935823" cy="239431"/>
          </a:xfrm>
          <a:prstGeom prst="rect">
            <a:avLst/>
          </a:prstGeom>
        </p:spPr>
      </p:pic>
    </p:spTree>
    <p:extLst>
      <p:ext uri="{BB962C8B-B14F-4D97-AF65-F5344CB8AC3E}">
        <p14:creationId xmlns:p14="http://schemas.microsoft.com/office/powerpoint/2010/main" val="2021083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424933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59103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90495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378"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189747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6" y="6566932"/>
            <a:ext cx="774081" cy="28478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petern\AppData\Local\Temp\vmware-petern\VMwareDnD\cded05ca\MSFT_logo_rgb_C-Gray.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49042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073645"/>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593" indent="-34271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0" indent="-342710">
              <a:spcBef>
                <a:spcPts val="0"/>
              </a:spcBef>
              <a:spcAft>
                <a:spcPts val="400"/>
              </a:spcAft>
              <a:buFont typeface="Arial" pitchFamily="34" charset="0"/>
              <a:buChar char="•"/>
              <a:defRPr/>
            </a:lvl5pPr>
            <a:lvl6pPr marL="1032880" indent="-342710">
              <a:buFont typeface="Arial" pitchFamily="34" charset="0"/>
              <a:buChar char="•"/>
              <a:defRPr sz="2399">
                <a:gradFill>
                  <a:gsLst>
                    <a:gs pos="0">
                      <a:srgbClr val="595959"/>
                    </a:gs>
                    <a:gs pos="86000">
                      <a:srgbClr val="595959"/>
                    </a:gs>
                  </a:gsLst>
                  <a:lin ang="5400000" scaled="0"/>
                </a:gradFill>
              </a:defRPr>
            </a:lvl6pPr>
            <a:lvl7pPr marL="1255013" indent="-225298">
              <a:defRPr>
                <a:gradFill>
                  <a:gsLst>
                    <a:gs pos="0">
                      <a:srgbClr val="595959"/>
                    </a:gs>
                    <a:gs pos="86000">
                      <a:srgbClr val="595959"/>
                    </a:gs>
                  </a:gsLst>
                  <a:lin ang="5400000" scaled="0"/>
                </a:gradFill>
              </a:defRPr>
            </a:lvl7pPr>
            <a:lvl8pPr marL="1486657" indent="-231643">
              <a:defRPr>
                <a:gradFill>
                  <a:gsLst>
                    <a:gs pos="0">
                      <a:srgbClr val="595959"/>
                    </a:gs>
                    <a:gs pos="86000">
                      <a:srgbClr val="595959"/>
                    </a:gs>
                  </a:gsLst>
                  <a:lin ang="5400000" scaled="0"/>
                </a:gradFill>
              </a:defRPr>
            </a:lvl8pPr>
          </a:lstStyle>
          <a:p>
            <a:pPr marL="345880" lvl="0" indent="-345880" algn="l" defTabSz="913853" rtl="0" eaLnBrk="1" latinLnBrk="0" hangingPunct="1">
              <a:lnSpc>
                <a:spcPct val="90000"/>
              </a:lnSpc>
              <a:spcBef>
                <a:spcPct val="20000"/>
              </a:spcBef>
              <a:buSzPct val="90000"/>
              <a:buFont typeface="Arial" pitchFamily="34" charset="0"/>
              <a:buChar char="•"/>
            </a:pPr>
            <a:r>
              <a:rPr lang="en-US"/>
              <a:t>Click to edit Master text styles</a:t>
            </a:r>
          </a:p>
          <a:p>
            <a:pPr marL="345880" lvl="1" indent="-345880" algn="l" defTabSz="913853" rtl="0" eaLnBrk="1" latinLnBrk="0" hangingPunct="1">
              <a:lnSpc>
                <a:spcPct val="90000"/>
              </a:lnSpc>
              <a:spcBef>
                <a:spcPct val="20000"/>
              </a:spcBef>
              <a:buSzPct val="90000"/>
              <a:buFont typeface="Arial" pitchFamily="34" charset="0"/>
              <a:buChar char="•"/>
            </a:pPr>
            <a:r>
              <a:rPr lang="en-US"/>
              <a:t>Second level</a:t>
            </a:r>
          </a:p>
          <a:p>
            <a:pPr marL="345880" lvl="2" indent="-345880" algn="l" defTabSz="913853" rtl="0" eaLnBrk="1" latinLnBrk="0" hangingPunct="1">
              <a:lnSpc>
                <a:spcPct val="90000"/>
              </a:lnSpc>
              <a:spcBef>
                <a:spcPct val="20000"/>
              </a:spcBef>
              <a:buSzPct val="90000"/>
              <a:buFont typeface="Arial" pitchFamily="34" charset="0"/>
              <a:buChar char="•"/>
            </a:pPr>
            <a:r>
              <a:rPr lang="en-US"/>
              <a:t>Third level</a:t>
            </a:r>
          </a:p>
          <a:p>
            <a:pPr marL="345880" lvl="3" indent="-345880" algn="l" defTabSz="913853" rtl="0" eaLnBrk="1" latinLnBrk="0" hangingPunct="1">
              <a:lnSpc>
                <a:spcPct val="90000"/>
              </a:lnSpc>
              <a:spcBef>
                <a:spcPct val="20000"/>
              </a:spcBef>
              <a:buSzPct val="90000"/>
              <a:buFont typeface="Arial" pitchFamily="34" charset="0"/>
              <a:buChar char="•"/>
            </a:pPr>
            <a:r>
              <a:rPr lang="en-US"/>
              <a:t>Fourth level</a:t>
            </a:r>
          </a:p>
          <a:p>
            <a:pPr marL="345880" lvl="4" indent="-345880" algn="l" defTabSz="91385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7234"/>
      </p:ext>
    </p:extLst>
  </p:cSld>
  <p:clrMapOvr>
    <a:masterClrMapping/>
  </p:clrMapOvr>
  <p:transition>
    <p:fade/>
  </p:transition>
  <p:hf sldNum="0"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panose="020B0502040204020203"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6"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405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0"/>
            <a:ext cx="11151917" cy="2382191"/>
          </a:xfrm>
        </p:spPr>
        <p:txBody>
          <a:bodyPr/>
          <a:lstStyle>
            <a:lvl1pPr marL="460113" indent="-460113">
              <a:buClr>
                <a:srgbClr val="FFFFFF"/>
              </a:buClr>
              <a:buSzPct val="70000"/>
              <a:buFontTx/>
              <a:buBlip>
                <a:blip r:embed="rId2"/>
              </a:buBlip>
              <a:defRPr sz="4000">
                <a:solidFill>
                  <a:schemeClr val="accent2"/>
                </a:solidFill>
              </a:defRPr>
            </a:lvl1pPr>
            <a:lvl2pPr marL="855184" indent="-395071">
              <a:buClr>
                <a:srgbClr val="FFFFFF"/>
              </a:buClr>
              <a:buSzPct val="70000"/>
              <a:buFontTx/>
              <a:buBlip>
                <a:blip r:embed="rId2"/>
              </a:buBlip>
              <a:defRPr sz="3200">
                <a:solidFill>
                  <a:schemeClr val="tx2"/>
                </a:solidFill>
              </a:defRPr>
            </a:lvl2pPr>
            <a:lvl3pPr marL="1258188" indent="-403003">
              <a:buClr>
                <a:srgbClr val="FFFFFF"/>
              </a:buClr>
              <a:buSzPct val="70000"/>
              <a:buFontTx/>
              <a:buBlip>
                <a:blip r:embed="rId2"/>
              </a:buBlip>
              <a:defRPr sz="2800">
                <a:solidFill>
                  <a:schemeClr val="tx2"/>
                </a:solidFill>
              </a:defRPr>
            </a:lvl3pPr>
            <a:lvl4pPr marL="1604060" indent="-345880">
              <a:buClr>
                <a:srgbClr val="FFFFFF"/>
              </a:buClr>
              <a:buSzPct val="70000"/>
              <a:buFontTx/>
              <a:buBlip>
                <a:blip r:embed="rId2"/>
              </a:buBlip>
              <a:defRPr sz="2400">
                <a:solidFill>
                  <a:schemeClr val="tx2"/>
                </a:solidFill>
              </a:defRPr>
            </a:lvl4pPr>
            <a:lvl5pPr marL="1940431" indent="-336362">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19406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182215"/>
            <a:ext cx="11903946" cy="1063487"/>
          </a:xfrm>
        </p:spPr>
        <p:txBody>
          <a:bodyPr lIns="457200">
            <a:normAutofit/>
          </a:bodyPr>
          <a:lstStyle>
            <a:lvl1pPr>
              <a:defRPr sz="4705"/>
            </a:lvl1pPr>
          </a:lstStyle>
          <a:p>
            <a:r>
              <a:rPr lang="en-US" dirty="0"/>
              <a:t>Click to edit Master title style</a:t>
            </a:r>
          </a:p>
        </p:txBody>
      </p:sp>
      <p:sp>
        <p:nvSpPr>
          <p:cNvPr id="3" name="Rectangle 2"/>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1496" y="6434665"/>
            <a:ext cx="935823" cy="239431"/>
          </a:xfrm>
          <a:prstGeom prst="rect">
            <a:avLst/>
          </a:prstGeom>
        </p:spPr>
      </p:pic>
    </p:spTree>
    <p:extLst>
      <p:ext uri="{BB962C8B-B14F-4D97-AF65-F5344CB8AC3E}">
        <p14:creationId xmlns:p14="http://schemas.microsoft.com/office/powerpoint/2010/main" val="108512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1496" y="6434665"/>
            <a:ext cx="935823" cy="239431"/>
          </a:xfrm>
          <a:prstGeom prst="rect">
            <a:avLst/>
          </a:prstGeom>
        </p:spPr>
      </p:pic>
    </p:spTree>
    <p:extLst>
      <p:ext uri="{BB962C8B-B14F-4D97-AF65-F5344CB8AC3E}">
        <p14:creationId xmlns:p14="http://schemas.microsoft.com/office/powerpoint/2010/main" val="429066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182215"/>
            <a:ext cx="11903946" cy="1063487"/>
          </a:xfrm>
        </p:spPr>
        <p:txBody>
          <a:bodyPr lIns="457200">
            <a:normAutofit/>
          </a:bodyPr>
          <a:lstStyle>
            <a:lvl1pPr>
              <a:defRPr sz="4705"/>
            </a:lvl1pPr>
          </a:lstStyle>
          <a:p>
            <a:r>
              <a:rPr lang="en-US" dirty="0"/>
              <a:t>Click to edit Master title style</a:t>
            </a:r>
          </a:p>
        </p:txBody>
      </p:sp>
      <p:sp>
        <p:nvSpPr>
          <p:cNvPr id="4" name="Text Placeholder 3"/>
          <p:cNvSpPr>
            <a:spLocks noGrp="1"/>
          </p:cNvSpPr>
          <p:nvPr>
            <p:ph type="body" sz="quarter" idx="11"/>
          </p:nvPr>
        </p:nvSpPr>
        <p:spPr>
          <a:xfrm>
            <a:off x="1" y="1189177"/>
            <a:ext cx="11925080" cy="2018835"/>
          </a:xfrm>
          <a:prstGeom prst="rect">
            <a:avLst/>
          </a:prstGeom>
        </p:spPr>
        <p:txBody>
          <a:bodyPr lIns="457200"/>
          <a:lstStyle>
            <a:lvl1pPr marL="0" indent="0">
              <a:buNone/>
              <a:defRPr sz="2353" b="0"/>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1496" y="6434665"/>
            <a:ext cx="935823" cy="239431"/>
          </a:xfrm>
          <a:prstGeom prst="rect">
            <a:avLst/>
          </a:prstGeom>
        </p:spPr>
      </p:pic>
    </p:spTree>
    <p:extLst>
      <p:ext uri="{BB962C8B-B14F-4D97-AF65-F5344CB8AC3E}">
        <p14:creationId xmlns:p14="http://schemas.microsoft.com/office/powerpoint/2010/main" val="177023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09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40552030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0.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1.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1.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20594723"/>
      </p:ext>
    </p:extLst>
  </p:cSld>
  <p:clrMap bg1="dk1" tx1="lt1" bg2="dk2" tx2="lt2" accent1="accent1" accent2="accent2" accent3="accent3" accent4="accent4" accent5="accent5" accent6="accent6" hlink="hlink" folHlink="folHlink"/>
  <p:sldLayoutIdLst>
    <p:sldLayoutId id="2147483672" r:id="rId1"/>
    <p:sldLayoutId id="2147483675" r:id="rId2"/>
    <p:sldLayoutId id="2147483686" r:id="rId3"/>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6161017"/>
      </p:ext>
    </p:extLst>
  </p:cSld>
  <p:clrMap bg1="dk1" tx1="lt1" bg2="dk2" tx2="lt2" accent1="accent1" accent2="accent2" accent3="accent3" accent4="accent4" accent5="accent5" accent6="accent6" hlink="hlink" folHlink="folHlink"/>
  <p:sldLayoutIdLst>
    <p:sldLayoutId id="2147483951" r:id="rId1"/>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5865038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9123086"/>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t>Microsoft Confidential</a:t>
            </a: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306403841"/>
      </p:ext>
    </p:extLst>
  </p:cSld>
  <p:clrMap bg1="lt1" tx1="dk1" bg2="lt2" tx2="dk2" accent1="accent1" accent2="accent2" accent3="accent3" accent4="accent4" accent5="accent5" accent6="accent6" hlink="hlink" folHlink="folHlink"/>
  <p:sldLayoutIdLst>
    <p:sldLayoutId id="2147484035" r:id="rId1"/>
  </p:sldLayoutIdLst>
  <p:transition>
    <p:fade/>
  </p:transition>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defRPr/>
            </a:pPr>
            <a:fld id="{339C95FE-F184-4529-8851-686AD19B04E3}" type="datetimeFigureOut">
              <a:rPr lang="en-US" smtClean="0">
                <a:solidFill>
                  <a:prstClr val="black">
                    <a:tint val="75000"/>
                  </a:prstClr>
                </a:solidFill>
              </a:rPr>
              <a:pPr defTabSz="914225">
                <a:defRPr/>
              </a:pPr>
              <a:t>11-Oct-16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defRPr/>
            </a:pPr>
            <a:fld id="{13D88B76-51B8-4504-B979-D41D1F0651E8}"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436530991"/>
      </p:ext>
    </p:extLst>
  </p:cSld>
  <p:clrMap bg1="lt1" tx1="dk1" bg2="lt2" tx2="dk2" accent1="accent1" accent2="accent2" accent3="accent3" accent4="accent4" accent5="accent5" accent6="accent6" hlink="hlink" folHlink="folHlink"/>
  <p:sldLayoutIdLst>
    <p:sldLayoutId id="214748404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3388151"/>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355266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1520072"/>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414463300"/>
      </p:ext>
    </p:extLst>
  </p:cSld>
  <p:clrMap bg1="lt1" tx1="dk1" bg2="lt2" tx2="dk2" accent1="accent1" accent2="accent2" accent3="accent3" accent4="accent4" accent5="accent5" accent6="accent6" hlink="hlink" folHlink="folHlink"/>
  <p:sldLayoutIdLst>
    <p:sldLayoutId id="2147484157" r:id="rId1"/>
    <p:sldLayoutId id="214748416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69702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5"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924669006"/>
      </p:ext>
    </p:extLst>
  </p:cSld>
  <p:clrMap bg1="lt1" tx1="dk1" bg2="lt2" tx2="dk2" accent1="accent1" accent2="accent2" accent3="accent3" accent4="accent4" accent5="accent5" accent6="accent6" hlink="hlink" folHlink="folHlink"/>
  <p:sldLayoutIdLst>
    <p:sldLayoutId id="2147483691" r:id="rId1"/>
    <p:sldLayoutId id="2147483694" r:id="rId2"/>
    <p:sldLayoutId id="2147483695" r:id="rId3"/>
    <p:sldLayoutId id="2147483697" r:id="rId4"/>
  </p:sldLayoutIdLst>
  <p:txStyles>
    <p:titleStyle>
      <a:lvl1pPr algn="l" defTabSz="913912"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17" indent="-342717" algn="l" defTabSz="913912"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556" indent="-285597" algn="l" defTabSz="913912"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393" indent="-228479" algn="l" defTabSz="913912"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350"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305"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263"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19"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75"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32"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12" rtl="0" eaLnBrk="1" latinLnBrk="0" hangingPunct="1">
        <a:defRPr sz="1800" kern="1200">
          <a:solidFill>
            <a:schemeClr val="tx1"/>
          </a:solidFill>
          <a:latin typeface="+mn-lt"/>
          <a:ea typeface="+mn-ea"/>
          <a:cs typeface="+mn-cs"/>
        </a:defRPr>
      </a:lvl1pPr>
      <a:lvl2pPr marL="456956" algn="l" defTabSz="913912" rtl="0" eaLnBrk="1" latinLnBrk="0" hangingPunct="1">
        <a:defRPr sz="1800" kern="1200">
          <a:solidFill>
            <a:schemeClr val="tx1"/>
          </a:solidFill>
          <a:latin typeface="+mn-lt"/>
          <a:ea typeface="+mn-ea"/>
          <a:cs typeface="+mn-cs"/>
        </a:defRPr>
      </a:lvl2pPr>
      <a:lvl3pPr marL="913912" algn="l" defTabSz="913912" rtl="0" eaLnBrk="1" latinLnBrk="0" hangingPunct="1">
        <a:defRPr sz="1800" kern="1200">
          <a:solidFill>
            <a:schemeClr val="tx1"/>
          </a:solidFill>
          <a:latin typeface="+mn-lt"/>
          <a:ea typeface="+mn-ea"/>
          <a:cs typeface="+mn-cs"/>
        </a:defRPr>
      </a:lvl3pPr>
      <a:lvl4pPr marL="1370870" algn="l" defTabSz="913912" rtl="0" eaLnBrk="1" latinLnBrk="0" hangingPunct="1">
        <a:defRPr sz="1800" kern="1200">
          <a:solidFill>
            <a:schemeClr val="tx1"/>
          </a:solidFill>
          <a:latin typeface="+mn-lt"/>
          <a:ea typeface="+mn-ea"/>
          <a:cs typeface="+mn-cs"/>
        </a:defRPr>
      </a:lvl4pPr>
      <a:lvl5pPr marL="1827827" algn="l" defTabSz="913912" rtl="0" eaLnBrk="1" latinLnBrk="0" hangingPunct="1">
        <a:defRPr sz="1800" kern="1200">
          <a:solidFill>
            <a:schemeClr val="tx1"/>
          </a:solidFill>
          <a:latin typeface="+mn-lt"/>
          <a:ea typeface="+mn-ea"/>
          <a:cs typeface="+mn-cs"/>
        </a:defRPr>
      </a:lvl5pPr>
      <a:lvl6pPr marL="2284783" algn="l" defTabSz="913912" rtl="0" eaLnBrk="1" latinLnBrk="0" hangingPunct="1">
        <a:defRPr sz="1800" kern="1200">
          <a:solidFill>
            <a:schemeClr val="tx1"/>
          </a:solidFill>
          <a:latin typeface="+mn-lt"/>
          <a:ea typeface="+mn-ea"/>
          <a:cs typeface="+mn-cs"/>
        </a:defRPr>
      </a:lvl6pPr>
      <a:lvl7pPr marL="2741740" algn="l" defTabSz="913912" rtl="0" eaLnBrk="1" latinLnBrk="0" hangingPunct="1">
        <a:defRPr sz="1800" kern="1200">
          <a:solidFill>
            <a:schemeClr val="tx1"/>
          </a:solidFill>
          <a:latin typeface="+mn-lt"/>
          <a:ea typeface="+mn-ea"/>
          <a:cs typeface="+mn-cs"/>
        </a:defRPr>
      </a:lvl7pPr>
      <a:lvl8pPr marL="3198696" algn="l" defTabSz="913912" rtl="0" eaLnBrk="1" latinLnBrk="0" hangingPunct="1">
        <a:defRPr sz="1800" kern="1200">
          <a:solidFill>
            <a:schemeClr val="tx1"/>
          </a:solidFill>
          <a:latin typeface="+mn-lt"/>
          <a:ea typeface="+mn-ea"/>
          <a:cs typeface="+mn-cs"/>
        </a:defRPr>
      </a:lvl8pPr>
      <a:lvl9pPr marL="3655656" algn="l" defTabSz="91391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623278185"/>
      </p:ext>
    </p:extLst>
  </p:cSld>
  <p:clrMap bg1="dk1" tx1="lt1" bg2="dk2" tx2="lt2" accent1="accent1" accent2="accent2" accent3="accent3" accent4="accent4" accent5="accent5" accent6="accent6" hlink="hlink" folHlink="folHlink"/>
  <p:sldLayoutIdLst>
    <p:sldLayoutId id="2147484216" r:id="rId1"/>
    <p:sldLayoutId id="2147484220"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20838" tIns="60419" rIns="120838" bIns="604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120838" tIns="60419" rIns="120838" bIns="604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120838" tIns="60419" rIns="120838" bIns="60419" rtlCol="0" anchor="ctr"/>
          <a:lstStyle>
            <a:lvl1pPr algn="l">
              <a:defRPr sz="1568">
                <a:solidFill>
                  <a:schemeClr val="tx1">
                    <a:tint val="75000"/>
                  </a:schemeClr>
                </a:solidFill>
              </a:defRPr>
            </a:lvl1pPr>
          </a:lstStyle>
          <a:p>
            <a:endParaRPr lang="en-US">
              <a:solidFill>
                <a:srgbClr val="50505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20838" tIns="60419" rIns="120838" bIns="60419" rtlCol="0" anchor="ctr"/>
          <a:lstStyle>
            <a:lvl1pPr algn="ctr">
              <a:defRPr sz="1568">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20838" tIns="60419" rIns="120838" bIns="60419" rtlCol="0" anchor="ctr"/>
          <a:lstStyle>
            <a:lvl1pPr algn="r">
              <a:defRPr sz="1568">
                <a:solidFill>
                  <a:schemeClr val="tx1">
                    <a:tint val="75000"/>
                  </a:schemeClr>
                </a:solidFill>
              </a:defRPr>
            </a:lvl1pPr>
          </a:lstStyle>
          <a:p>
            <a:fld id="{63863B58-CBB8-49E9-BA96-0A2E095CB188}"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4055917190"/>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241" r:id="rId20"/>
    <p:sldLayoutId id="2147484242" r:id="rId21"/>
    <p:sldLayoutId id="2147484243" r:id="rId22"/>
    <p:sldLayoutId id="2147484244" r:id="rId23"/>
    <p:sldLayoutId id="2147484245" r:id="rId24"/>
    <p:sldLayoutId id="2147484246" r:id="rId25"/>
    <p:sldLayoutId id="2147484247" r:id="rId26"/>
    <p:sldLayoutId id="2147484248" r:id="rId27"/>
    <p:sldLayoutId id="2147484249" r:id="rId28"/>
    <p:sldLayoutId id="2147484250" r:id="rId29"/>
    <p:sldLayoutId id="2147484251" r:id="rId30"/>
    <p:sldLayoutId id="2147484252" r:id="rId31"/>
    <p:sldLayoutId id="2147484253" r:id="rId32"/>
  </p:sldLayoutIdLst>
  <p:hf sldNum="0" hdr="0" ftr="0"/>
  <p:txStyles>
    <p:titleStyle>
      <a:lvl1pPr algn="l" defTabSz="1184575" rtl="0" eaLnBrk="1" latinLnBrk="0" hangingPunct="1">
        <a:spcBef>
          <a:spcPct val="0"/>
        </a:spcBef>
        <a:buNone/>
        <a:defRPr sz="5294"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592286"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1184575"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776861"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2369149"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p:bodyStyle>
    <p:otherStyle>
      <a:defPPr>
        <a:defRPr lang="en-US"/>
      </a:defPPr>
      <a:lvl1pPr marL="0" algn="l" defTabSz="1184575" rtl="0" eaLnBrk="1" latinLnBrk="0" hangingPunct="1">
        <a:defRPr sz="2353" kern="1200">
          <a:solidFill>
            <a:schemeClr val="tx1"/>
          </a:solidFill>
          <a:latin typeface="+mn-lt"/>
          <a:ea typeface="+mn-ea"/>
          <a:cs typeface="+mn-cs"/>
        </a:defRPr>
      </a:lvl1pPr>
      <a:lvl2pPr marL="592287" algn="l" defTabSz="1184575" rtl="0" eaLnBrk="1" latinLnBrk="0" hangingPunct="1">
        <a:defRPr sz="2353" kern="1200">
          <a:solidFill>
            <a:schemeClr val="tx1"/>
          </a:solidFill>
          <a:latin typeface="+mn-lt"/>
          <a:ea typeface="+mn-ea"/>
          <a:cs typeface="+mn-cs"/>
        </a:defRPr>
      </a:lvl2pPr>
      <a:lvl3pPr marL="1184575" algn="l" defTabSz="1184575" rtl="0" eaLnBrk="1" latinLnBrk="0" hangingPunct="1">
        <a:defRPr sz="2353" kern="1200">
          <a:solidFill>
            <a:schemeClr val="tx1"/>
          </a:solidFill>
          <a:latin typeface="+mn-lt"/>
          <a:ea typeface="+mn-ea"/>
          <a:cs typeface="+mn-cs"/>
        </a:defRPr>
      </a:lvl3pPr>
      <a:lvl4pPr marL="1776861" algn="l" defTabSz="1184575" rtl="0" eaLnBrk="1" latinLnBrk="0" hangingPunct="1">
        <a:defRPr sz="2353" kern="1200">
          <a:solidFill>
            <a:schemeClr val="tx1"/>
          </a:solidFill>
          <a:latin typeface="+mn-lt"/>
          <a:ea typeface="+mn-ea"/>
          <a:cs typeface="+mn-cs"/>
        </a:defRPr>
      </a:lvl4pPr>
      <a:lvl5pPr marL="2369149" algn="l" defTabSz="1184575" rtl="0" eaLnBrk="1" latinLnBrk="0" hangingPunct="1">
        <a:defRPr sz="2353" kern="1200">
          <a:solidFill>
            <a:schemeClr val="tx1"/>
          </a:solidFill>
          <a:latin typeface="+mn-lt"/>
          <a:ea typeface="+mn-ea"/>
          <a:cs typeface="+mn-cs"/>
        </a:defRPr>
      </a:lvl5pPr>
      <a:lvl6pPr marL="2961436" algn="l" defTabSz="1184575" rtl="0" eaLnBrk="1" latinLnBrk="0" hangingPunct="1">
        <a:defRPr sz="2353" kern="1200">
          <a:solidFill>
            <a:schemeClr val="tx1"/>
          </a:solidFill>
          <a:latin typeface="+mn-lt"/>
          <a:ea typeface="+mn-ea"/>
          <a:cs typeface="+mn-cs"/>
        </a:defRPr>
      </a:lvl6pPr>
      <a:lvl7pPr marL="3553724" algn="l" defTabSz="1184575" rtl="0" eaLnBrk="1" latinLnBrk="0" hangingPunct="1">
        <a:defRPr sz="2353" kern="1200">
          <a:solidFill>
            <a:schemeClr val="tx1"/>
          </a:solidFill>
          <a:latin typeface="+mn-lt"/>
          <a:ea typeface="+mn-ea"/>
          <a:cs typeface="+mn-cs"/>
        </a:defRPr>
      </a:lvl7pPr>
      <a:lvl8pPr marL="4146011" algn="l" defTabSz="1184575" rtl="0" eaLnBrk="1" latinLnBrk="0" hangingPunct="1">
        <a:defRPr sz="2353" kern="1200">
          <a:solidFill>
            <a:schemeClr val="tx1"/>
          </a:solidFill>
          <a:latin typeface="+mn-lt"/>
          <a:ea typeface="+mn-ea"/>
          <a:cs typeface="+mn-cs"/>
        </a:defRPr>
      </a:lvl8pPr>
      <a:lvl9pPr marL="4738298" algn="l" defTabSz="1184575" rtl="0" eaLnBrk="1" latinLnBrk="0" hangingPunct="1">
        <a:defRPr sz="235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5390650"/>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29260"/>
      </p:ext>
    </p:extLst>
  </p:cSld>
  <p:clrMap bg1="dk1" tx1="lt1" bg2="dk2" tx2="lt2" accent1="accent1" accent2="accent2" accent3="accent3" accent4="accent4" accent5="accent5" accent6="accent6" hlink="hlink" folHlink="folHlink"/>
  <p:sldLayoutIdLst>
    <p:sldLayoutId id="2147483744"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6742294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020094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61829028"/>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69207467"/>
      </p:ext>
    </p:extLst>
  </p:cSld>
  <p:clrMap bg1="lt1" tx1="dk1" bg2="lt2" tx2="dk2" accent1="accent1" accent2="accent2" accent3="accent3" accent4="accent4" accent5="accent5" accent6="accent6" hlink="hlink" folHlink="folHlink"/>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45802670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jpe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6.png"/><Relationship Id="rId5" Type="http://schemas.openxmlformats.org/officeDocument/2006/relationships/tags" Target="../tags/tag5.xml"/><Relationship Id="rId10" Type="http://schemas.openxmlformats.org/officeDocument/2006/relationships/notesSlide" Target="../notesSlides/notesSlide4.xml"/><Relationship Id="rId4" Type="http://schemas.openxmlformats.org/officeDocument/2006/relationships/tags" Target="../tags/tag4.xml"/><Relationship Id="rId9" Type="http://schemas.openxmlformats.org/officeDocument/2006/relationships/slideLayout" Target="../slideLayouts/slideLayout9.xml"/><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31.png"/><Relationship Id="rId3" Type="http://schemas.openxmlformats.org/officeDocument/2006/relationships/tags" Target="../tags/tag11.xml"/><Relationship Id="rId7" Type="http://schemas.openxmlformats.org/officeDocument/2006/relationships/tags" Target="../tags/tag15.xml"/><Relationship Id="rId12" Type="http://schemas.microsoft.com/office/2007/relationships/hdphoto" Target="../media/hdphoto5.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notesSlide" Target="../notesSlides/notesSlide6.xml"/><Relationship Id="rId4" Type="http://schemas.openxmlformats.org/officeDocument/2006/relationships/tags" Target="../tags/tag12.xml"/><Relationship Id="rId9"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3366161"/>
            <a:ext cx="6277260" cy="349135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5368" y="3496767"/>
            <a:ext cx="5302489" cy="179285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999" y="5289598"/>
            <a:ext cx="5303857" cy="1698524"/>
          </a:xfrm>
        </p:spPr>
        <p:txBody>
          <a:bodyPr/>
          <a:lstStyle/>
          <a:p>
            <a:r>
              <a:rPr lang="en-US" dirty="0"/>
              <a:t>Transform data </a:t>
            </a:r>
            <a:br>
              <a:rPr lang="en-US" dirty="0"/>
            </a:br>
            <a:r>
              <a:rPr lang="en-US" dirty="0"/>
              <a:t>into intelligent action</a:t>
            </a:r>
          </a:p>
        </p:txBody>
      </p:sp>
      <p:sp>
        <p:nvSpPr>
          <p:cNvPr id="2" name="TextBox 1"/>
          <p:cNvSpPr txBox="1"/>
          <p:nvPr/>
        </p:nvSpPr>
        <p:spPr>
          <a:xfrm>
            <a:off x="902437" y="1613159"/>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6099174" cy="899665"/>
          </a:xfrm>
        </p:spPr>
        <p:txBody>
          <a:bodyPr lIns="457200"/>
          <a:lstStyle/>
          <a:p>
            <a:r>
              <a:rPr lang="en-GB" sz="4400" dirty="0">
                <a:solidFill>
                  <a:schemeClr val="bg1"/>
                </a:solidFill>
              </a:rPr>
              <a:t>Optimized for analytics workload performance</a:t>
            </a:r>
          </a:p>
        </p:txBody>
      </p:sp>
      <p:sp>
        <p:nvSpPr>
          <p:cNvPr id="19" name="Text Placeholder 2"/>
          <p:cNvSpPr>
            <a:spLocks noGrp="1"/>
          </p:cNvSpPr>
          <p:nvPr>
            <p:ph type="body" sz="quarter" idx="14"/>
          </p:nvPr>
        </p:nvSpPr>
        <p:spPr>
          <a:xfrm>
            <a:off x="-1" y="1920790"/>
            <a:ext cx="6099175" cy="4618906"/>
          </a:xfrm>
        </p:spPr>
        <p:txBody>
          <a:bodyPr lIns="457200" tIns="0">
            <a:normAutofit/>
          </a:bodyPr>
          <a:lstStyle/>
          <a:p>
            <a:pPr>
              <a:lnSpc>
                <a:spcPct val="100000"/>
              </a:lnSpc>
              <a:spcAft>
                <a:spcPts val="1200"/>
              </a:spcAft>
            </a:pPr>
            <a:r>
              <a:rPr lang="en-GB" sz="2400" dirty="0">
                <a:solidFill>
                  <a:schemeClr val="bg1"/>
                </a:solidFill>
              </a:rPr>
              <a:t>Built for running large analytics systems that require massive throughput</a:t>
            </a:r>
          </a:p>
          <a:p>
            <a:pPr>
              <a:lnSpc>
                <a:spcPct val="100000"/>
              </a:lnSpc>
              <a:spcAft>
                <a:spcPts val="1200"/>
              </a:spcAft>
            </a:pPr>
            <a:r>
              <a:rPr lang="en-GB" sz="2400" dirty="0">
                <a:solidFill>
                  <a:schemeClr val="bg1"/>
                </a:solidFill>
              </a:rPr>
              <a:t>Optimized for parallel computation over petabytes of data</a:t>
            </a:r>
          </a:p>
          <a:p>
            <a:pPr>
              <a:lnSpc>
                <a:spcPct val="100000"/>
              </a:lnSpc>
              <a:spcAft>
                <a:spcPts val="1200"/>
              </a:spcAft>
            </a:pPr>
            <a:r>
              <a:rPr lang="en-GB" sz="2400" dirty="0">
                <a:solidFill>
                  <a:schemeClr val="bg1"/>
                </a:solidFill>
              </a:rPr>
              <a:t>Automatically optimizes for any throughput</a:t>
            </a:r>
          </a:p>
          <a:p>
            <a:pPr marL="457200" indent="-457200">
              <a:buFont typeface="Arial" panose="020B0604020202020204" pitchFamily="34" charset="0"/>
              <a:buChar char="•"/>
            </a:pPr>
            <a:endParaRPr lang="en-GB" dirty="0"/>
          </a:p>
          <a:p>
            <a:endParaRPr lang="en-GB" dirty="0"/>
          </a:p>
        </p:txBody>
      </p:sp>
      <p:grpSp>
        <p:nvGrpSpPr>
          <p:cNvPr id="320" name="Group 319"/>
          <p:cNvGrpSpPr/>
          <p:nvPr/>
        </p:nvGrpSpPr>
        <p:grpSpPr>
          <a:xfrm>
            <a:off x="6850063" y="1900238"/>
            <a:ext cx="4568825" cy="3105151"/>
            <a:chOff x="6850063" y="1900238"/>
            <a:chExt cx="4568825" cy="3105151"/>
          </a:xfrm>
        </p:grpSpPr>
        <p:sp>
          <p:nvSpPr>
            <p:cNvPr id="5" name="Freeform 5"/>
            <p:cNvSpPr>
              <a:spLocks/>
            </p:cNvSpPr>
            <p:nvPr/>
          </p:nvSpPr>
          <p:spPr bwMode="auto">
            <a:xfrm>
              <a:off x="7029450" y="1900238"/>
              <a:ext cx="1254125" cy="1127125"/>
            </a:xfrm>
            <a:custGeom>
              <a:avLst/>
              <a:gdLst>
                <a:gd name="T0" fmla="*/ 790 w 790"/>
                <a:gd name="T1" fmla="*/ 710 h 710"/>
                <a:gd name="T2" fmla="*/ 0 w 790"/>
                <a:gd name="T3" fmla="*/ 637 h 710"/>
                <a:gd name="T4" fmla="*/ 0 w 790"/>
                <a:gd name="T5" fmla="*/ 0 h 710"/>
                <a:gd name="T6" fmla="*/ 790 w 790"/>
                <a:gd name="T7" fmla="*/ 197 h 710"/>
                <a:gd name="T8" fmla="*/ 790 w 790"/>
                <a:gd name="T9" fmla="*/ 710 h 710"/>
              </a:gdLst>
              <a:ahLst/>
              <a:cxnLst>
                <a:cxn ang="0">
                  <a:pos x="T0" y="T1"/>
                </a:cxn>
                <a:cxn ang="0">
                  <a:pos x="T2" y="T3"/>
                </a:cxn>
                <a:cxn ang="0">
                  <a:pos x="T4" y="T5"/>
                </a:cxn>
                <a:cxn ang="0">
                  <a:pos x="T6" y="T7"/>
                </a:cxn>
                <a:cxn ang="0">
                  <a:pos x="T8" y="T9"/>
                </a:cxn>
              </a:cxnLst>
              <a:rect l="0" t="0" r="r" b="b"/>
              <a:pathLst>
                <a:path w="790" h="710">
                  <a:moveTo>
                    <a:pt x="790" y="710"/>
                  </a:moveTo>
                  <a:lnTo>
                    <a:pt x="0" y="637"/>
                  </a:lnTo>
                  <a:lnTo>
                    <a:pt x="0" y="0"/>
                  </a:lnTo>
                  <a:lnTo>
                    <a:pt x="790" y="197"/>
                  </a:lnTo>
                  <a:lnTo>
                    <a:pt x="790" y="7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6"/>
            <p:cNvSpPr>
              <a:spLocks/>
            </p:cNvSpPr>
            <p:nvPr/>
          </p:nvSpPr>
          <p:spPr bwMode="auto">
            <a:xfrm>
              <a:off x="10007600" y="1900238"/>
              <a:ext cx="1247775" cy="1127125"/>
            </a:xfrm>
            <a:custGeom>
              <a:avLst/>
              <a:gdLst>
                <a:gd name="T0" fmla="*/ 0 w 786"/>
                <a:gd name="T1" fmla="*/ 710 h 710"/>
                <a:gd name="T2" fmla="*/ 786 w 786"/>
                <a:gd name="T3" fmla="*/ 623 h 710"/>
                <a:gd name="T4" fmla="*/ 786 w 786"/>
                <a:gd name="T5" fmla="*/ 0 h 710"/>
                <a:gd name="T6" fmla="*/ 0 w 786"/>
                <a:gd name="T7" fmla="*/ 197 h 710"/>
                <a:gd name="T8" fmla="*/ 0 w 786"/>
                <a:gd name="T9" fmla="*/ 710 h 710"/>
              </a:gdLst>
              <a:ahLst/>
              <a:cxnLst>
                <a:cxn ang="0">
                  <a:pos x="T0" y="T1"/>
                </a:cxn>
                <a:cxn ang="0">
                  <a:pos x="T2" y="T3"/>
                </a:cxn>
                <a:cxn ang="0">
                  <a:pos x="T4" y="T5"/>
                </a:cxn>
                <a:cxn ang="0">
                  <a:pos x="T6" y="T7"/>
                </a:cxn>
                <a:cxn ang="0">
                  <a:pos x="T8" y="T9"/>
                </a:cxn>
              </a:cxnLst>
              <a:rect l="0" t="0" r="r" b="b"/>
              <a:pathLst>
                <a:path w="786" h="710">
                  <a:moveTo>
                    <a:pt x="0" y="710"/>
                  </a:moveTo>
                  <a:lnTo>
                    <a:pt x="786" y="623"/>
                  </a:lnTo>
                  <a:lnTo>
                    <a:pt x="786" y="0"/>
                  </a:lnTo>
                  <a:lnTo>
                    <a:pt x="0" y="197"/>
                  </a:lnTo>
                  <a:lnTo>
                    <a:pt x="0" y="7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7"/>
            <p:cNvSpPr>
              <a:spLocks noChangeArrowheads="1"/>
            </p:cNvSpPr>
            <p:nvPr/>
          </p:nvSpPr>
          <p:spPr bwMode="auto">
            <a:xfrm>
              <a:off x="7251700" y="4232276"/>
              <a:ext cx="703263" cy="149225"/>
            </a:xfrm>
            <a:prstGeom prst="ellipse">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8"/>
            <p:cNvSpPr>
              <a:spLocks noChangeArrowheads="1"/>
            </p:cNvSpPr>
            <p:nvPr/>
          </p:nvSpPr>
          <p:spPr bwMode="auto">
            <a:xfrm>
              <a:off x="10282238" y="4232276"/>
              <a:ext cx="703263" cy="149225"/>
            </a:xfrm>
            <a:prstGeom prst="ellipse">
              <a:avLst/>
            </a:pr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9"/>
            <p:cNvSpPr>
              <a:spLocks noChangeArrowheads="1"/>
            </p:cNvSpPr>
            <p:nvPr/>
          </p:nvSpPr>
          <p:spPr bwMode="auto">
            <a:xfrm>
              <a:off x="8864600" y="4143376"/>
              <a:ext cx="566738" cy="120650"/>
            </a:xfrm>
            <a:prstGeom prst="ellipse">
              <a:avLst/>
            </a:pr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10"/>
            <p:cNvSpPr>
              <a:spLocks noChangeArrowheads="1"/>
            </p:cNvSpPr>
            <p:nvPr/>
          </p:nvSpPr>
          <p:spPr bwMode="auto">
            <a:xfrm>
              <a:off x="8864600" y="4629151"/>
              <a:ext cx="566738" cy="117475"/>
            </a:xfrm>
            <a:prstGeom prst="ellipse">
              <a:avLst/>
            </a:pr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1"/>
            <p:cNvSpPr>
              <a:spLocks noChangeArrowheads="1"/>
            </p:cNvSpPr>
            <p:nvPr/>
          </p:nvSpPr>
          <p:spPr bwMode="auto">
            <a:xfrm>
              <a:off x="8394700" y="4724401"/>
              <a:ext cx="142875" cy="31750"/>
            </a:xfrm>
            <a:prstGeom prst="ellipse">
              <a:avLst/>
            </a:pr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2"/>
            <p:cNvSpPr>
              <a:spLocks noChangeArrowheads="1"/>
            </p:cNvSpPr>
            <p:nvPr/>
          </p:nvSpPr>
          <p:spPr bwMode="auto">
            <a:xfrm>
              <a:off x="8574088" y="4724401"/>
              <a:ext cx="138113" cy="31750"/>
            </a:xfrm>
            <a:prstGeom prst="ellipse">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3"/>
            <p:cNvSpPr>
              <a:spLocks noChangeArrowheads="1"/>
            </p:cNvSpPr>
            <p:nvPr/>
          </p:nvSpPr>
          <p:spPr bwMode="auto">
            <a:xfrm>
              <a:off x="8664575" y="4676776"/>
              <a:ext cx="136525" cy="31750"/>
            </a:xfrm>
            <a:prstGeom prst="ellipse">
              <a:avLst/>
            </a:pr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4"/>
            <p:cNvSpPr>
              <a:spLocks noChangeArrowheads="1"/>
            </p:cNvSpPr>
            <p:nvPr/>
          </p:nvSpPr>
          <p:spPr bwMode="auto">
            <a:xfrm>
              <a:off x="8483600" y="4676776"/>
              <a:ext cx="142875" cy="31750"/>
            </a:xfrm>
            <a:prstGeom prst="ellipse">
              <a:avLst/>
            </a:pr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5"/>
            <p:cNvSpPr>
              <a:spLocks noChangeArrowheads="1"/>
            </p:cNvSpPr>
            <p:nvPr/>
          </p:nvSpPr>
          <p:spPr bwMode="auto">
            <a:xfrm>
              <a:off x="8753475" y="4724401"/>
              <a:ext cx="138113" cy="31750"/>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6"/>
            <p:cNvSpPr>
              <a:spLocks noChangeArrowheads="1"/>
            </p:cNvSpPr>
            <p:nvPr/>
          </p:nvSpPr>
          <p:spPr bwMode="auto">
            <a:xfrm>
              <a:off x="9764713" y="4724401"/>
              <a:ext cx="142875" cy="31750"/>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17"/>
            <p:cNvSpPr>
              <a:spLocks noChangeArrowheads="1"/>
            </p:cNvSpPr>
            <p:nvPr/>
          </p:nvSpPr>
          <p:spPr bwMode="auto">
            <a:xfrm>
              <a:off x="9583738" y="4724401"/>
              <a:ext cx="142875" cy="31750"/>
            </a:xfrm>
            <a:prstGeom prst="ellipse">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18"/>
            <p:cNvSpPr>
              <a:spLocks noChangeArrowheads="1"/>
            </p:cNvSpPr>
            <p:nvPr/>
          </p:nvSpPr>
          <p:spPr bwMode="auto">
            <a:xfrm>
              <a:off x="9499600" y="4676776"/>
              <a:ext cx="138113" cy="31750"/>
            </a:xfrm>
            <a:prstGeom prst="ellipse">
              <a:avLst/>
            </a:pr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19"/>
            <p:cNvSpPr>
              <a:spLocks noChangeArrowheads="1"/>
            </p:cNvSpPr>
            <p:nvPr/>
          </p:nvSpPr>
          <p:spPr bwMode="auto">
            <a:xfrm>
              <a:off x="9674225" y="4676776"/>
              <a:ext cx="142875" cy="31750"/>
            </a:xfrm>
            <a:prstGeom prst="ellipse">
              <a:avLst/>
            </a:pr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20"/>
            <p:cNvSpPr>
              <a:spLocks noChangeArrowheads="1"/>
            </p:cNvSpPr>
            <p:nvPr/>
          </p:nvSpPr>
          <p:spPr bwMode="auto">
            <a:xfrm>
              <a:off x="9409113" y="4724401"/>
              <a:ext cx="138113" cy="31750"/>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21"/>
            <p:cNvSpPr>
              <a:spLocks noChangeArrowheads="1"/>
            </p:cNvSpPr>
            <p:nvPr/>
          </p:nvSpPr>
          <p:spPr bwMode="auto">
            <a:xfrm>
              <a:off x="8183563"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22"/>
            <p:cNvSpPr>
              <a:spLocks noChangeArrowheads="1"/>
            </p:cNvSpPr>
            <p:nvPr/>
          </p:nvSpPr>
          <p:spPr bwMode="auto">
            <a:xfrm>
              <a:off x="8304213"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23"/>
            <p:cNvSpPr>
              <a:spLocks noChangeArrowheads="1"/>
            </p:cNvSpPr>
            <p:nvPr/>
          </p:nvSpPr>
          <p:spPr bwMode="auto">
            <a:xfrm>
              <a:off x="8362950"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24"/>
            <p:cNvSpPr>
              <a:spLocks noChangeArrowheads="1"/>
            </p:cNvSpPr>
            <p:nvPr/>
          </p:nvSpPr>
          <p:spPr bwMode="auto">
            <a:xfrm>
              <a:off x="8247063" y="482600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Oval 25"/>
            <p:cNvSpPr>
              <a:spLocks noChangeArrowheads="1"/>
            </p:cNvSpPr>
            <p:nvPr/>
          </p:nvSpPr>
          <p:spPr bwMode="auto">
            <a:xfrm>
              <a:off x="8426450" y="485775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26"/>
            <p:cNvSpPr>
              <a:spLocks noChangeArrowheads="1"/>
            </p:cNvSpPr>
            <p:nvPr/>
          </p:nvSpPr>
          <p:spPr bwMode="auto">
            <a:xfrm>
              <a:off x="8728075" y="482600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27"/>
            <p:cNvSpPr>
              <a:spLocks noChangeArrowheads="1"/>
            </p:cNvSpPr>
            <p:nvPr/>
          </p:nvSpPr>
          <p:spPr bwMode="auto">
            <a:xfrm>
              <a:off x="8605838" y="482600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28"/>
            <p:cNvSpPr>
              <a:spLocks noChangeArrowheads="1"/>
            </p:cNvSpPr>
            <p:nvPr/>
          </p:nvSpPr>
          <p:spPr bwMode="auto">
            <a:xfrm>
              <a:off x="8547100" y="485775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29"/>
            <p:cNvSpPr>
              <a:spLocks noChangeArrowheads="1"/>
            </p:cNvSpPr>
            <p:nvPr/>
          </p:nvSpPr>
          <p:spPr bwMode="auto">
            <a:xfrm>
              <a:off x="8664575"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30"/>
            <p:cNvSpPr>
              <a:spLocks noChangeArrowheads="1"/>
            </p:cNvSpPr>
            <p:nvPr/>
          </p:nvSpPr>
          <p:spPr bwMode="auto">
            <a:xfrm>
              <a:off x="8483600"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31"/>
            <p:cNvSpPr>
              <a:spLocks noChangeArrowheads="1"/>
            </p:cNvSpPr>
            <p:nvPr/>
          </p:nvSpPr>
          <p:spPr bwMode="auto">
            <a:xfrm>
              <a:off x="8785225" y="485775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32"/>
            <p:cNvSpPr>
              <a:spLocks noChangeArrowheads="1"/>
            </p:cNvSpPr>
            <p:nvPr/>
          </p:nvSpPr>
          <p:spPr bwMode="auto">
            <a:xfrm>
              <a:off x="8907463" y="485775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33"/>
            <p:cNvSpPr>
              <a:spLocks noChangeArrowheads="1"/>
            </p:cNvSpPr>
            <p:nvPr/>
          </p:nvSpPr>
          <p:spPr bwMode="auto">
            <a:xfrm>
              <a:off x="8966200"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34"/>
            <p:cNvSpPr>
              <a:spLocks noChangeArrowheads="1"/>
            </p:cNvSpPr>
            <p:nvPr/>
          </p:nvSpPr>
          <p:spPr bwMode="auto">
            <a:xfrm>
              <a:off x="8843963"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35"/>
            <p:cNvSpPr>
              <a:spLocks noChangeArrowheads="1"/>
            </p:cNvSpPr>
            <p:nvPr/>
          </p:nvSpPr>
          <p:spPr bwMode="auto">
            <a:xfrm>
              <a:off x="9023350"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Oval 36"/>
            <p:cNvSpPr>
              <a:spLocks noChangeArrowheads="1"/>
            </p:cNvSpPr>
            <p:nvPr/>
          </p:nvSpPr>
          <p:spPr bwMode="auto">
            <a:xfrm>
              <a:off x="9324975"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37"/>
            <p:cNvSpPr>
              <a:spLocks noChangeArrowheads="1"/>
            </p:cNvSpPr>
            <p:nvPr/>
          </p:nvSpPr>
          <p:spPr bwMode="auto">
            <a:xfrm>
              <a:off x="9209088" y="482600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38"/>
            <p:cNvSpPr>
              <a:spLocks noChangeArrowheads="1"/>
            </p:cNvSpPr>
            <p:nvPr/>
          </p:nvSpPr>
          <p:spPr bwMode="auto">
            <a:xfrm>
              <a:off x="9145588"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39"/>
            <p:cNvSpPr>
              <a:spLocks noChangeArrowheads="1"/>
            </p:cNvSpPr>
            <p:nvPr/>
          </p:nvSpPr>
          <p:spPr bwMode="auto">
            <a:xfrm>
              <a:off x="9267825" y="485775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Oval 40"/>
            <p:cNvSpPr>
              <a:spLocks noChangeArrowheads="1"/>
            </p:cNvSpPr>
            <p:nvPr/>
          </p:nvSpPr>
          <p:spPr bwMode="auto">
            <a:xfrm>
              <a:off x="9086850" y="482600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Oval 41"/>
            <p:cNvSpPr>
              <a:spLocks noChangeArrowheads="1"/>
            </p:cNvSpPr>
            <p:nvPr/>
          </p:nvSpPr>
          <p:spPr bwMode="auto">
            <a:xfrm>
              <a:off x="9388475" y="485775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Oval 42"/>
            <p:cNvSpPr>
              <a:spLocks noChangeArrowheads="1"/>
            </p:cNvSpPr>
            <p:nvPr/>
          </p:nvSpPr>
          <p:spPr bwMode="auto">
            <a:xfrm>
              <a:off x="9504363"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Oval 43"/>
            <p:cNvSpPr>
              <a:spLocks noChangeArrowheads="1"/>
            </p:cNvSpPr>
            <p:nvPr/>
          </p:nvSpPr>
          <p:spPr bwMode="auto">
            <a:xfrm>
              <a:off x="9567863" y="482600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Oval 44"/>
            <p:cNvSpPr>
              <a:spLocks noChangeArrowheads="1"/>
            </p:cNvSpPr>
            <p:nvPr/>
          </p:nvSpPr>
          <p:spPr bwMode="auto">
            <a:xfrm>
              <a:off x="9447213" y="482600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45"/>
            <p:cNvSpPr>
              <a:spLocks noChangeArrowheads="1"/>
            </p:cNvSpPr>
            <p:nvPr/>
          </p:nvSpPr>
          <p:spPr bwMode="auto">
            <a:xfrm>
              <a:off x="9626600"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46"/>
            <p:cNvSpPr>
              <a:spLocks noChangeArrowheads="1"/>
            </p:cNvSpPr>
            <p:nvPr/>
          </p:nvSpPr>
          <p:spPr bwMode="auto">
            <a:xfrm>
              <a:off x="9928225" y="4826001"/>
              <a:ext cx="90488"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Oval 47"/>
            <p:cNvSpPr>
              <a:spLocks noChangeArrowheads="1"/>
            </p:cNvSpPr>
            <p:nvPr/>
          </p:nvSpPr>
          <p:spPr bwMode="auto">
            <a:xfrm>
              <a:off x="9805988"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Oval 48"/>
            <p:cNvSpPr>
              <a:spLocks noChangeArrowheads="1"/>
            </p:cNvSpPr>
            <p:nvPr/>
          </p:nvSpPr>
          <p:spPr bwMode="auto">
            <a:xfrm>
              <a:off x="9748838" y="4857751"/>
              <a:ext cx="8890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Oval 49"/>
            <p:cNvSpPr>
              <a:spLocks noChangeArrowheads="1"/>
            </p:cNvSpPr>
            <p:nvPr/>
          </p:nvSpPr>
          <p:spPr bwMode="auto">
            <a:xfrm>
              <a:off x="9864725"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Oval 50"/>
            <p:cNvSpPr>
              <a:spLocks noChangeArrowheads="1"/>
            </p:cNvSpPr>
            <p:nvPr/>
          </p:nvSpPr>
          <p:spPr bwMode="auto">
            <a:xfrm>
              <a:off x="9986963" y="485775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Oval 51"/>
            <p:cNvSpPr>
              <a:spLocks noChangeArrowheads="1"/>
            </p:cNvSpPr>
            <p:nvPr/>
          </p:nvSpPr>
          <p:spPr bwMode="auto">
            <a:xfrm>
              <a:off x="9685338" y="4826001"/>
              <a:ext cx="95250" cy="206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Oval 52"/>
            <p:cNvSpPr>
              <a:spLocks noChangeArrowheads="1"/>
            </p:cNvSpPr>
            <p:nvPr/>
          </p:nvSpPr>
          <p:spPr bwMode="auto">
            <a:xfrm>
              <a:off x="8002588"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Oval 53"/>
            <p:cNvSpPr>
              <a:spLocks noChangeArrowheads="1"/>
            </p:cNvSpPr>
            <p:nvPr/>
          </p:nvSpPr>
          <p:spPr bwMode="auto">
            <a:xfrm>
              <a:off x="8145463"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Oval 54"/>
            <p:cNvSpPr>
              <a:spLocks noChangeArrowheads="1"/>
            </p:cNvSpPr>
            <p:nvPr/>
          </p:nvSpPr>
          <p:spPr bwMode="auto">
            <a:xfrm>
              <a:off x="8220075"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Oval 55"/>
            <p:cNvSpPr>
              <a:spLocks noChangeArrowheads="1"/>
            </p:cNvSpPr>
            <p:nvPr/>
          </p:nvSpPr>
          <p:spPr bwMode="auto">
            <a:xfrm>
              <a:off x="8077200" y="4941888"/>
              <a:ext cx="106363"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Oval 56"/>
            <p:cNvSpPr>
              <a:spLocks noChangeArrowheads="1"/>
            </p:cNvSpPr>
            <p:nvPr/>
          </p:nvSpPr>
          <p:spPr bwMode="auto">
            <a:xfrm>
              <a:off x="8288338"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Oval 57"/>
            <p:cNvSpPr>
              <a:spLocks noChangeArrowheads="1"/>
            </p:cNvSpPr>
            <p:nvPr/>
          </p:nvSpPr>
          <p:spPr bwMode="auto">
            <a:xfrm>
              <a:off x="8648700"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Oval 58"/>
            <p:cNvSpPr>
              <a:spLocks noChangeArrowheads="1"/>
            </p:cNvSpPr>
            <p:nvPr/>
          </p:nvSpPr>
          <p:spPr bwMode="auto">
            <a:xfrm>
              <a:off x="8505825" y="4941888"/>
              <a:ext cx="111125" cy="2063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Oval 59"/>
            <p:cNvSpPr>
              <a:spLocks noChangeArrowheads="1"/>
            </p:cNvSpPr>
            <p:nvPr/>
          </p:nvSpPr>
          <p:spPr bwMode="auto">
            <a:xfrm>
              <a:off x="8431213" y="4978401"/>
              <a:ext cx="111125" cy="2698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Oval 60"/>
            <p:cNvSpPr>
              <a:spLocks noChangeArrowheads="1"/>
            </p:cNvSpPr>
            <p:nvPr/>
          </p:nvSpPr>
          <p:spPr bwMode="auto">
            <a:xfrm>
              <a:off x="8574088"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Oval 61"/>
            <p:cNvSpPr>
              <a:spLocks noChangeArrowheads="1"/>
            </p:cNvSpPr>
            <p:nvPr/>
          </p:nvSpPr>
          <p:spPr bwMode="auto">
            <a:xfrm>
              <a:off x="8362950"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Oval 62"/>
            <p:cNvSpPr>
              <a:spLocks noChangeArrowheads="1"/>
            </p:cNvSpPr>
            <p:nvPr/>
          </p:nvSpPr>
          <p:spPr bwMode="auto">
            <a:xfrm>
              <a:off x="8716963" y="4978401"/>
              <a:ext cx="111125" cy="2698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Oval 63"/>
            <p:cNvSpPr>
              <a:spLocks noChangeArrowheads="1"/>
            </p:cNvSpPr>
            <p:nvPr/>
          </p:nvSpPr>
          <p:spPr bwMode="auto">
            <a:xfrm>
              <a:off x="8864600" y="4978401"/>
              <a:ext cx="106363"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Oval 64"/>
            <p:cNvSpPr>
              <a:spLocks noChangeArrowheads="1"/>
            </p:cNvSpPr>
            <p:nvPr/>
          </p:nvSpPr>
          <p:spPr bwMode="auto">
            <a:xfrm>
              <a:off x="8934450"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Oval 65"/>
            <p:cNvSpPr>
              <a:spLocks noChangeArrowheads="1"/>
            </p:cNvSpPr>
            <p:nvPr/>
          </p:nvSpPr>
          <p:spPr bwMode="auto">
            <a:xfrm>
              <a:off x="8791575"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Oval 66"/>
            <p:cNvSpPr>
              <a:spLocks noChangeArrowheads="1"/>
            </p:cNvSpPr>
            <p:nvPr/>
          </p:nvSpPr>
          <p:spPr bwMode="auto">
            <a:xfrm>
              <a:off x="9007475" y="4978401"/>
              <a:ext cx="106363"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Oval 67"/>
            <p:cNvSpPr>
              <a:spLocks noChangeArrowheads="1"/>
            </p:cNvSpPr>
            <p:nvPr/>
          </p:nvSpPr>
          <p:spPr bwMode="auto">
            <a:xfrm>
              <a:off x="9361488" y="4941888"/>
              <a:ext cx="111125" cy="2063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Oval 68"/>
            <p:cNvSpPr>
              <a:spLocks noChangeArrowheads="1"/>
            </p:cNvSpPr>
            <p:nvPr/>
          </p:nvSpPr>
          <p:spPr bwMode="auto">
            <a:xfrm>
              <a:off x="9220200"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Oval 69"/>
            <p:cNvSpPr>
              <a:spLocks noChangeArrowheads="1"/>
            </p:cNvSpPr>
            <p:nvPr/>
          </p:nvSpPr>
          <p:spPr bwMode="auto">
            <a:xfrm>
              <a:off x="9150350"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Oval 70"/>
            <p:cNvSpPr>
              <a:spLocks noChangeArrowheads="1"/>
            </p:cNvSpPr>
            <p:nvPr/>
          </p:nvSpPr>
          <p:spPr bwMode="auto">
            <a:xfrm>
              <a:off x="9293225"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Oval 71"/>
            <p:cNvSpPr>
              <a:spLocks noChangeArrowheads="1"/>
            </p:cNvSpPr>
            <p:nvPr/>
          </p:nvSpPr>
          <p:spPr bwMode="auto">
            <a:xfrm>
              <a:off x="9077325"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Oval 72"/>
            <p:cNvSpPr>
              <a:spLocks noChangeArrowheads="1"/>
            </p:cNvSpPr>
            <p:nvPr/>
          </p:nvSpPr>
          <p:spPr bwMode="auto">
            <a:xfrm>
              <a:off x="9436100"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Oval 73"/>
            <p:cNvSpPr>
              <a:spLocks noChangeArrowheads="1"/>
            </p:cNvSpPr>
            <p:nvPr/>
          </p:nvSpPr>
          <p:spPr bwMode="auto">
            <a:xfrm>
              <a:off x="9578975"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Oval 74"/>
            <p:cNvSpPr>
              <a:spLocks noChangeArrowheads="1"/>
            </p:cNvSpPr>
            <p:nvPr/>
          </p:nvSpPr>
          <p:spPr bwMode="auto">
            <a:xfrm>
              <a:off x="9647238"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Oval 75"/>
            <p:cNvSpPr>
              <a:spLocks noChangeArrowheads="1"/>
            </p:cNvSpPr>
            <p:nvPr/>
          </p:nvSpPr>
          <p:spPr bwMode="auto">
            <a:xfrm>
              <a:off x="9504363"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Oval 76"/>
            <p:cNvSpPr>
              <a:spLocks noChangeArrowheads="1"/>
            </p:cNvSpPr>
            <p:nvPr/>
          </p:nvSpPr>
          <p:spPr bwMode="auto">
            <a:xfrm>
              <a:off x="9721850" y="4978401"/>
              <a:ext cx="111125" cy="2698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Oval 77"/>
            <p:cNvSpPr>
              <a:spLocks noChangeArrowheads="1"/>
            </p:cNvSpPr>
            <p:nvPr/>
          </p:nvSpPr>
          <p:spPr bwMode="auto">
            <a:xfrm>
              <a:off x="10082213" y="4941888"/>
              <a:ext cx="111125" cy="20638"/>
            </a:xfrm>
            <a:prstGeom prst="ellipse">
              <a:avLst/>
            </a:pr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Oval 78"/>
            <p:cNvSpPr>
              <a:spLocks noChangeArrowheads="1"/>
            </p:cNvSpPr>
            <p:nvPr/>
          </p:nvSpPr>
          <p:spPr bwMode="auto">
            <a:xfrm>
              <a:off x="9939338" y="4941888"/>
              <a:ext cx="10477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Oval 79"/>
            <p:cNvSpPr>
              <a:spLocks noChangeArrowheads="1"/>
            </p:cNvSpPr>
            <p:nvPr/>
          </p:nvSpPr>
          <p:spPr bwMode="auto">
            <a:xfrm>
              <a:off x="9864725"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Oval 80"/>
            <p:cNvSpPr>
              <a:spLocks noChangeArrowheads="1"/>
            </p:cNvSpPr>
            <p:nvPr/>
          </p:nvSpPr>
          <p:spPr bwMode="auto">
            <a:xfrm>
              <a:off x="10007600"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Oval 81"/>
            <p:cNvSpPr>
              <a:spLocks noChangeArrowheads="1"/>
            </p:cNvSpPr>
            <p:nvPr/>
          </p:nvSpPr>
          <p:spPr bwMode="auto">
            <a:xfrm>
              <a:off x="10150475" y="4978401"/>
              <a:ext cx="111125" cy="269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Oval 82"/>
            <p:cNvSpPr>
              <a:spLocks noChangeArrowheads="1"/>
            </p:cNvSpPr>
            <p:nvPr/>
          </p:nvSpPr>
          <p:spPr bwMode="auto">
            <a:xfrm>
              <a:off x="9790113" y="4941888"/>
              <a:ext cx="111125" cy="206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Oval 83"/>
            <p:cNvSpPr>
              <a:spLocks noChangeArrowheads="1"/>
            </p:cNvSpPr>
            <p:nvPr/>
          </p:nvSpPr>
          <p:spPr bwMode="auto">
            <a:xfrm>
              <a:off x="8975725" y="4613276"/>
              <a:ext cx="339725" cy="698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84"/>
            <p:cNvSpPr>
              <a:spLocks/>
            </p:cNvSpPr>
            <p:nvPr/>
          </p:nvSpPr>
          <p:spPr bwMode="auto">
            <a:xfrm>
              <a:off x="8447088" y="3249613"/>
              <a:ext cx="1374775" cy="95726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Rectangle 85"/>
            <p:cNvSpPr>
              <a:spLocks noChangeArrowheads="1"/>
            </p:cNvSpPr>
            <p:nvPr/>
          </p:nvSpPr>
          <p:spPr bwMode="auto">
            <a:xfrm>
              <a:off x="8489950" y="3290888"/>
              <a:ext cx="1290638" cy="7302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86"/>
            <p:cNvSpPr>
              <a:spLocks/>
            </p:cNvSpPr>
            <p:nvPr/>
          </p:nvSpPr>
          <p:spPr bwMode="auto">
            <a:xfrm>
              <a:off x="6850063" y="3143251"/>
              <a:ext cx="100013" cy="1222375"/>
            </a:xfrm>
            <a:custGeom>
              <a:avLst/>
              <a:gdLst>
                <a:gd name="T0" fmla="*/ 0 w 63"/>
                <a:gd name="T1" fmla="*/ 763 h 770"/>
                <a:gd name="T2" fmla="*/ 63 w 63"/>
                <a:gd name="T3" fmla="*/ 770 h 770"/>
                <a:gd name="T4" fmla="*/ 63 w 63"/>
                <a:gd name="T5" fmla="*/ 0 h 770"/>
                <a:gd name="T6" fmla="*/ 0 w 63"/>
                <a:gd name="T7" fmla="*/ 7 h 770"/>
                <a:gd name="T8" fmla="*/ 0 w 63"/>
                <a:gd name="T9" fmla="*/ 763 h 770"/>
              </a:gdLst>
              <a:ahLst/>
              <a:cxnLst>
                <a:cxn ang="0">
                  <a:pos x="T0" y="T1"/>
                </a:cxn>
                <a:cxn ang="0">
                  <a:pos x="T2" y="T3"/>
                </a:cxn>
                <a:cxn ang="0">
                  <a:pos x="T4" y="T5"/>
                </a:cxn>
                <a:cxn ang="0">
                  <a:pos x="T6" y="T7"/>
                </a:cxn>
                <a:cxn ang="0">
                  <a:pos x="T8" y="T9"/>
                </a:cxn>
              </a:cxnLst>
              <a:rect l="0" t="0" r="r" b="b"/>
              <a:pathLst>
                <a:path w="63" h="770">
                  <a:moveTo>
                    <a:pt x="0" y="763"/>
                  </a:moveTo>
                  <a:lnTo>
                    <a:pt x="63" y="770"/>
                  </a:lnTo>
                  <a:lnTo>
                    <a:pt x="63" y="0"/>
                  </a:lnTo>
                  <a:lnTo>
                    <a:pt x="0" y="7"/>
                  </a:lnTo>
                  <a:lnTo>
                    <a:pt x="0" y="7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87"/>
            <p:cNvSpPr>
              <a:spLocks/>
            </p:cNvSpPr>
            <p:nvPr/>
          </p:nvSpPr>
          <p:spPr bwMode="auto">
            <a:xfrm>
              <a:off x="6924675" y="3143251"/>
              <a:ext cx="1422400" cy="1222375"/>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88"/>
            <p:cNvSpPr>
              <a:spLocks/>
            </p:cNvSpPr>
            <p:nvPr/>
          </p:nvSpPr>
          <p:spPr bwMode="auto">
            <a:xfrm>
              <a:off x="6981825" y="3201988"/>
              <a:ext cx="1322388" cy="950913"/>
            </a:xfrm>
            <a:custGeom>
              <a:avLst/>
              <a:gdLst>
                <a:gd name="T0" fmla="*/ 833 w 833"/>
                <a:gd name="T1" fmla="*/ 530 h 599"/>
                <a:gd name="T2" fmla="*/ 0 w 833"/>
                <a:gd name="T3" fmla="*/ 599 h 599"/>
                <a:gd name="T4" fmla="*/ 0 w 833"/>
                <a:gd name="T5" fmla="*/ 0 h 599"/>
                <a:gd name="T6" fmla="*/ 833 w 833"/>
                <a:gd name="T7" fmla="*/ 46 h 599"/>
                <a:gd name="T8" fmla="*/ 833 w 833"/>
                <a:gd name="T9" fmla="*/ 530 h 599"/>
              </a:gdLst>
              <a:ahLst/>
              <a:cxnLst>
                <a:cxn ang="0">
                  <a:pos x="T0" y="T1"/>
                </a:cxn>
                <a:cxn ang="0">
                  <a:pos x="T2" y="T3"/>
                </a:cxn>
                <a:cxn ang="0">
                  <a:pos x="T4" y="T5"/>
                </a:cxn>
                <a:cxn ang="0">
                  <a:pos x="T6" y="T7"/>
                </a:cxn>
                <a:cxn ang="0">
                  <a:pos x="T8" y="T9"/>
                </a:cxn>
              </a:cxnLst>
              <a:rect l="0" t="0" r="r" b="b"/>
              <a:pathLst>
                <a:path w="833" h="599">
                  <a:moveTo>
                    <a:pt x="833" y="530"/>
                  </a:moveTo>
                  <a:lnTo>
                    <a:pt x="0" y="599"/>
                  </a:lnTo>
                  <a:lnTo>
                    <a:pt x="0" y="0"/>
                  </a:lnTo>
                  <a:lnTo>
                    <a:pt x="833" y="46"/>
                  </a:lnTo>
                  <a:lnTo>
                    <a:pt x="833" y="53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89"/>
            <p:cNvSpPr>
              <a:spLocks/>
            </p:cNvSpPr>
            <p:nvPr/>
          </p:nvSpPr>
          <p:spPr bwMode="auto">
            <a:xfrm>
              <a:off x="11318875" y="3143251"/>
              <a:ext cx="100013" cy="1222375"/>
            </a:xfrm>
            <a:custGeom>
              <a:avLst/>
              <a:gdLst>
                <a:gd name="T0" fmla="*/ 63 w 63"/>
                <a:gd name="T1" fmla="*/ 763 h 770"/>
                <a:gd name="T2" fmla="*/ 0 w 63"/>
                <a:gd name="T3" fmla="*/ 770 h 770"/>
                <a:gd name="T4" fmla="*/ 0 w 63"/>
                <a:gd name="T5" fmla="*/ 0 h 770"/>
                <a:gd name="T6" fmla="*/ 63 w 63"/>
                <a:gd name="T7" fmla="*/ 7 h 770"/>
                <a:gd name="T8" fmla="*/ 63 w 63"/>
                <a:gd name="T9" fmla="*/ 763 h 770"/>
              </a:gdLst>
              <a:ahLst/>
              <a:cxnLst>
                <a:cxn ang="0">
                  <a:pos x="T0" y="T1"/>
                </a:cxn>
                <a:cxn ang="0">
                  <a:pos x="T2" y="T3"/>
                </a:cxn>
                <a:cxn ang="0">
                  <a:pos x="T4" y="T5"/>
                </a:cxn>
                <a:cxn ang="0">
                  <a:pos x="T6" y="T7"/>
                </a:cxn>
                <a:cxn ang="0">
                  <a:pos x="T8" y="T9"/>
                </a:cxn>
              </a:cxnLst>
              <a:rect l="0" t="0" r="r" b="b"/>
              <a:pathLst>
                <a:path w="63" h="770">
                  <a:moveTo>
                    <a:pt x="63" y="763"/>
                  </a:moveTo>
                  <a:lnTo>
                    <a:pt x="0" y="770"/>
                  </a:lnTo>
                  <a:lnTo>
                    <a:pt x="0" y="0"/>
                  </a:lnTo>
                  <a:lnTo>
                    <a:pt x="63" y="7"/>
                  </a:lnTo>
                  <a:lnTo>
                    <a:pt x="63" y="7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Freeform 90"/>
            <p:cNvSpPr>
              <a:spLocks/>
            </p:cNvSpPr>
            <p:nvPr/>
          </p:nvSpPr>
          <p:spPr bwMode="auto">
            <a:xfrm>
              <a:off x="9923463" y="3143251"/>
              <a:ext cx="1422400" cy="1222375"/>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Freeform 91"/>
            <p:cNvSpPr>
              <a:spLocks/>
            </p:cNvSpPr>
            <p:nvPr/>
          </p:nvSpPr>
          <p:spPr bwMode="auto">
            <a:xfrm>
              <a:off x="9971088" y="3201988"/>
              <a:ext cx="1322388" cy="950913"/>
            </a:xfrm>
            <a:custGeom>
              <a:avLst/>
              <a:gdLst>
                <a:gd name="T0" fmla="*/ 0 w 833"/>
                <a:gd name="T1" fmla="*/ 530 h 599"/>
                <a:gd name="T2" fmla="*/ 833 w 833"/>
                <a:gd name="T3" fmla="*/ 599 h 599"/>
                <a:gd name="T4" fmla="*/ 833 w 833"/>
                <a:gd name="T5" fmla="*/ 0 h 599"/>
                <a:gd name="T6" fmla="*/ 0 w 833"/>
                <a:gd name="T7" fmla="*/ 46 h 599"/>
                <a:gd name="T8" fmla="*/ 0 w 833"/>
                <a:gd name="T9" fmla="*/ 530 h 599"/>
              </a:gdLst>
              <a:ahLst/>
              <a:cxnLst>
                <a:cxn ang="0">
                  <a:pos x="T0" y="T1"/>
                </a:cxn>
                <a:cxn ang="0">
                  <a:pos x="T2" y="T3"/>
                </a:cxn>
                <a:cxn ang="0">
                  <a:pos x="T4" y="T5"/>
                </a:cxn>
                <a:cxn ang="0">
                  <a:pos x="T6" y="T7"/>
                </a:cxn>
                <a:cxn ang="0">
                  <a:pos x="T8" y="T9"/>
                </a:cxn>
              </a:cxnLst>
              <a:rect l="0" t="0" r="r" b="b"/>
              <a:pathLst>
                <a:path w="833" h="599">
                  <a:moveTo>
                    <a:pt x="0" y="530"/>
                  </a:moveTo>
                  <a:lnTo>
                    <a:pt x="833" y="599"/>
                  </a:lnTo>
                  <a:lnTo>
                    <a:pt x="833" y="0"/>
                  </a:lnTo>
                  <a:lnTo>
                    <a:pt x="0" y="46"/>
                  </a:lnTo>
                  <a:lnTo>
                    <a:pt x="0" y="53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92"/>
            <p:cNvSpPr>
              <a:spLocks/>
            </p:cNvSpPr>
            <p:nvPr/>
          </p:nvSpPr>
          <p:spPr bwMode="auto">
            <a:xfrm>
              <a:off x="7072313" y="3794126"/>
              <a:ext cx="68263" cy="265113"/>
            </a:xfrm>
            <a:custGeom>
              <a:avLst/>
              <a:gdLst>
                <a:gd name="T0" fmla="*/ 43 w 43"/>
                <a:gd name="T1" fmla="*/ 0 h 167"/>
                <a:gd name="T2" fmla="*/ 43 w 43"/>
                <a:gd name="T3" fmla="*/ 163 h 167"/>
                <a:gd name="T4" fmla="*/ 0 w 43"/>
                <a:gd name="T5" fmla="*/ 167 h 167"/>
                <a:gd name="T6" fmla="*/ 0 w 43"/>
                <a:gd name="T7" fmla="*/ 3 h 167"/>
                <a:gd name="T8" fmla="*/ 43 w 43"/>
                <a:gd name="T9" fmla="*/ 0 h 167"/>
              </a:gdLst>
              <a:ahLst/>
              <a:cxnLst>
                <a:cxn ang="0">
                  <a:pos x="T0" y="T1"/>
                </a:cxn>
                <a:cxn ang="0">
                  <a:pos x="T2" y="T3"/>
                </a:cxn>
                <a:cxn ang="0">
                  <a:pos x="T4" y="T5"/>
                </a:cxn>
                <a:cxn ang="0">
                  <a:pos x="T6" y="T7"/>
                </a:cxn>
                <a:cxn ang="0">
                  <a:pos x="T8" y="T9"/>
                </a:cxn>
              </a:cxnLst>
              <a:rect l="0" t="0" r="r" b="b"/>
              <a:pathLst>
                <a:path w="43" h="167">
                  <a:moveTo>
                    <a:pt x="43" y="0"/>
                  </a:moveTo>
                  <a:lnTo>
                    <a:pt x="43" y="163"/>
                  </a:lnTo>
                  <a:lnTo>
                    <a:pt x="0" y="167"/>
                  </a:lnTo>
                  <a:lnTo>
                    <a:pt x="0" y="3"/>
                  </a:lnTo>
                  <a:lnTo>
                    <a:pt x="43"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93"/>
            <p:cNvSpPr>
              <a:spLocks/>
            </p:cNvSpPr>
            <p:nvPr/>
          </p:nvSpPr>
          <p:spPr bwMode="auto">
            <a:xfrm>
              <a:off x="8029575" y="3487738"/>
              <a:ext cx="185738" cy="84138"/>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94"/>
            <p:cNvSpPr>
              <a:spLocks/>
            </p:cNvSpPr>
            <p:nvPr/>
          </p:nvSpPr>
          <p:spPr bwMode="auto">
            <a:xfrm>
              <a:off x="8029575" y="3402013"/>
              <a:ext cx="174625" cy="169863"/>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95"/>
            <p:cNvSpPr>
              <a:spLocks/>
            </p:cNvSpPr>
            <p:nvPr/>
          </p:nvSpPr>
          <p:spPr bwMode="auto">
            <a:xfrm>
              <a:off x="7939088" y="3571876"/>
              <a:ext cx="276225" cy="233363"/>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96"/>
            <p:cNvSpPr>
              <a:spLocks/>
            </p:cNvSpPr>
            <p:nvPr/>
          </p:nvSpPr>
          <p:spPr bwMode="auto">
            <a:xfrm>
              <a:off x="8029575" y="3571876"/>
              <a:ext cx="185738" cy="233363"/>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97"/>
            <p:cNvSpPr>
              <a:spLocks/>
            </p:cNvSpPr>
            <p:nvPr/>
          </p:nvSpPr>
          <p:spPr bwMode="auto">
            <a:xfrm>
              <a:off x="8029575" y="3333751"/>
              <a:ext cx="127000" cy="68263"/>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98"/>
            <p:cNvSpPr>
              <a:spLocks/>
            </p:cNvSpPr>
            <p:nvPr/>
          </p:nvSpPr>
          <p:spPr bwMode="auto">
            <a:xfrm>
              <a:off x="7945438" y="3333751"/>
              <a:ext cx="211138" cy="238125"/>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99"/>
            <p:cNvSpPr>
              <a:spLocks/>
            </p:cNvSpPr>
            <p:nvPr/>
          </p:nvSpPr>
          <p:spPr bwMode="auto">
            <a:xfrm>
              <a:off x="7881938" y="3571876"/>
              <a:ext cx="147638" cy="20637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100"/>
            <p:cNvSpPr>
              <a:spLocks/>
            </p:cNvSpPr>
            <p:nvPr/>
          </p:nvSpPr>
          <p:spPr bwMode="auto">
            <a:xfrm>
              <a:off x="7839075" y="3952876"/>
              <a:ext cx="47625" cy="42863"/>
            </a:xfrm>
            <a:custGeom>
              <a:avLst/>
              <a:gdLst>
                <a:gd name="T0" fmla="*/ 30 w 30"/>
                <a:gd name="T1" fmla="*/ 0 h 27"/>
                <a:gd name="T2" fmla="*/ 30 w 30"/>
                <a:gd name="T3" fmla="*/ 23 h 27"/>
                <a:gd name="T4" fmla="*/ 0 w 30"/>
                <a:gd name="T5" fmla="*/ 27 h 27"/>
                <a:gd name="T6" fmla="*/ 0 w 30"/>
                <a:gd name="T7" fmla="*/ 3 h 27"/>
                <a:gd name="T8" fmla="*/ 30 w 30"/>
                <a:gd name="T9" fmla="*/ 0 h 27"/>
              </a:gdLst>
              <a:ahLst/>
              <a:cxnLst>
                <a:cxn ang="0">
                  <a:pos x="T0" y="T1"/>
                </a:cxn>
                <a:cxn ang="0">
                  <a:pos x="T2" y="T3"/>
                </a:cxn>
                <a:cxn ang="0">
                  <a:pos x="T4" y="T5"/>
                </a:cxn>
                <a:cxn ang="0">
                  <a:pos x="T6" y="T7"/>
                </a:cxn>
                <a:cxn ang="0">
                  <a:pos x="T8" y="T9"/>
                </a:cxn>
              </a:cxnLst>
              <a:rect l="0" t="0" r="r" b="b"/>
              <a:pathLst>
                <a:path w="30" h="27">
                  <a:moveTo>
                    <a:pt x="30" y="0"/>
                  </a:moveTo>
                  <a:lnTo>
                    <a:pt x="30" y="23"/>
                  </a:lnTo>
                  <a:lnTo>
                    <a:pt x="0" y="27"/>
                  </a:lnTo>
                  <a:lnTo>
                    <a:pt x="0" y="3"/>
                  </a:lnTo>
                  <a:lnTo>
                    <a:pt x="30"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Freeform 101"/>
            <p:cNvSpPr>
              <a:spLocks/>
            </p:cNvSpPr>
            <p:nvPr/>
          </p:nvSpPr>
          <p:spPr bwMode="auto">
            <a:xfrm>
              <a:off x="7823200" y="3349626"/>
              <a:ext cx="206375" cy="385763"/>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Freeform 102"/>
            <p:cNvSpPr>
              <a:spLocks/>
            </p:cNvSpPr>
            <p:nvPr/>
          </p:nvSpPr>
          <p:spPr bwMode="auto">
            <a:xfrm>
              <a:off x="7764463" y="3852863"/>
              <a:ext cx="53975" cy="147638"/>
            </a:xfrm>
            <a:custGeom>
              <a:avLst/>
              <a:gdLst>
                <a:gd name="T0" fmla="*/ 34 w 34"/>
                <a:gd name="T1" fmla="*/ 0 h 93"/>
                <a:gd name="T2" fmla="*/ 34 w 34"/>
                <a:gd name="T3" fmla="*/ 90 h 93"/>
                <a:gd name="T4" fmla="*/ 0 w 34"/>
                <a:gd name="T5" fmla="*/ 93 h 93"/>
                <a:gd name="T6" fmla="*/ 0 w 34"/>
                <a:gd name="T7" fmla="*/ 3 h 93"/>
                <a:gd name="T8" fmla="*/ 34 w 34"/>
                <a:gd name="T9" fmla="*/ 0 h 93"/>
              </a:gdLst>
              <a:ahLst/>
              <a:cxnLst>
                <a:cxn ang="0">
                  <a:pos x="T0" y="T1"/>
                </a:cxn>
                <a:cxn ang="0">
                  <a:pos x="T2" y="T3"/>
                </a:cxn>
                <a:cxn ang="0">
                  <a:pos x="T4" y="T5"/>
                </a:cxn>
                <a:cxn ang="0">
                  <a:pos x="T6" y="T7"/>
                </a:cxn>
                <a:cxn ang="0">
                  <a:pos x="T8" y="T9"/>
                </a:cxn>
              </a:cxnLst>
              <a:rect l="0" t="0" r="r" b="b"/>
              <a:pathLst>
                <a:path w="34" h="93">
                  <a:moveTo>
                    <a:pt x="34" y="0"/>
                  </a:moveTo>
                  <a:lnTo>
                    <a:pt x="34" y="90"/>
                  </a:lnTo>
                  <a:lnTo>
                    <a:pt x="0" y="93"/>
                  </a:lnTo>
                  <a:lnTo>
                    <a:pt x="0" y="3"/>
                  </a:lnTo>
                  <a:lnTo>
                    <a:pt x="34"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Freeform 103"/>
            <p:cNvSpPr>
              <a:spLocks/>
            </p:cNvSpPr>
            <p:nvPr/>
          </p:nvSpPr>
          <p:spPr bwMode="auto">
            <a:xfrm>
              <a:off x="7691438" y="3925888"/>
              <a:ext cx="52388" cy="79375"/>
            </a:xfrm>
            <a:custGeom>
              <a:avLst/>
              <a:gdLst>
                <a:gd name="T0" fmla="*/ 33 w 33"/>
                <a:gd name="T1" fmla="*/ 0 h 50"/>
                <a:gd name="T2" fmla="*/ 33 w 33"/>
                <a:gd name="T3" fmla="*/ 47 h 50"/>
                <a:gd name="T4" fmla="*/ 0 w 33"/>
                <a:gd name="T5" fmla="*/ 50 h 50"/>
                <a:gd name="T6" fmla="*/ 0 w 33"/>
                <a:gd name="T7" fmla="*/ 4 h 50"/>
                <a:gd name="T8" fmla="*/ 33 w 33"/>
                <a:gd name="T9" fmla="*/ 0 h 50"/>
              </a:gdLst>
              <a:ahLst/>
              <a:cxnLst>
                <a:cxn ang="0">
                  <a:pos x="T0" y="T1"/>
                </a:cxn>
                <a:cxn ang="0">
                  <a:pos x="T2" y="T3"/>
                </a:cxn>
                <a:cxn ang="0">
                  <a:pos x="T4" y="T5"/>
                </a:cxn>
                <a:cxn ang="0">
                  <a:pos x="T6" y="T7"/>
                </a:cxn>
                <a:cxn ang="0">
                  <a:pos x="T8" y="T9"/>
                </a:cxn>
              </a:cxnLst>
              <a:rect l="0" t="0" r="r" b="b"/>
              <a:pathLst>
                <a:path w="33" h="50">
                  <a:moveTo>
                    <a:pt x="33" y="0"/>
                  </a:moveTo>
                  <a:lnTo>
                    <a:pt x="33" y="47"/>
                  </a:lnTo>
                  <a:lnTo>
                    <a:pt x="0" y="50"/>
                  </a:lnTo>
                  <a:lnTo>
                    <a:pt x="0" y="4"/>
                  </a:lnTo>
                  <a:lnTo>
                    <a:pt x="33"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Rectangle 104"/>
            <p:cNvSpPr>
              <a:spLocks noChangeArrowheads="1"/>
            </p:cNvSpPr>
            <p:nvPr/>
          </p:nvSpPr>
          <p:spPr bwMode="auto">
            <a:xfrm>
              <a:off x="7612063" y="3725863"/>
              <a:ext cx="52388" cy="285750"/>
            </a:xfrm>
            <a:prstGeom prst="rect">
              <a:avLst/>
            </a:pr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Freeform 105"/>
            <p:cNvSpPr>
              <a:spLocks/>
            </p:cNvSpPr>
            <p:nvPr/>
          </p:nvSpPr>
          <p:spPr bwMode="auto">
            <a:xfrm>
              <a:off x="7532688" y="3894138"/>
              <a:ext cx="52388" cy="127000"/>
            </a:xfrm>
            <a:custGeom>
              <a:avLst/>
              <a:gdLst>
                <a:gd name="T0" fmla="*/ 33 w 33"/>
                <a:gd name="T1" fmla="*/ 0 h 80"/>
                <a:gd name="T2" fmla="*/ 33 w 33"/>
                <a:gd name="T3" fmla="*/ 77 h 80"/>
                <a:gd name="T4" fmla="*/ 0 w 33"/>
                <a:gd name="T5" fmla="*/ 80 h 80"/>
                <a:gd name="T6" fmla="*/ 0 w 33"/>
                <a:gd name="T7" fmla="*/ 4 h 80"/>
                <a:gd name="T8" fmla="*/ 33 w 33"/>
                <a:gd name="T9" fmla="*/ 0 h 80"/>
              </a:gdLst>
              <a:ahLst/>
              <a:cxnLst>
                <a:cxn ang="0">
                  <a:pos x="T0" y="T1"/>
                </a:cxn>
                <a:cxn ang="0">
                  <a:pos x="T2" y="T3"/>
                </a:cxn>
                <a:cxn ang="0">
                  <a:pos x="T4" y="T5"/>
                </a:cxn>
                <a:cxn ang="0">
                  <a:pos x="T6" y="T7"/>
                </a:cxn>
                <a:cxn ang="0">
                  <a:pos x="T8" y="T9"/>
                </a:cxn>
              </a:cxnLst>
              <a:rect l="0" t="0" r="r" b="b"/>
              <a:pathLst>
                <a:path w="33" h="80">
                  <a:moveTo>
                    <a:pt x="33" y="0"/>
                  </a:moveTo>
                  <a:lnTo>
                    <a:pt x="33" y="77"/>
                  </a:lnTo>
                  <a:lnTo>
                    <a:pt x="0" y="80"/>
                  </a:lnTo>
                  <a:lnTo>
                    <a:pt x="0" y="4"/>
                  </a:lnTo>
                  <a:lnTo>
                    <a:pt x="33"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Freeform 106"/>
            <p:cNvSpPr>
              <a:spLocks/>
            </p:cNvSpPr>
            <p:nvPr/>
          </p:nvSpPr>
          <p:spPr bwMode="auto">
            <a:xfrm>
              <a:off x="7446963" y="3948113"/>
              <a:ext cx="58738" cy="79375"/>
            </a:xfrm>
            <a:custGeom>
              <a:avLst/>
              <a:gdLst>
                <a:gd name="T0" fmla="*/ 37 w 37"/>
                <a:gd name="T1" fmla="*/ 0 h 50"/>
                <a:gd name="T2" fmla="*/ 37 w 37"/>
                <a:gd name="T3" fmla="*/ 46 h 50"/>
                <a:gd name="T4" fmla="*/ 0 w 37"/>
                <a:gd name="T5" fmla="*/ 50 h 50"/>
                <a:gd name="T6" fmla="*/ 0 w 37"/>
                <a:gd name="T7" fmla="*/ 0 h 50"/>
                <a:gd name="T8" fmla="*/ 37 w 37"/>
                <a:gd name="T9" fmla="*/ 0 h 50"/>
              </a:gdLst>
              <a:ahLst/>
              <a:cxnLst>
                <a:cxn ang="0">
                  <a:pos x="T0" y="T1"/>
                </a:cxn>
                <a:cxn ang="0">
                  <a:pos x="T2" y="T3"/>
                </a:cxn>
                <a:cxn ang="0">
                  <a:pos x="T4" y="T5"/>
                </a:cxn>
                <a:cxn ang="0">
                  <a:pos x="T6" y="T7"/>
                </a:cxn>
                <a:cxn ang="0">
                  <a:pos x="T8" y="T9"/>
                </a:cxn>
              </a:cxnLst>
              <a:rect l="0" t="0" r="r" b="b"/>
              <a:pathLst>
                <a:path w="37" h="50">
                  <a:moveTo>
                    <a:pt x="37" y="0"/>
                  </a:moveTo>
                  <a:lnTo>
                    <a:pt x="37" y="46"/>
                  </a:lnTo>
                  <a:lnTo>
                    <a:pt x="0" y="50"/>
                  </a:lnTo>
                  <a:lnTo>
                    <a:pt x="0" y="0"/>
                  </a:lnTo>
                  <a:lnTo>
                    <a:pt x="37"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Freeform 107"/>
            <p:cNvSpPr>
              <a:spLocks/>
            </p:cNvSpPr>
            <p:nvPr/>
          </p:nvSpPr>
          <p:spPr bwMode="auto">
            <a:xfrm>
              <a:off x="7358063" y="3725863"/>
              <a:ext cx="57150" cy="306388"/>
            </a:xfrm>
            <a:custGeom>
              <a:avLst/>
              <a:gdLst>
                <a:gd name="T0" fmla="*/ 36 w 36"/>
                <a:gd name="T1" fmla="*/ 0 h 193"/>
                <a:gd name="T2" fmla="*/ 36 w 36"/>
                <a:gd name="T3" fmla="*/ 190 h 193"/>
                <a:gd name="T4" fmla="*/ 0 w 36"/>
                <a:gd name="T5" fmla="*/ 193 h 193"/>
                <a:gd name="T6" fmla="*/ 0 w 36"/>
                <a:gd name="T7" fmla="*/ 0 h 193"/>
                <a:gd name="T8" fmla="*/ 36 w 36"/>
                <a:gd name="T9" fmla="*/ 0 h 193"/>
              </a:gdLst>
              <a:ahLst/>
              <a:cxnLst>
                <a:cxn ang="0">
                  <a:pos x="T0" y="T1"/>
                </a:cxn>
                <a:cxn ang="0">
                  <a:pos x="T2" y="T3"/>
                </a:cxn>
                <a:cxn ang="0">
                  <a:pos x="T4" y="T5"/>
                </a:cxn>
                <a:cxn ang="0">
                  <a:pos x="T6" y="T7"/>
                </a:cxn>
                <a:cxn ang="0">
                  <a:pos x="T8" y="T9"/>
                </a:cxn>
              </a:cxnLst>
              <a:rect l="0" t="0" r="r" b="b"/>
              <a:pathLst>
                <a:path w="36" h="193">
                  <a:moveTo>
                    <a:pt x="36" y="0"/>
                  </a:moveTo>
                  <a:lnTo>
                    <a:pt x="36" y="190"/>
                  </a:lnTo>
                  <a:lnTo>
                    <a:pt x="0" y="193"/>
                  </a:lnTo>
                  <a:lnTo>
                    <a:pt x="0" y="0"/>
                  </a:lnTo>
                  <a:lnTo>
                    <a:pt x="36"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Freeform 108"/>
            <p:cNvSpPr>
              <a:spLocks/>
            </p:cNvSpPr>
            <p:nvPr/>
          </p:nvSpPr>
          <p:spPr bwMode="auto">
            <a:xfrm>
              <a:off x="7172325" y="3440113"/>
              <a:ext cx="63500" cy="608013"/>
            </a:xfrm>
            <a:custGeom>
              <a:avLst/>
              <a:gdLst>
                <a:gd name="T0" fmla="*/ 40 w 40"/>
                <a:gd name="T1" fmla="*/ 3 h 383"/>
                <a:gd name="T2" fmla="*/ 40 w 40"/>
                <a:gd name="T3" fmla="*/ 380 h 383"/>
                <a:gd name="T4" fmla="*/ 0 w 40"/>
                <a:gd name="T5" fmla="*/ 383 h 383"/>
                <a:gd name="T6" fmla="*/ 0 w 40"/>
                <a:gd name="T7" fmla="*/ 0 h 383"/>
                <a:gd name="T8" fmla="*/ 40 w 40"/>
                <a:gd name="T9" fmla="*/ 3 h 383"/>
              </a:gdLst>
              <a:ahLst/>
              <a:cxnLst>
                <a:cxn ang="0">
                  <a:pos x="T0" y="T1"/>
                </a:cxn>
                <a:cxn ang="0">
                  <a:pos x="T2" y="T3"/>
                </a:cxn>
                <a:cxn ang="0">
                  <a:pos x="T4" y="T5"/>
                </a:cxn>
                <a:cxn ang="0">
                  <a:pos x="T6" y="T7"/>
                </a:cxn>
                <a:cxn ang="0">
                  <a:pos x="T8" y="T9"/>
                </a:cxn>
              </a:cxnLst>
              <a:rect l="0" t="0" r="r" b="b"/>
              <a:pathLst>
                <a:path w="40" h="383">
                  <a:moveTo>
                    <a:pt x="40" y="3"/>
                  </a:moveTo>
                  <a:lnTo>
                    <a:pt x="40" y="380"/>
                  </a:lnTo>
                  <a:lnTo>
                    <a:pt x="0" y="383"/>
                  </a:lnTo>
                  <a:lnTo>
                    <a:pt x="0" y="0"/>
                  </a:lnTo>
                  <a:lnTo>
                    <a:pt x="40" y="3"/>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Freeform 109"/>
            <p:cNvSpPr>
              <a:spLocks/>
            </p:cNvSpPr>
            <p:nvPr/>
          </p:nvSpPr>
          <p:spPr bwMode="auto">
            <a:xfrm>
              <a:off x="7267575" y="3878263"/>
              <a:ext cx="63500" cy="165100"/>
            </a:xfrm>
            <a:custGeom>
              <a:avLst/>
              <a:gdLst>
                <a:gd name="T0" fmla="*/ 40 w 40"/>
                <a:gd name="T1" fmla="*/ 0 h 104"/>
                <a:gd name="T2" fmla="*/ 40 w 40"/>
                <a:gd name="T3" fmla="*/ 100 h 104"/>
                <a:gd name="T4" fmla="*/ 0 w 40"/>
                <a:gd name="T5" fmla="*/ 104 h 104"/>
                <a:gd name="T6" fmla="*/ 0 w 40"/>
                <a:gd name="T7" fmla="*/ 0 h 104"/>
                <a:gd name="T8" fmla="*/ 40 w 40"/>
                <a:gd name="T9" fmla="*/ 0 h 104"/>
              </a:gdLst>
              <a:ahLst/>
              <a:cxnLst>
                <a:cxn ang="0">
                  <a:pos x="T0" y="T1"/>
                </a:cxn>
                <a:cxn ang="0">
                  <a:pos x="T2" y="T3"/>
                </a:cxn>
                <a:cxn ang="0">
                  <a:pos x="T4" y="T5"/>
                </a:cxn>
                <a:cxn ang="0">
                  <a:pos x="T6" y="T7"/>
                </a:cxn>
                <a:cxn ang="0">
                  <a:pos x="T8" y="T9"/>
                </a:cxn>
              </a:cxnLst>
              <a:rect l="0" t="0" r="r" b="b"/>
              <a:pathLst>
                <a:path w="40" h="104">
                  <a:moveTo>
                    <a:pt x="40" y="0"/>
                  </a:moveTo>
                  <a:lnTo>
                    <a:pt x="40" y="100"/>
                  </a:lnTo>
                  <a:lnTo>
                    <a:pt x="0" y="104"/>
                  </a:lnTo>
                  <a:lnTo>
                    <a:pt x="0" y="0"/>
                  </a:lnTo>
                  <a:lnTo>
                    <a:pt x="40" y="0"/>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110"/>
            <p:cNvSpPr>
              <a:spLocks/>
            </p:cNvSpPr>
            <p:nvPr/>
          </p:nvSpPr>
          <p:spPr bwMode="auto">
            <a:xfrm>
              <a:off x="10134600" y="2678113"/>
              <a:ext cx="68263" cy="258763"/>
            </a:xfrm>
            <a:custGeom>
              <a:avLst/>
              <a:gdLst>
                <a:gd name="T0" fmla="*/ 40 w 43"/>
                <a:gd name="T1" fmla="*/ 0 h 163"/>
                <a:gd name="T2" fmla="*/ 43 w 43"/>
                <a:gd name="T3" fmla="*/ 160 h 163"/>
                <a:gd name="T4" fmla="*/ 3 w 43"/>
                <a:gd name="T5" fmla="*/ 163 h 163"/>
                <a:gd name="T6" fmla="*/ 0 w 43"/>
                <a:gd name="T7" fmla="*/ 7 h 163"/>
                <a:gd name="T8" fmla="*/ 40 w 43"/>
                <a:gd name="T9" fmla="*/ 0 h 163"/>
              </a:gdLst>
              <a:ahLst/>
              <a:cxnLst>
                <a:cxn ang="0">
                  <a:pos x="T0" y="T1"/>
                </a:cxn>
                <a:cxn ang="0">
                  <a:pos x="T2" y="T3"/>
                </a:cxn>
                <a:cxn ang="0">
                  <a:pos x="T4" y="T5"/>
                </a:cxn>
                <a:cxn ang="0">
                  <a:pos x="T6" y="T7"/>
                </a:cxn>
                <a:cxn ang="0">
                  <a:pos x="T8" y="T9"/>
                </a:cxn>
              </a:cxnLst>
              <a:rect l="0" t="0" r="r" b="b"/>
              <a:pathLst>
                <a:path w="43" h="163">
                  <a:moveTo>
                    <a:pt x="40" y="0"/>
                  </a:moveTo>
                  <a:lnTo>
                    <a:pt x="43" y="160"/>
                  </a:lnTo>
                  <a:lnTo>
                    <a:pt x="3" y="163"/>
                  </a:lnTo>
                  <a:lnTo>
                    <a:pt x="0" y="7"/>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Freeform 111"/>
            <p:cNvSpPr>
              <a:spLocks/>
            </p:cNvSpPr>
            <p:nvPr/>
          </p:nvSpPr>
          <p:spPr bwMode="auto">
            <a:xfrm>
              <a:off x="10320338" y="2746376"/>
              <a:ext cx="61913" cy="169863"/>
            </a:xfrm>
            <a:custGeom>
              <a:avLst/>
              <a:gdLst>
                <a:gd name="T0" fmla="*/ 39 w 39"/>
                <a:gd name="T1" fmla="*/ 0 h 107"/>
                <a:gd name="T2" fmla="*/ 39 w 39"/>
                <a:gd name="T3" fmla="*/ 100 h 107"/>
                <a:gd name="T4" fmla="*/ 0 w 39"/>
                <a:gd name="T5" fmla="*/ 107 h 107"/>
                <a:gd name="T6" fmla="*/ 0 w 39"/>
                <a:gd name="T7" fmla="*/ 4 h 107"/>
                <a:gd name="T8" fmla="*/ 39 w 39"/>
                <a:gd name="T9" fmla="*/ 0 h 107"/>
              </a:gdLst>
              <a:ahLst/>
              <a:cxnLst>
                <a:cxn ang="0">
                  <a:pos x="T0" y="T1"/>
                </a:cxn>
                <a:cxn ang="0">
                  <a:pos x="T2" y="T3"/>
                </a:cxn>
                <a:cxn ang="0">
                  <a:pos x="T4" y="T5"/>
                </a:cxn>
                <a:cxn ang="0">
                  <a:pos x="T6" y="T7"/>
                </a:cxn>
                <a:cxn ang="0">
                  <a:pos x="T8" y="T9"/>
                </a:cxn>
              </a:cxnLst>
              <a:rect l="0" t="0" r="r" b="b"/>
              <a:pathLst>
                <a:path w="39" h="107">
                  <a:moveTo>
                    <a:pt x="39" y="0"/>
                  </a:moveTo>
                  <a:lnTo>
                    <a:pt x="39" y="100"/>
                  </a:lnTo>
                  <a:lnTo>
                    <a:pt x="0" y="107"/>
                  </a:lnTo>
                  <a:lnTo>
                    <a:pt x="0" y="4"/>
                  </a:lnTo>
                  <a:lnTo>
                    <a:pt x="39"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112"/>
            <p:cNvSpPr>
              <a:spLocks/>
            </p:cNvSpPr>
            <p:nvPr/>
          </p:nvSpPr>
          <p:spPr bwMode="auto">
            <a:xfrm>
              <a:off x="10409238" y="2578101"/>
              <a:ext cx="63500" cy="327025"/>
            </a:xfrm>
            <a:custGeom>
              <a:avLst/>
              <a:gdLst>
                <a:gd name="T0" fmla="*/ 37 w 40"/>
                <a:gd name="T1" fmla="*/ 0 h 206"/>
                <a:gd name="T2" fmla="*/ 40 w 40"/>
                <a:gd name="T3" fmla="*/ 200 h 206"/>
                <a:gd name="T4" fmla="*/ 0 w 40"/>
                <a:gd name="T5" fmla="*/ 206 h 206"/>
                <a:gd name="T6" fmla="*/ 0 w 40"/>
                <a:gd name="T7" fmla="*/ 6 h 206"/>
                <a:gd name="T8" fmla="*/ 37 w 40"/>
                <a:gd name="T9" fmla="*/ 0 h 206"/>
              </a:gdLst>
              <a:ahLst/>
              <a:cxnLst>
                <a:cxn ang="0">
                  <a:pos x="T0" y="T1"/>
                </a:cxn>
                <a:cxn ang="0">
                  <a:pos x="T2" y="T3"/>
                </a:cxn>
                <a:cxn ang="0">
                  <a:pos x="T4" y="T5"/>
                </a:cxn>
                <a:cxn ang="0">
                  <a:pos x="T6" y="T7"/>
                </a:cxn>
                <a:cxn ang="0">
                  <a:pos x="T8" y="T9"/>
                </a:cxn>
              </a:cxnLst>
              <a:rect l="0" t="0" r="r" b="b"/>
              <a:pathLst>
                <a:path w="40" h="206">
                  <a:moveTo>
                    <a:pt x="37" y="0"/>
                  </a:moveTo>
                  <a:lnTo>
                    <a:pt x="40" y="200"/>
                  </a:lnTo>
                  <a:lnTo>
                    <a:pt x="0" y="206"/>
                  </a:lnTo>
                  <a:lnTo>
                    <a:pt x="0" y="6"/>
                  </a:lnTo>
                  <a:lnTo>
                    <a:pt x="37"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Freeform 113"/>
            <p:cNvSpPr>
              <a:spLocks/>
            </p:cNvSpPr>
            <p:nvPr/>
          </p:nvSpPr>
          <p:spPr bwMode="auto">
            <a:xfrm>
              <a:off x="10499725" y="2805113"/>
              <a:ext cx="63500" cy="84138"/>
            </a:xfrm>
            <a:custGeom>
              <a:avLst/>
              <a:gdLst>
                <a:gd name="T0" fmla="*/ 40 w 40"/>
                <a:gd name="T1" fmla="*/ 0 h 53"/>
                <a:gd name="T2" fmla="*/ 40 w 40"/>
                <a:gd name="T3" fmla="*/ 50 h 53"/>
                <a:gd name="T4" fmla="*/ 0 w 40"/>
                <a:gd name="T5" fmla="*/ 53 h 53"/>
                <a:gd name="T6" fmla="*/ 0 w 40"/>
                <a:gd name="T7" fmla="*/ 3 h 53"/>
                <a:gd name="T8" fmla="*/ 40 w 40"/>
                <a:gd name="T9" fmla="*/ 0 h 53"/>
              </a:gdLst>
              <a:ahLst/>
              <a:cxnLst>
                <a:cxn ang="0">
                  <a:pos x="T0" y="T1"/>
                </a:cxn>
                <a:cxn ang="0">
                  <a:pos x="T2" y="T3"/>
                </a:cxn>
                <a:cxn ang="0">
                  <a:pos x="T4" y="T5"/>
                </a:cxn>
                <a:cxn ang="0">
                  <a:pos x="T6" y="T7"/>
                </a:cxn>
                <a:cxn ang="0">
                  <a:pos x="T8" y="T9"/>
                </a:cxn>
              </a:cxnLst>
              <a:rect l="0" t="0" r="r" b="b"/>
              <a:pathLst>
                <a:path w="40" h="53">
                  <a:moveTo>
                    <a:pt x="40" y="0"/>
                  </a:moveTo>
                  <a:lnTo>
                    <a:pt x="40" y="50"/>
                  </a:lnTo>
                  <a:lnTo>
                    <a:pt x="0" y="53"/>
                  </a:lnTo>
                  <a:lnTo>
                    <a:pt x="0" y="3"/>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114"/>
            <p:cNvSpPr>
              <a:spLocks/>
            </p:cNvSpPr>
            <p:nvPr/>
          </p:nvSpPr>
          <p:spPr bwMode="auto">
            <a:xfrm>
              <a:off x="10225088" y="2312988"/>
              <a:ext cx="68263" cy="614363"/>
            </a:xfrm>
            <a:custGeom>
              <a:avLst/>
              <a:gdLst>
                <a:gd name="T0" fmla="*/ 40 w 43"/>
                <a:gd name="T1" fmla="*/ 0 h 387"/>
                <a:gd name="T2" fmla="*/ 43 w 43"/>
                <a:gd name="T3" fmla="*/ 383 h 387"/>
                <a:gd name="T4" fmla="*/ 3 w 43"/>
                <a:gd name="T5" fmla="*/ 387 h 387"/>
                <a:gd name="T6" fmla="*/ 0 w 43"/>
                <a:gd name="T7" fmla="*/ 7 h 387"/>
                <a:gd name="T8" fmla="*/ 40 w 43"/>
                <a:gd name="T9" fmla="*/ 0 h 387"/>
              </a:gdLst>
              <a:ahLst/>
              <a:cxnLst>
                <a:cxn ang="0">
                  <a:pos x="T0" y="T1"/>
                </a:cxn>
                <a:cxn ang="0">
                  <a:pos x="T2" y="T3"/>
                </a:cxn>
                <a:cxn ang="0">
                  <a:pos x="T4" y="T5"/>
                </a:cxn>
                <a:cxn ang="0">
                  <a:pos x="T6" y="T7"/>
                </a:cxn>
                <a:cxn ang="0">
                  <a:pos x="T8" y="T9"/>
                </a:cxn>
              </a:cxnLst>
              <a:rect l="0" t="0" r="r" b="b"/>
              <a:pathLst>
                <a:path w="43" h="387">
                  <a:moveTo>
                    <a:pt x="40" y="0"/>
                  </a:moveTo>
                  <a:lnTo>
                    <a:pt x="43" y="383"/>
                  </a:lnTo>
                  <a:lnTo>
                    <a:pt x="3" y="387"/>
                  </a:lnTo>
                  <a:lnTo>
                    <a:pt x="0" y="7"/>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115"/>
            <p:cNvSpPr>
              <a:spLocks/>
            </p:cNvSpPr>
            <p:nvPr/>
          </p:nvSpPr>
          <p:spPr bwMode="auto">
            <a:xfrm>
              <a:off x="10588625" y="2741613"/>
              <a:ext cx="63500" cy="138113"/>
            </a:xfrm>
            <a:custGeom>
              <a:avLst/>
              <a:gdLst>
                <a:gd name="T0" fmla="*/ 40 w 40"/>
                <a:gd name="T1" fmla="*/ 0 h 87"/>
                <a:gd name="T2" fmla="*/ 40 w 40"/>
                <a:gd name="T3" fmla="*/ 83 h 87"/>
                <a:gd name="T4" fmla="*/ 0 w 40"/>
                <a:gd name="T5" fmla="*/ 87 h 87"/>
                <a:gd name="T6" fmla="*/ 0 w 40"/>
                <a:gd name="T7" fmla="*/ 7 h 87"/>
                <a:gd name="T8" fmla="*/ 40 w 40"/>
                <a:gd name="T9" fmla="*/ 0 h 87"/>
              </a:gdLst>
              <a:ahLst/>
              <a:cxnLst>
                <a:cxn ang="0">
                  <a:pos x="T0" y="T1"/>
                </a:cxn>
                <a:cxn ang="0">
                  <a:pos x="T2" y="T3"/>
                </a:cxn>
                <a:cxn ang="0">
                  <a:pos x="T4" y="T5"/>
                </a:cxn>
                <a:cxn ang="0">
                  <a:pos x="T6" y="T7"/>
                </a:cxn>
                <a:cxn ang="0">
                  <a:pos x="T8" y="T9"/>
                </a:cxn>
              </a:cxnLst>
              <a:rect l="0" t="0" r="r" b="b"/>
              <a:pathLst>
                <a:path w="40" h="87">
                  <a:moveTo>
                    <a:pt x="40" y="0"/>
                  </a:moveTo>
                  <a:lnTo>
                    <a:pt x="40" y="83"/>
                  </a:lnTo>
                  <a:lnTo>
                    <a:pt x="0" y="87"/>
                  </a:lnTo>
                  <a:lnTo>
                    <a:pt x="0" y="7"/>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Freeform 116"/>
            <p:cNvSpPr>
              <a:spLocks/>
            </p:cNvSpPr>
            <p:nvPr/>
          </p:nvSpPr>
          <p:spPr bwMode="auto">
            <a:xfrm>
              <a:off x="10769600" y="2762251"/>
              <a:ext cx="63500" cy="95250"/>
            </a:xfrm>
            <a:custGeom>
              <a:avLst/>
              <a:gdLst>
                <a:gd name="T0" fmla="*/ 40 w 40"/>
                <a:gd name="T1" fmla="*/ 0 h 60"/>
                <a:gd name="T2" fmla="*/ 40 w 40"/>
                <a:gd name="T3" fmla="*/ 54 h 60"/>
                <a:gd name="T4" fmla="*/ 3 w 40"/>
                <a:gd name="T5" fmla="*/ 60 h 60"/>
                <a:gd name="T6" fmla="*/ 0 w 40"/>
                <a:gd name="T7" fmla="*/ 7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54"/>
                  </a:lnTo>
                  <a:lnTo>
                    <a:pt x="3" y="60"/>
                  </a:lnTo>
                  <a:lnTo>
                    <a:pt x="0" y="7"/>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117"/>
            <p:cNvSpPr>
              <a:spLocks/>
            </p:cNvSpPr>
            <p:nvPr/>
          </p:nvSpPr>
          <p:spPr bwMode="auto">
            <a:xfrm>
              <a:off x="10858500" y="2673351"/>
              <a:ext cx="63500" cy="174625"/>
            </a:xfrm>
            <a:custGeom>
              <a:avLst/>
              <a:gdLst>
                <a:gd name="T0" fmla="*/ 40 w 40"/>
                <a:gd name="T1" fmla="*/ 0 h 110"/>
                <a:gd name="T2" fmla="*/ 40 w 40"/>
                <a:gd name="T3" fmla="*/ 103 h 110"/>
                <a:gd name="T4" fmla="*/ 4 w 40"/>
                <a:gd name="T5" fmla="*/ 110 h 110"/>
                <a:gd name="T6" fmla="*/ 0 w 40"/>
                <a:gd name="T7" fmla="*/ 3 h 110"/>
                <a:gd name="T8" fmla="*/ 40 w 40"/>
                <a:gd name="T9" fmla="*/ 0 h 110"/>
              </a:gdLst>
              <a:ahLst/>
              <a:cxnLst>
                <a:cxn ang="0">
                  <a:pos x="T0" y="T1"/>
                </a:cxn>
                <a:cxn ang="0">
                  <a:pos x="T2" y="T3"/>
                </a:cxn>
                <a:cxn ang="0">
                  <a:pos x="T4" y="T5"/>
                </a:cxn>
                <a:cxn ang="0">
                  <a:pos x="T6" y="T7"/>
                </a:cxn>
                <a:cxn ang="0">
                  <a:pos x="T8" y="T9"/>
                </a:cxn>
              </a:cxnLst>
              <a:rect l="0" t="0" r="r" b="b"/>
              <a:pathLst>
                <a:path w="40" h="110">
                  <a:moveTo>
                    <a:pt x="40" y="0"/>
                  </a:moveTo>
                  <a:lnTo>
                    <a:pt x="40" y="103"/>
                  </a:lnTo>
                  <a:lnTo>
                    <a:pt x="4" y="110"/>
                  </a:lnTo>
                  <a:lnTo>
                    <a:pt x="0" y="3"/>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118"/>
            <p:cNvSpPr>
              <a:spLocks/>
            </p:cNvSpPr>
            <p:nvPr/>
          </p:nvSpPr>
          <p:spPr bwMode="auto">
            <a:xfrm>
              <a:off x="10953750" y="2784476"/>
              <a:ext cx="58738" cy="47625"/>
            </a:xfrm>
            <a:custGeom>
              <a:avLst/>
              <a:gdLst>
                <a:gd name="T0" fmla="*/ 37 w 37"/>
                <a:gd name="T1" fmla="*/ 0 h 30"/>
                <a:gd name="T2" fmla="*/ 37 w 37"/>
                <a:gd name="T3" fmla="*/ 26 h 30"/>
                <a:gd name="T4" fmla="*/ 0 w 37"/>
                <a:gd name="T5" fmla="*/ 30 h 30"/>
                <a:gd name="T6" fmla="*/ 0 w 37"/>
                <a:gd name="T7" fmla="*/ 3 h 30"/>
                <a:gd name="T8" fmla="*/ 37 w 37"/>
                <a:gd name="T9" fmla="*/ 0 h 30"/>
              </a:gdLst>
              <a:ahLst/>
              <a:cxnLst>
                <a:cxn ang="0">
                  <a:pos x="T0" y="T1"/>
                </a:cxn>
                <a:cxn ang="0">
                  <a:pos x="T2" y="T3"/>
                </a:cxn>
                <a:cxn ang="0">
                  <a:pos x="T4" y="T5"/>
                </a:cxn>
                <a:cxn ang="0">
                  <a:pos x="T6" y="T7"/>
                </a:cxn>
                <a:cxn ang="0">
                  <a:pos x="T8" y="T9"/>
                </a:cxn>
              </a:cxnLst>
              <a:rect l="0" t="0" r="r" b="b"/>
              <a:pathLst>
                <a:path w="37" h="30">
                  <a:moveTo>
                    <a:pt x="37" y="0"/>
                  </a:moveTo>
                  <a:lnTo>
                    <a:pt x="37" y="26"/>
                  </a:lnTo>
                  <a:lnTo>
                    <a:pt x="0" y="30"/>
                  </a:lnTo>
                  <a:lnTo>
                    <a:pt x="0" y="3"/>
                  </a:lnTo>
                  <a:lnTo>
                    <a:pt x="37"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Freeform 119"/>
            <p:cNvSpPr>
              <a:spLocks/>
            </p:cNvSpPr>
            <p:nvPr/>
          </p:nvSpPr>
          <p:spPr bwMode="auto">
            <a:xfrm>
              <a:off x="10679113" y="2546351"/>
              <a:ext cx="63500" cy="322263"/>
            </a:xfrm>
            <a:custGeom>
              <a:avLst/>
              <a:gdLst>
                <a:gd name="T0" fmla="*/ 40 w 40"/>
                <a:gd name="T1" fmla="*/ 0 h 203"/>
                <a:gd name="T2" fmla="*/ 40 w 40"/>
                <a:gd name="T3" fmla="*/ 200 h 203"/>
                <a:gd name="T4" fmla="*/ 3 w 40"/>
                <a:gd name="T5" fmla="*/ 203 h 203"/>
                <a:gd name="T6" fmla="*/ 0 w 40"/>
                <a:gd name="T7" fmla="*/ 6 h 203"/>
                <a:gd name="T8" fmla="*/ 40 w 40"/>
                <a:gd name="T9" fmla="*/ 0 h 203"/>
              </a:gdLst>
              <a:ahLst/>
              <a:cxnLst>
                <a:cxn ang="0">
                  <a:pos x="T0" y="T1"/>
                </a:cxn>
                <a:cxn ang="0">
                  <a:pos x="T2" y="T3"/>
                </a:cxn>
                <a:cxn ang="0">
                  <a:pos x="T4" y="T5"/>
                </a:cxn>
                <a:cxn ang="0">
                  <a:pos x="T6" y="T7"/>
                </a:cxn>
                <a:cxn ang="0">
                  <a:pos x="T8" y="T9"/>
                </a:cxn>
              </a:cxnLst>
              <a:rect l="0" t="0" r="r" b="b"/>
              <a:pathLst>
                <a:path w="40" h="203">
                  <a:moveTo>
                    <a:pt x="40" y="0"/>
                  </a:moveTo>
                  <a:lnTo>
                    <a:pt x="40" y="200"/>
                  </a:lnTo>
                  <a:lnTo>
                    <a:pt x="3" y="203"/>
                  </a:lnTo>
                  <a:lnTo>
                    <a:pt x="0" y="6"/>
                  </a:lnTo>
                  <a:lnTo>
                    <a:pt x="40"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120"/>
            <p:cNvSpPr>
              <a:spLocks/>
            </p:cNvSpPr>
            <p:nvPr/>
          </p:nvSpPr>
          <p:spPr bwMode="auto">
            <a:xfrm>
              <a:off x="8104188" y="2678113"/>
              <a:ext cx="68263" cy="258763"/>
            </a:xfrm>
            <a:custGeom>
              <a:avLst/>
              <a:gdLst>
                <a:gd name="T0" fmla="*/ 0 w 43"/>
                <a:gd name="T1" fmla="*/ 0 h 163"/>
                <a:gd name="T2" fmla="*/ 0 w 43"/>
                <a:gd name="T3" fmla="*/ 160 h 163"/>
                <a:gd name="T4" fmla="*/ 40 w 43"/>
                <a:gd name="T5" fmla="*/ 163 h 163"/>
                <a:gd name="T6" fmla="*/ 43 w 43"/>
                <a:gd name="T7" fmla="*/ 7 h 163"/>
                <a:gd name="T8" fmla="*/ 0 w 43"/>
                <a:gd name="T9" fmla="*/ 0 h 163"/>
              </a:gdLst>
              <a:ahLst/>
              <a:cxnLst>
                <a:cxn ang="0">
                  <a:pos x="T0" y="T1"/>
                </a:cxn>
                <a:cxn ang="0">
                  <a:pos x="T2" y="T3"/>
                </a:cxn>
                <a:cxn ang="0">
                  <a:pos x="T4" y="T5"/>
                </a:cxn>
                <a:cxn ang="0">
                  <a:pos x="T6" y="T7"/>
                </a:cxn>
                <a:cxn ang="0">
                  <a:pos x="T8" y="T9"/>
                </a:cxn>
              </a:cxnLst>
              <a:rect l="0" t="0" r="r" b="b"/>
              <a:pathLst>
                <a:path w="43" h="163">
                  <a:moveTo>
                    <a:pt x="0" y="0"/>
                  </a:moveTo>
                  <a:lnTo>
                    <a:pt x="0" y="160"/>
                  </a:lnTo>
                  <a:lnTo>
                    <a:pt x="40" y="163"/>
                  </a:lnTo>
                  <a:lnTo>
                    <a:pt x="43" y="7"/>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121"/>
            <p:cNvSpPr>
              <a:spLocks/>
            </p:cNvSpPr>
            <p:nvPr/>
          </p:nvSpPr>
          <p:spPr bwMode="auto">
            <a:xfrm>
              <a:off x="7902575" y="2746376"/>
              <a:ext cx="68263" cy="169863"/>
            </a:xfrm>
            <a:custGeom>
              <a:avLst/>
              <a:gdLst>
                <a:gd name="T0" fmla="*/ 0 w 43"/>
                <a:gd name="T1" fmla="*/ 0 h 107"/>
                <a:gd name="T2" fmla="*/ 0 w 43"/>
                <a:gd name="T3" fmla="*/ 100 h 107"/>
                <a:gd name="T4" fmla="*/ 43 w 43"/>
                <a:gd name="T5" fmla="*/ 107 h 107"/>
                <a:gd name="T6" fmla="*/ 43 w 43"/>
                <a:gd name="T7" fmla="*/ 4 h 107"/>
                <a:gd name="T8" fmla="*/ 0 w 43"/>
                <a:gd name="T9" fmla="*/ 0 h 107"/>
              </a:gdLst>
              <a:ahLst/>
              <a:cxnLst>
                <a:cxn ang="0">
                  <a:pos x="T0" y="T1"/>
                </a:cxn>
                <a:cxn ang="0">
                  <a:pos x="T2" y="T3"/>
                </a:cxn>
                <a:cxn ang="0">
                  <a:pos x="T4" y="T5"/>
                </a:cxn>
                <a:cxn ang="0">
                  <a:pos x="T6" y="T7"/>
                </a:cxn>
                <a:cxn ang="0">
                  <a:pos x="T8" y="T9"/>
                </a:cxn>
              </a:cxnLst>
              <a:rect l="0" t="0" r="r" b="b"/>
              <a:pathLst>
                <a:path w="43" h="107">
                  <a:moveTo>
                    <a:pt x="0" y="0"/>
                  </a:moveTo>
                  <a:lnTo>
                    <a:pt x="0" y="100"/>
                  </a:lnTo>
                  <a:lnTo>
                    <a:pt x="43" y="107"/>
                  </a:lnTo>
                  <a:lnTo>
                    <a:pt x="43" y="4"/>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122"/>
            <p:cNvSpPr>
              <a:spLocks/>
            </p:cNvSpPr>
            <p:nvPr/>
          </p:nvSpPr>
          <p:spPr bwMode="auto">
            <a:xfrm>
              <a:off x="7802563" y="2578101"/>
              <a:ext cx="73025" cy="327025"/>
            </a:xfrm>
            <a:custGeom>
              <a:avLst/>
              <a:gdLst>
                <a:gd name="T0" fmla="*/ 3 w 46"/>
                <a:gd name="T1" fmla="*/ 0 h 206"/>
                <a:gd name="T2" fmla="*/ 0 w 46"/>
                <a:gd name="T3" fmla="*/ 200 h 206"/>
                <a:gd name="T4" fmla="*/ 43 w 46"/>
                <a:gd name="T5" fmla="*/ 206 h 206"/>
                <a:gd name="T6" fmla="*/ 46 w 46"/>
                <a:gd name="T7" fmla="*/ 6 h 206"/>
                <a:gd name="T8" fmla="*/ 3 w 46"/>
                <a:gd name="T9" fmla="*/ 0 h 206"/>
              </a:gdLst>
              <a:ahLst/>
              <a:cxnLst>
                <a:cxn ang="0">
                  <a:pos x="T0" y="T1"/>
                </a:cxn>
                <a:cxn ang="0">
                  <a:pos x="T2" y="T3"/>
                </a:cxn>
                <a:cxn ang="0">
                  <a:pos x="T4" y="T5"/>
                </a:cxn>
                <a:cxn ang="0">
                  <a:pos x="T6" y="T7"/>
                </a:cxn>
                <a:cxn ang="0">
                  <a:pos x="T8" y="T9"/>
                </a:cxn>
              </a:cxnLst>
              <a:rect l="0" t="0" r="r" b="b"/>
              <a:pathLst>
                <a:path w="46" h="206">
                  <a:moveTo>
                    <a:pt x="3" y="0"/>
                  </a:moveTo>
                  <a:lnTo>
                    <a:pt x="0" y="200"/>
                  </a:lnTo>
                  <a:lnTo>
                    <a:pt x="43" y="206"/>
                  </a:lnTo>
                  <a:lnTo>
                    <a:pt x="46" y="6"/>
                  </a:lnTo>
                  <a:lnTo>
                    <a:pt x="3"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123"/>
            <p:cNvSpPr>
              <a:spLocks/>
            </p:cNvSpPr>
            <p:nvPr/>
          </p:nvSpPr>
          <p:spPr bwMode="auto">
            <a:xfrm>
              <a:off x="7707313" y="2805113"/>
              <a:ext cx="68263" cy="84138"/>
            </a:xfrm>
            <a:custGeom>
              <a:avLst/>
              <a:gdLst>
                <a:gd name="T0" fmla="*/ 0 w 43"/>
                <a:gd name="T1" fmla="*/ 0 h 53"/>
                <a:gd name="T2" fmla="*/ 0 w 43"/>
                <a:gd name="T3" fmla="*/ 50 h 53"/>
                <a:gd name="T4" fmla="*/ 40 w 43"/>
                <a:gd name="T5" fmla="*/ 53 h 53"/>
                <a:gd name="T6" fmla="*/ 43 w 43"/>
                <a:gd name="T7" fmla="*/ 3 h 53"/>
                <a:gd name="T8" fmla="*/ 0 w 43"/>
                <a:gd name="T9" fmla="*/ 0 h 53"/>
              </a:gdLst>
              <a:ahLst/>
              <a:cxnLst>
                <a:cxn ang="0">
                  <a:pos x="T0" y="T1"/>
                </a:cxn>
                <a:cxn ang="0">
                  <a:pos x="T2" y="T3"/>
                </a:cxn>
                <a:cxn ang="0">
                  <a:pos x="T4" y="T5"/>
                </a:cxn>
                <a:cxn ang="0">
                  <a:pos x="T6" y="T7"/>
                </a:cxn>
                <a:cxn ang="0">
                  <a:pos x="T8" y="T9"/>
                </a:cxn>
              </a:cxnLst>
              <a:rect l="0" t="0" r="r" b="b"/>
              <a:pathLst>
                <a:path w="43" h="53">
                  <a:moveTo>
                    <a:pt x="0" y="0"/>
                  </a:moveTo>
                  <a:lnTo>
                    <a:pt x="0" y="50"/>
                  </a:lnTo>
                  <a:lnTo>
                    <a:pt x="40" y="53"/>
                  </a:lnTo>
                  <a:lnTo>
                    <a:pt x="43" y="3"/>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124"/>
            <p:cNvSpPr>
              <a:spLocks/>
            </p:cNvSpPr>
            <p:nvPr/>
          </p:nvSpPr>
          <p:spPr bwMode="auto">
            <a:xfrm>
              <a:off x="8002588" y="2312988"/>
              <a:ext cx="74613" cy="614363"/>
            </a:xfrm>
            <a:custGeom>
              <a:avLst/>
              <a:gdLst>
                <a:gd name="T0" fmla="*/ 4 w 47"/>
                <a:gd name="T1" fmla="*/ 0 h 387"/>
                <a:gd name="T2" fmla="*/ 0 w 47"/>
                <a:gd name="T3" fmla="*/ 383 h 387"/>
                <a:gd name="T4" fmla="*/ 44 w 47"/>
                <a:gd name="T5" fmla="*/ 387 h 387"/>
                <a:gd name="T6" fmla="*/ 47 w 47"/>
                <a:gd name="T7" fmla="*/ 7 h 387"/>
                <a:gd name="T8" fmla="*/ 4 w 47"/>
                <a:gd name="T9" fmla="*/ 0 h 387"/>
              </a:gdLst>
              <a:ahLst/>
              <a:cxnLst>
                <a:cxn ang="0">
                  <a:pos x="T0" y="T1"/>
                </a:cxn>
                <a:cxn ang="0">
                  <a:pos x="T2" y="T3"/>
                </a:cxn>
                <a:cxn ang="0">
                  <a:pos x="T4" y="T5"/>
                </a:cxn>
                <a:cxn ang="0">
                  <a:pos x="T6" y="T7"/>
                </a:cxn>
                <a:cxn ang="0">
                  <a:pos x="T8" y="T9"/>
                </a:cxn>
              </a:cxnLst>
              <a:rect l="0" t="0" r="r" b="b"/>
              <a:pathLst>
                <a:path w="47" h="387">
                  <a:moveTo>
                    <a:pt x="4" y="0"/>
                  </a:moveTo>
                  <a:lnTo>
                    <a:pt x="0" y="383"/>
                  </a:lnTo>
                  <a:lnTo>
                    <a:pt x="44" y="387"/>
                  </a:lnTo>
                  <a:lnTo>
                    <a:pt x="47" y="7"/>
                  </a:lnTo>
                  <a:lnTo>
                    <a:pt x="4"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125"/>
            <p:cNvSpPr>
              <a:spLocks/>
            </p:cNvSpPr>
            <p:nvPr/>
          </p:nvSpPr>
          <p:spPr bwMode="auto">
            <a:xfrm>
              <a:off x="7605713" y="2741613"/>
              <a:ext cx="69850" cy="138113"/>
            </a:xfrm>
            <a:custGeom>
              <a:avLst/>
              <a:gdLst>
                <a:gd name="T0" fmla="*/ 0 w 44"/>
                <a:gd name="T1" fmla="*/ 0 h 87"/>
                <a:gd name="T2" fmla="*/ 0 w 44"/>
                <a:gd name="T3" fmla="*/ 83 h 87"/>
                <a:gd name="T4" fmla="*/ 44 w 44"/>
                <a:gd name="T5" fmla="*/ 87 h 87"/>
                <a:gd name="T6" fmla="*/ 44 w 44"/>
                <a:gd name="T7" fmla="*/ 7 h 87"/>
                <a:gd name="T8" fmla="*/ 0 w 44"/>
                <a:gd name="T9" fmla="*/ 0 h 87"/>
              </a:gdLst>
              <a:ahLst/>
              <a:cxnLst>
                <a:cxn ang="0">
                  <a:pos x="T0" y="T1"/>
                </a:cxn>
                <a:cxn ang="0">
                  <a:pos x="T2" y="T3"/>
                </a:cxn>
                <a:cxn ang="0">
                  <a:pos x="T4" y="T5"/>
                </a:cxn>
                <a:cxn ang="0">
                  <a:pos x="T6" y="T7"/>
                </a:cxn>
                <a:cxn ang="0">
                  <a:pos x="T8" y="T9"/>
                </a:cxn>
              </a:cxnLst>
              <a:rect l="0" t="0" r="r" b="b"/>
              <a:pathLst>
                <a:path w="44" h="87">
                  <a:moveTo>
                    <a:pt x="0" y="0"/>
                  </a:moveTo>
                  <a:lnTo>
                    <a:pt x="0" y="83"/>
                  </a:lnTo>
                  <a:lnTo>
                    <a:pt x="44" y="87"/>
                  </a:lnTo>
                  <a:lnTo>
                    <a:pt x="44" y="7"/>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Freeform 126"/>
            <p:cNvSpPr>
              <a:spLocks/>
            </p:cNvSpPr>
            <p:nvPr/>
          </p:nvSpPr>
          <p:spPr bwMode="auto">
            <a:xfrm>
              <a:off x="7405688" y="2762251"/>
              <a:ext cx="68263" cy="95250"/>
            </a:xfrm>
            <a:custGeom>
              <a:avLst/>
              <a:gdLst>
                <a:gd name="T0" fmla="*/ 0 w 43"/>
                <a:gd name="T1" fmla="*/ 0 h 60"/>
                <a:gd name="T2" fmla="*/ 0 w 43"/>
                <a:gd name="T3" fmla="*/ 54 h 60"/>
                <a:gd name="T4" fmla="*/ 43 w 43"/>
                <a:gd name="T5" fmla="*/ 60 h 60"/>
                <a:gd name="T6" fmla="*/ 43 w 43"/>
                <a:gd name="T7" fmla="*/ 7 h 60"/>
                <a:gd name="T8" fmla="*/ 0 w 43"/>
                <a:gd name="T9" fmla="*/ 0 h 60"/>
              </a:gdLst>
              <a:ahLst/>
              <a:cxnLst>
                <a:cxn ang="0">
                  <a:pos x="T0" y="T1"/>
                </a:cxn>
                <a:cxn ang="0">
                  <a:pos x="T2" y="T3"/>
                </a:cxn>
                <a:cxn ang="0">
                  <a:pos x="T4" y="T5"/>
                </a:cxn>
                <a:cxn ang="0">
                  <a:pos x="T6" y="T7"/>
                </a:cxn>
                <a:cxn ang="0">
                  <a:pos x="T8" y="T9"/>
                </a:cxn>
              </a:cxnLst>
              <a:rect l="0" t="0" r="r" b="b"/>
              <a:pathLst>
                <a:path w="43" h="60">
                  <a:moveTo>
                    <a:pt x="0" y="0"/>
                  </a:moveTo>
                  <a:lnTo>
                    <a:pt x="0" y="54"/>
                  </a:lnTo>
                  <a:lnTo>
                    <a:pt x="43" y="60"/>
                  </a:lnTo>
                  <a:lnTo>
                    <a:pt x="43" y="7"/>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27"/>
            <p:cNvSpPr>
              <a:spLocks/>
            </p:cNvSpPr>
            <p:nvPr/>
          </p:nvSpPr>
          <p:spPr bwMode="auto">
            <a:xfrm>
              <a:off x="7310438" y="2673351"/>
              <a:ext cx="68263" cy="174625"/>
            </a:xfrm>
            <a:custGeom>
              <a:avLst/>
              <a:gdLst>
                <a:gd name="T0" fmla="*/ 0 w 43"/>
                <a:gd name="T1" fmla="*/ 0 h 110"/>
                <a:gd name="T2" fmla="*/ 0 w 43"/>
                <a:gd name="T3" fmla="*/ 103 h 110"/>
                <a:gd name="T4" fmla="*/ 40 w 43"/>
                <a:gd name="T5" fmla="*/ 110 h 110"/>
                <a:gd name="T6" fmla="*/ 43 w 43"/>
                <a:gd name="T7" fmla="*/ 3 h 110"/>
                <a:gd name="T8" fmla="*/ 0 w 43"/>
                <a:gd name="T9" fmla="*/ 0 h 110"/>
              </a:gdLst>
              <a:ahLst/>
              <a:cxnLst>
                <a:cxn ang="0">
                  <a:pos x="T0" y="T1"/>
                </a:cxn>
                <a:cxn ang="0">
                  <a:pos x="T2" y="T3"/>
                </a:cxn>
                <a:cxn ang="0">
                  <a:pos x="T4" y="T5"/>
                </a:cxn>
                <a:cxn ang="0">
                  <a:pos x="T6" y="T7"/>
                </a:cxn>
                <a:cxn ang="0">
                  <a:pos x="T8" y="T9"/>
                </a:cxn>
              </a:cxnLst>
              <a:rect l="0" t="0" r="r" b="b"/>
              <a:pathLst>
                <a:path w="43" h="110">
                  <a:moveTo>
                    <a:pt x="0" y="0"/>
                  </a:moveTo>
                  <a:lnTo>
                    <a:pt x="0" y="103"/>
                  </a:lnTo>
                  <a:lnTo>
                    <a:pt x="40" y="110"/>
                  </a:lnTo>
                  <a:lnTo>
                    <a:pt x="43" y="3"/>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128"/>
            <p:cNvSpPr>
              <a:spLocks/>
            </p:cNvSpPr>
            <p:nvPr/>
          </p:nvSpPr>
          <p:spPr bwMode="auto">
            <a:xfrm>
              <a:off x="7210425" y="2784476"/>
              <a:ext cx="68263" cy="47625"/>
            </a:xfrm>
            <a:custGeom>
              <a:avLst/>
              <a:gdLst>
                <a:gd name="T0" fmla="*/ 0 w 43"/>
                <a:gd name="T1" fmla="*/ 0 h 30"/>
                <a:gd name="T2" fmla="*/ 0 w 43"/>
                <a:gd name="T3" fmla="*/ 26 h 30"/>
                <a:gd name="T4" fmla="*/ 43 w 43"/>
                <a:gd name="T5" fmla="*/ 30 h 30"/>
                <a:gd name="T6" fmla="*/ 43 w 43"/>
                <a:gd name="T7" fmla="*/ 3 h 30"/>
                <a:gd name="T8" fmla="*/ 0 w 43"/>
                <a:gd name="T9" fmla="*/ 0 h 30"/>
              </a:gdLst>
              <a:ahLst/>
              <a:cxnLst>
                <a:cxn ang="0">
                  <a:pos x="T0" y="T1"/>
                </a:cxn>
                <a:cxn ang="0">
                  <a:pos x="T2" y="T3"/>
                </a:cxn>
                <a:cxn ang="0">
                  <a:pos x="T4" y="T5"/>
                </a:cxn>
                <a:cxn ang="0">
                  <a:pos x="T6" y="T7"/>
                </a:cxn>
                <a:cxn ang="0">
                  <a:pos x="T8" y="T9"/>
                </a:cxn>
              </a:cxnLst>
              <a:rect l="0" t="0" r="r" b="b"/>
              <a:pathLst>
                <a:path w="43" h="30">
                  <a:moveTo>
                    <a:pt x="0" y="0"/>
                  </a:moveTo>
                  <a:lnTo>
                    <a:pt x="0" y="26"/>
                  </a:lnTo>
                  <a:lnTo>
                    <a:pt x="43" y="30"/>
                  </a:lnTo>
                  <a:lnTo>
                    <a:pt x="43" y="3"/>
                  </a:lnTo>
                  <a:lnTo>
                    <a:pt x="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129"/>
            <p:cNvSpPr>
              <a:spLocks/>
            </p:cNvSpPr>
            <p:nvPr/>
          </p:nvSpPr>
          <p:spPr bwMode="auto">
            <a:xfrm>
              <a:off x="7505700" y="2546351"/>
              <a:ext cx="68263" cy="322263"/>
            </a:xfrm>
            <a:custGeom>
              <a:avLst/>
              <a:gdLst>
                <a:gd name="T0" fmla="*/ 3 w 43"/>
                <a:gd name="T1" fmla="*/ 0 h 203"/>
                <a:gd name="T2" fmla="*/ 0 w 43"/>
                <a:gd name="T3" fmla="*/ 200 h 203"/>
                <a:gd name="T4" fmla="*/ 43 w 43"/>
                <a:gd name="T5" fmla="*/ 203 h 203"/>
                <a:gd name="T6" fmla="*/ 43 w 43"/>
                <a:gd name="T7" fmla="*/ 6 h 203"/>
                <a:gd name="T8" fmla="*/ 3 w 43"/>
                <a:gd name="T9" fmla="*/ 0 h 203"/>
              </a:gdLst>
              <a:ahLst/>
              <a:cxnLst>
                <a:cxn ang="0">
                  <a:pos x="T0" y="T1"/>
                </a:cxn>
                <a:cxn ang="0">
                  <a:pos x="T2" y="T3"/>
                </a:cxn>
                <a:cxn ang="0">
                  <a:pos x="T4" y="T5"/>
                </a:cxn>
                <a:cxn ang="0">
                  <a:pos x="T6" y="T7"/>
                </a:cxn>
                <a:cxn ang="0">
                  <a:pos x="T8" y="T9"/>
                </a:cxn>
              </a:cxnLst>
              <a:rect l="0" t="0" r="r" b="b"/>
              <a:pathLst>
                <a:path w="43" h="203">
                  <a:moveTo>
                    <a:pt x="3" y="0"/>
                  </a:moveTo>
                  <a:lnTo>
                    <a:pt x="0" y="200"/>
                  </a:lnTo>
                  <a:lnTo>
                    <a:pt x="43" y="203"/>
                  </a:lnTo>
                  <a:lnTo>
                    <a:pt x="43" y="6"/>
                  </a:lnTo>
                  <a:lnTo>
                    <a:pt x="3"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Rectangle 130"/>
            <p:cNvSpPr>
              <a:spLocks noChangeArrowheads="1"/>
            </p:cNvSpPr>
            <p:nvPr/>
          </p:nvSpPr>
          <p:spPr bwMode="auto">
            <a:xfrm>
              <a:off x="11064875" y="3429001"/>
              <a:ext cx="13811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131"/>
            <p:cNvSpPr>
              <a:spLocks/>
            </p:cNvSpPr>
            <p:nvPr/>
          </p:nvSpPr>
          <p:spPr bwMode="auto">
            <a:xfrm>
              <a:off x="10059988" y="3778251"/>
              <a:ext cx="117475" cy="79375"/>
            </a:xfrm>
            <a:custGeom>
              <a:avLst/>
              <a:gdLst>
                <a:gd name="T0" fmla="*/ 74 w 74"/>
                <a:gd name="T1" fmla="*/ 3 h 50"/>
                <a:gd name="T2" fmla="*/ 74 w 74"/>
                <a:gd name="T3" fmla="*/ 50 h 50"/>
                <a:gd name="T4" fmla="*/ 0 w 74"/>
                <a:gd name="T5" fmla="*/ 47 h 50"/>
                <a:gd name="T6" fmla="*/ 0 w 74"/>
                <a:gd name="T7" fmla="*/ 0 h 50"/>
                <a:gd name="T8" fmla="*/ 74 w 74"/>
                <a:gd name="T9" fmla="*/ 3 h 50"/>
              </a:gdLst>
              <a:ahLst/>
              <a:cxnLst>
                <a:cxn ang="0">
                  <a:pos x="T0" y="T1"/>
                </a:cxn>
                <a:cxn ang="0">
                  <a:pos x="T2" y="T3"/>
                </a:cxn>
                <a:cxn ang="0">
                  <a:pos x="T4" y="T5"/>
                </a:cxn>
                <a:cxn ang="0">
                  <a:pos x="T6" y="T7"/>
                </a:cxn>
                <a:cxn ang="0">
                  <a:pos x="T8" y="T9"/>
                </a:cxn>
              </a:cxnLst>
              <a:rect l="0" t="0" r="r" b="b"/>
              <a:pathLst>
                <a:path w="74" h="50">
                  <a:moveTo>
                    <a:pt x="74" y="3"/>
                  </a:moveTo>
                  <a:lnTo>
                    <a:pt x="74" y="50"/>
                  </a:lnTo>
                  <a:lnTo>
                    <a:pt x="0" y="47"/>
                  </a:lnTo>
                  <a:lnTo>
                    <a:pt x="0" y="0"/>
                  </a:lnTo>
                  <a:lnTo>
                    <a:pt x="74" y="3"/>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132"/>
            <p:cNvSpPr>
              <a:spLocks/>
            </p:cNvSpPr>
            <p:nvPr/>
          </p:nvSpPr>
          <p:spPr bwMode="auto">
            <a:xfrm>
              <a:off x="10059988" y="3884613"/>
              <a:ext cx="190500" cy="84138"/>
            </a:xfrm>
            <a:custGeom>
              <a:avLst/>
              <a:gdLst>
                <a:gd name="T0" fmla="*/ 120 w 120"/>
                <a:gd name="T1" fmla="*/ 6 h 53"/>
                <a:gd name="T2" fmla="*/ 120 w 120"/>
                <a:gd name="T3" fmla="*/ 53 h 53"/>
                <a:gd name="T4" fmla="*/ 0 w 120"/>
                <a:gd name="T5" fmla="*/ 46 h 53"/>
                <a:gd name="T6" fmla="*/ 0 w 120"/>
                <a:gd name="T7" fmla="*/ 0 h 53"/>
                <a:gd name="T8" fmla="*/ 120 w 120"/>
                <a:gd name="T9" fmla="*/ 6 h 53"/>
              </a:gdLst>
              <a:ahLst/>
              <a:cxnLst>
                <a:cxn ang="0">
                  <a:pos x="T0" y="T1"/>
                </a:cxn>
                <a:cxn ang="0">
                  <a:pos x="T2" y="T3"/>
                </a:cxn>
                <a:cxn ang="0">
                  <a:pos x="T4" y="T5"/>
                </a:cxn>
                <a:cxn ang="0">
                  <a:pos x="T6" y="T7"/>
                </a:cxn>
                <a:cxn ang="0">
                  <a:pos x="T8" y="T9"/>
                </a:cxn>
              </a:cxnLst>
              <a:rect l="0" t="0" r="r" b="b"/>
              <a:pathLst>
                <a:path w="120" h="53">
                  <a:moveTo>
                    <a:pt x="120" y="6"/>
                  </a:moveTo>
                  <a:lnTo>
                    <a:pt x="120" y="53"/>
                  </a:lnTo>
                  <a:lnTo>
                    <a:pt x="0" y="46"/>
                  </a:lnTo>
                  <a:lnTo>
                    <a:pt x="0" y="0"/>
                  </a:lnTo>
                  <a:lnTo>
                    <a:pt x="120" y="6"/>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133"/>
            <p:cNvSpPr>
              <a:spLocks/>
            </p:cNvSpPr>
            <p:nvPr/>
          </p:nvSpPr>
          <p:spPr bwMode="auto">
            <a:xfrm>
              <a:off x="10059988" y="3567113"/>
              <a:ext cx="238125" cy="73025"/>
            </a:xfrm>
            <a:custGeom>
              <a:avLst/>
              <a:gdLst>
                <a:gd name="T0" fmla="*/ 150 w 150"/>
                <a:gd name="T1" fmla="*/ 0 h 46"/>
                <a:gd name="T2" fmla="*/ 150 w 150"/>
                <a:gd name="T3" fmla="*/ 46 h 46"/>
                <a:gd name="T4" fmla="*/ 0 w 150"/>
                <a:gd name="T5" fmla="*/ 46 h 46"/>
                <a:gd name="T6" fmla="*/ 0 w 150"/>
                <a:gd name="T7" fmla="*/ 3 h 46"/>
                <a:gd name="T8" fmla="*/ 150 w 150"/>
                <a:gd name="T9" fmla="*/ 0 h 46"/>
              </a:gdLst>
              <a:ahLst/>
              <a:cxnLst>
                <a:cxn ang="0">
                  <a:pos x="T0" y="T1"/>
                </a:cxn>
                <a:cxn ang="0">
                  <a:pos x="T2" y="T3"/>
                </a:cxn>
                <a:cxn ang="0">
                  <a:pos x="T4" y="T5"/>
                </a:cxn>
                <a:cxn ang="0">
                  <a:pos x="T6" y="T7"/>
                </a:cxn>
                <a:cxn ang="0">
                  <a:pos x="T8" y="T9"/>
                </a:cxn>
              </a:cxnLst>
              <a:rect l="0" t="0" r="r" b="b"/>
              <a:pathLst>
                <a:path w="150" h="46">
                  <a:moveTo>
                    <a:pt x="150" y="0"/>
                  </a:moveTo>
                  <a:lnTo>
                    <a:pt x="150" y="46"/>
                  </a:lnTo>
                  <a:lnTo>
                    <a:pt x="0" y="46"/>
                  </a:lnTo>
                  <a:lnTo>
                    <a:pt x="0" y="3"/>
                  </a:lnTo>
                  <a:lnTo>
                    <a:pt x="150" y="0"/>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Rectangle 134"/>
            <p:cNvSpPr>
              <a:spLocks noChangeArrowheads="1"/>
            </p:cNvSpPr>
            <p:nvPr/>
          </p:nvSpPr>
          <p:spPr bwMode="auto">
            <a:xfrm>
              <a:off x="10298113" y="3567113"/>
              <a:ext cx="100013" cy="730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135"/>
            <p:cNvSpPr>
              <a:spLocks/>
            </p:cNvSpPr>
            <p:nvPr/>
          </p:nvSpPr>
          <p:spPr bwMode="auto">
            <a:xfrm>
              <a:off x="10059988" y="3338513"/>
              <a:ext cx="381000" cy="95250"/>
            </a:xfrm>
            <a:custGeom>
              <a:avLst/>
              <a:gdLst>
                <a:gd name="T0" fmla="*/ 240 w 240"/>
                <a:gd name="T1" fmla="*/ 0 h 60"/>
                <a:gd name="T2" fmla="*/ 240 w 240"/>
                <a:gd name="T3" fmla="*/ 50 h 60"/>
                <a:gd name="T4" fmla="*/ 237 w 240"/>
                <a:gd name="T5" fmla="*/ 50 h 60"/>
                <a:gd name="T6" fmla="*/ 0 w 240"/>
                <a:gd name="T7" fmla="*/ 60 h 60"/>
                <a:gd name="T8" fmla="*/ 0 w 240"/>
                <a:gd name="T9" fmla="*/ 14 h 60"/>
                <a:gd name="T10" fmla="*/ 240 w 240"/>
                <a:gd name="T11" fmla="*/ 0 h 60"/>
              </a:gdLst>
              <a:ahLst/>
              <a:cxnLst>
                <a:cxn ang="0">
                  <a:pos x="T0" y="T1"/>
                </a:cxn>
                <a:cxn ang="0">
                  <a:pos x="T2" y="T3"/>
                </a:cxn>
                <a:cxn ang="0">
                  <a:pos x="T4" y="T5"/>
                </a:cxn>
                <a:cxn ang="0">
                  <a:pos x="T6" y="T7"/>
                </a:cxn>
                <a:cxn ang="0">
                  <a:pos x="T8" y="T9"/>
                </a:cxn>
                <a:cxn ang="0">
                  <a:pos x="T10" y="T11"/>
                </a:cxn>
              </a:cxnLst>
              <a:rect l="0" t="0" r="r" b="b"/>
              <a:pathLst>
                <a:path w="240" h="60">
                  <a:moveTo>
                    <a:pt x="240" y="0"/>
                  </a:moveTo>
                  <a:lnTo>
                    <a:pt x="240" y="50"/>
                  </a:lnTo>
                  <a:lnTo>
                    <a:pt x="237" y="50"/>
                  </a:lnTo>
                  <a:lnTo>
                    <a:pt x="0" y="60"/>
                  </a:lnTo>
                  <a:lnTo>
                    <a:pt x="0" y="14"/>
                  </a:lnTo>
                  <a:lnTo>
                    <a:pt x="240"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Freeform 136"/>
            <p:cNvSpPr>
              <a:spLocks/>
            </p:cNvSpPr>
            <p:nvPr/>
          </p:nvSpPr>
          <p:spPr bwMode="auto">
            <a:xfrm>
              <a:off x="10250488" y="3894138"/>
              <a:ext cx="280988" cy="85725"/>
            </a:xfrm>
            <a:custGeom>
              <a:avLst/>
              <a:gdLst>
                <a:gd name="T0" fmla="*/ 177 w 177"/>
                <a:gd name="T1" fmla="*/ 7 h 54"/>
                <a:gd name="T2" fmla="*/ 177 w 177"/>
                <a:gd name="T3" fmla="*/ 54 h 54"/>
                <a:gd name="T4" fmla="*/ 0 w 177"/>
                <a:gd name="T5" fmla="*/ 47 h 54"/>
                <a:gd name="T6" fmla="*/ 0 w 177"/>
                <a:gd name="T7" fmla="*/ 0 h 54"/>
                <a:gd name="T8" fmla="*/ 177 w 177"/>
                <a:gd name="T9" fmla="*/ 7 h 54"/>
              </a:gdLst>
              <a:ahLst/>
              <a:cxnLst>
                <a:cxn ang="0">
                  <a:pos x="T0" y="T1"/>
                </a:cxn>
                <a:cxn ang="0">
                  <a:pos x="T2" y="T3"/>
                </a:cxn>
                <a:cxn ang="0">
                  <a:pos x="T4" y="T5"/>
                </a:cxn>
                <a:cxn ang="0">
                  <a:pos x="T6" y="T7"/>
                </a:cxn>
                <a:cxn ang="0">
                  <a:pos x="T8" y="T9"/>
                </a:cxn>
              </a:cxnLst>
              <a:rect l="0" t="0" r="r" b="b"/>
              <a:pathLst>
                <a:path w="177" h="54">
                  <a:moveTo>
                    <a:pt x="177" y="7"/>
                  </a:moveTo>
                  <a:lnTo>
                    <a:pt x="177" y="54"/>
                  </a:lnTo>
                  <a:lnTo>
                    <a:pt x="0" y="47"/>
                  </a:lnTo>
                  <a:lnTo>
                    <a:pt x="0" y="0"/>
                  </a:lnTo>
                  <a:lnTo>
                    <a:pt x="177"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137"/>
            <p:cNvSpPr>
              <a:spLocks/>
            </p:cNvSpPr>
            <p:nvPr/>
          </p:nvSpPr>
          <p:spPr bwMode="auto">
            <a:xfrm>
              <a:off x="10059988" y="3671888"/>
              <a:ext cx="487363" cy="79375"/>
            </a:xfrm>
            <a:custGeom>
              <a:avLst/>
              <a:gdLst>
                <a:gd name="T0" fmla="*/ 307 w 307"/>
                <a:gd name="T1" fmla="*/ 4 h 50"/>
                <a:gd name="T2" fmla="*/ 307 w 307"/>
                <a:gd name="T3" fmla="*/ 50 h 50"/>
                <a:gd name="T4" fmla="*/ 0 w 307"/>
                <a:gd name="T5" fmla="*/ 47 h 50"/>
                <a:gd name="T6" fmla="*/ 0 w 307"/>
                <a:gd name="T7" fmla="*/ 0 h 50"/>
                <a:gd name="T8" fmla="*/ 307 w 307"/>
                <a:gd name="T9" fmla="*/ 4 h 50"/>
              </a:gdLst>
              <a:ahLst/>
              <a:cxnLst>
                <a:cxn ang="0">
                  <a:pos x="T0" y="T1"/>
                </a:cxn>
                <a:cxn ang="0">
                  <a:pos x="T2" y="T3"/>
                </a:cxn>
                <a:cxn ang="0">
                  <a:pos x="T4" y="T5"/>
                </a:cxn>
                <a:cxn ang="0">
                  <a:pos x="T6" y="T7"/>
                </a:cxn>
                <a:cxn ang="0">
                  <a:pos x="T8" y="T9"/>
                </a:cxn>
              </a:cxnLst>
              <a:rect l="0" t="0" r="r" b="b"/>
              <a:pathLst>
                <a:path w="307" h="50">
                  <a:moveTo>
                    <a:pt x="307" y="4"/>
                  </a:moveTo>
                  <a:lnTo>
                    <a:pt x="307" y="50"/>
                  </a:lnTo>
                  <a:lnTo>
                    <a:pt x="0" y="47"/>
                  </a:lnTo>
                  <a:lnTo>
                    <a:pt x="0" y="0"/>
                  </a:lnTo>
                  <a:lnTo>
                    <a:pt x="307" y="4"/>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138"/>
            <p:cNvSpPr>
              <a:spLocks/>
            </p:cNvSpPr>
            <p:nvPr/>
          </p:nvSpPr>
          <p:spPr bwMode="auto">
            <a:xfrm>
              <a:off x="10547350" y="3678238"/>
              <a:ext cx="322263" cy="79375"/>
            </a:xfrm>
            <a:custGeom>
              <a:avLst/>
              <a:gdLst>
                <a:gd name="T0" fmla="*/ 203 w 203"/>
                <a:gd name="T1" fmla="*/ 0 h 50"/>
                <a:gd name="T2" fmla="*/ 203 w 203"/>
                <a:gd name="T3" fmla="*/ 50 h 50"/>
                <a:gd name="T4" fmla="*/ 0 w 203"/>
                <a:gd name="T5" fmla="*/ 46 h 50"/>
                <a:gd name="T6" fmla="*/ 0 w 203"/>
                <a:gd name="T7" fmla="*/ 0 h 50"/>
                <a:gd name="T8" fmla="*/ 203 w 203"/>
                <a:gd name="T9" fmla="*/ 0 h 50"/>
              </a:gdLst>
              <a:ahLst/>
              <a:cxnLst>
                <a:cxn ang="0">
                  <a:pos x="T0" y="T1"/>
                </a:cxn>
                <a:cxn ang="0">
                  <a:pos x="T2" y="T3"/>
                </a:cxn>
                <a:cxn ang="0">
                  <a:pos x="T4" y="T5"/>
                </a:cxn>
                <a:cxn ang="0">
                  <a:pos x="T6" y="T7"/>
                </a:cxn>
                <a:cxn ang="0">
                  <a:pos x="T8" y="T9"/>
                </a:cxn>
              </a:cxnLst>
              <a:rect l="0" t="0" r="r" b="b"/>
              <a:pathLst>
                <a:path w="203" h="50">
                  <a:moveTo>
                    <a:pt x="203" y="0"/>
                  </a:moveTo>
                  <a:lnTo>
                    <a:pt x="203" y="50"/>
                  </a:lnTo>
                  <a:lnTo>
                    <a:pt x="0" y="46"/>
                  </a:lnTo>
                  <a:lnTo>
                    <a:pt x="0" y="0"/>
                  </a:lnTo>
                  <a:lnTo>
                    <a:pt x="20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139"/>
            <p:cNvSpPr>
              <a:spLocks/>
            </p:cNvSpPr>
            <p:nvPr/>
          </p:nvSpPr>
          <p:spPr bwMode="auto">
            <a:xfrm>
              <a:off x="10059988" y="3429001"/>
              <a:ext cx="1004888" cy="106363"/>
            </a:xfrm>
            <a:custGeom>
              <a:avLst/>
              <a:gdLst>
                <a:gd name="T0" fmla="*/ 633 w 633"/>
                <a:gd name="T1" fmla="*/ 0 h 67"/>
                <a:gd name="T2" fmla="*/ 633 w 633"/>
                <a:gd name="T3" fmla="*/ 53 h 67"/>
                <a:gd name="T4" fmla="*/ 0 w 633"/>
                <a:gd name="T5" fmla="*/ 67 h 67"/>
                <a:gd name="T6" fmla="*/ 0 w 633"/>
                <a:gd name="T7" fmla="*/ 23 h 67"/>
                <a:gd name="T8" fmla="*/ 633 w 633"/>
                <a:gd name="T9" fmla="*/ 0 h 67"/>
              </a:gdLst>
              <a:ahLst/>
              <a:cxnLst>
                <a:cxn ang="0">
                  <a:pos x="T0" y="T1"/>
                </a:cxn>
                <a:cxn ang="0">
                  <a:pos x="T2" y="T3"/>
                </a:cxn>
                <a:cxn ang="0">
                  <a:pos x="T4" y="T5"/>
                </a:cxn>
                <a:cxn ang="0">
                  <a:pos x="T6" y="T7"/>
                </a:cxn>
                <a:cxn ang="0">
                  <a:pos x="T8" y="T9"/>
                </a:cxn>
              </a:cxnLst>
              <a:rect l="0" t="0" r="r" b="b"/>
              <a:pathLst>
                <a:path w="633" h="67">
                  <a:moveTo>
                    <a:pt x="633" y="0"/>
                  </a:moveTo>
                  <a:lnTo>
                    <a:pt x="633" y="53"/>
                  </a:lnTo>
                  <a:lnTo>
                    <a:pt x="0" y="67"/>
                  </a:lnTo>
                  <a:lnTo>
                    <a:pt x="0" y="23"/>
                  </a:lnTo>
                  <a:lnTo>
                    <a:pt x="633"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140"/>
            <p:cNvSpPr>
              <a:spLocks/>
            </p:cNvSpPr>
            <p:nvPr/>
          </p:nvSpPr>
          <p:spPr bwMode="auto">
            <a:xfrm>
              <a:off x="10177463" y="3783013"/>
              <a:ext cx="279400" cy="79375"/>
            </a:xfrm>
            <a:custGeom>
              <a:avLst/>
              <a:gdLst>
                <a:gd name="T0" fmla="*/ 176 w 176"/>
                <a:gd name="T1" fmla="*/ 4 h 50"/>
                <a:gd name="T2" fmla="*/ 176 w 176"/>
                <a:gd name="T3" fmla="*/ 50 h 50"/>
                <a:gd name="T4" fmla="*/ 0 w 176"/>
                <a:gd name="T5" fmla="*/ 47 h 50"/>
                <a:gd name="T6" fmla="*/ 0 w 176"/>
                <a:gd name="T7" fmla="*/ 0 h 50"/>
                <a:gd name="T8" fmla="*/ 176 w 176"/>
                <a:gd name="T9" fmla="*/ 4 h 50"/>
              </a:gdLst>
              <a:ahLst/>
              <a:cxnLst>
                <a:cxn ang="0">
                  <a:pos x="T0" y="T1"/>
                </a:cxn>
                <a:cxn ang="0">
                  <a:pos x="T2" y="T3"/>
                </a:cxn>
                <a:cxn ang="0">
                  <a:pos x="T4" y="T5"/>
                </a:cxn>
                <a:cxn ang="0">
                  <a:pos x="T6" y="T7"/>
                </a:cxn>
                <a:cxn ang="0">
                  <a:pos x="T8" y="T9"/>
                </a:cxn>
              </a:cxnLst>
              <a:rect l="0" t="0" r="r" b="b"/>
              <a:pathLst>
                <a:path w="176" h="50">
                  <a:moveTo>
                    <a:pt x="176" y="4"/>
                  </a:moveTo>
                  <a:lnTo>
                    <a:pt x="176" y="50"/>
                  </a:lnTo>
                  <a:lnTo>
                    <a:pt x="0" y="47"/>
                  </a:lnTo>
                  <a:lnTo>
                    <a:pt x="0" y="0"/>
                  </a:lnTo>
                  <a:lnTo>
                    <a:pt x="176"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141"/>
            <p:cNvSpPr>
              <a:spLocks/>
            </p:cNvSpPr>
            <p:nvPr/>
          </p:nvSpPr>
          <p:spPr bwMode="auto">
            <a:xfrm>
              <a:off x="10436225" y="3328988"/>
              <a:ext cx="211138" cy="88900"/>
            </a:xfrm>
            <a:custGeom>
              <a:avLst/>
              <a:gdLst>
                <a:gd name="T0" fmla="*/ 133 w 133"/>
                <a:gd name="T1" fmla="*/ 0 h 56"/>
                <a:gd name="T2" fmla="*/ 133 w 133"/>
                <a:gd name="T3" fmla="*/ 50 h 56"/>
                <a:gd name="T4" fmla="*/ 0 w 133"/>
                <a:gd name="T5" fmla="*/ 56 h 56"/>
                <a:gd name="T6" fmla="*/ 3 w 133"/>
                <a:gd name="T7" fmla="*/ 56 h 56"/>
                <a:gd name="T8" fmla="*/ 3 w 133"/>
                <a:gd name="T9" fmla="*/ 6 h 56"/>
                <a:gd name="T10" fmla="*/ 133 w 133"/>
                <a:gd name="T11" fmla="*/ 0 h 56"/>
              </a:gdLst>
              <a:ahLst/>
              <a:cxnLst>
                <a:cxn ang="0">
                  <a:pos x="T0" y="T1"/>
                </a:cxn>
                <a:cxn ang="0">
                  <a:pos x="T2" y="T3"/>
                </a:cxn>
                <a:cxn ang="0">
                  <a:pos x="T4" y="T5"/>
                </a:cxn>
                <a:cxn ang="0">
                  <a:pos x="T6" y="T7"/>
                </a:cxn>
                <a:cxn ang="0">
                  <a:pos x="T8" y="T9"/>
                </a:cxn>
                <a:cxn ang="0">
                  <a:pos x="T10" y="T11"/>
                </a:cxn>
              </a:cxnLst>
              <a:rect l="0" t="0" r="r" b="b"/>
              <a:pathLst>
                <a:path w="133" h="56">
                  <a:moveTo>
                    <a:pt x="133" y="0"/>
                  </a:moveTo>
                  <a:lnTo>
                    <a:pt x="133" y="50"/>
                  </a:lnTo>
                  <a:lnTo>
                    <a:pt x="0" y="56"/>
                  </a:lnTo>
                  <a:lnTo>
                    <a:pt x="3" y="56"/>
                  </a:lnTo>
                  <a:lnTo>
                    <a:pt x="3" y="6"/>
                  </a:lnTo>
                  <a:lnTo>
                    <a:pt x="13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142"/>
            <p:cNvSpPr>
              <a:spLocks/>
            </p:cNvSpPr>
            <p:nvPr/>
          </p:nvSpPr>
          <p:spPr bwMode="auto">
            <a:xfrm>
              <a:off x="8553450" y="3544888"/>
              <a:ext cx="1184275" cy="360363"/>
            </a:xfrm>
            <a:custGeom>
              <a:avLst/>
              <a:gdLst>
                <a:gd name="T0" fmla="*/ 3 w 746"/>
                <a:gd name="T1" fmla="*/ 227 h 227"/>
                <a:gd name="T2" fmla="*/ 0 w 746"/>
                <a:gd name="T3" fmla="*/ 214 h 227"/>
                <a:gd name="T4" fmla="*/ 160 w 746"/>
                <a:gd name="T5" fmla="*/ 174 h 227"/>
                <a:gd name="T6" fmla="*/ 293 w 746"/>
                <a:gd name="T7" fmla="*/ 94 h 227"/>
                <a:gd name="T8" fmla="*/ 453 w 746"/>
                <a:gd name="T9" fmla="*/ 87 h 227"/>
                <a:gd name="T10" fmla="*/ 583 w 746"/>
                <a:gd name="T11" fmla="*/ 7 h 227"/>
                <a:gd name="T12" fmla="*/ 746 w 746"/>
                <a:gd name="T13" fmla="*/ 0 h 227"/>
                <a:gd name="T14" fmla="*/ 746 w 746"/>
                <a:gd name="T15" fmla="*/ 14 h 227"/>
                <a:gd name="T16" fmla="*/ 586 w 746"/>
                <a:gd name="T17" fmla="*/ 20 h 227"/>
                <a:gd name="T18" fmla="*/ 456 w 746"/>
                <a:gd name="T19" fmla="*/ 100 h 227"/>
                <a:gd name="T20" fmla="*/ 296 w 746"/>
                <a:gd name="T21" fmla="*/ 107 h 227"/>
                <a:gd name="T22" fmla="*/ 166 w 746"/>
                <a:gd name="T23" fmla="*/ 187 h 227"/>
                <a:gd name="T24" fmla="*/ 3 w 746"/>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6" h="227">
                  <a:moveTo>
                    <a:pt x="3" y="227"/>
                  </a:moveTo>
                  <a:lnTo>
                    <a:pt x="0" y="214"/>
                  </a:lnTo>
                  <a:lnTo>
                    <a:pt x="160" y="174"/>
                  </a:lnTo>
                  <a:lnTo>
                    <a:pt x="293" y="94"/>
                  </a:lnTo>
                  <a:lnTo>
                    <a:pt x="453" y="87"/>
                  </a:lnTo>
                  <a:lnTo>
                    <a:pt x="583" y="7"/>
                  </a:lnTo>
                  <a:lnTo>
                    <a:pt x="746" y="0"/>
                  </a:lnTo>
                  <a:lnTo>
                    <a:pt x="746" y="14"/>
                  </a:lnTo>
                  <a:lnTo>
                    <a:pt x="586" y="20"/>
                  </a:lnTo>
                  <a:lnTo>
                    <a:pt x="456" y="100"/>
                  </a:lnTo>
                  <a:lnTo>
                    <a:pt x="296" y="107"/>
                  </a:lnTo>
                  <a:lnTo>
                    <a:pt x="166" y="187"/>
                  </a:lnTo>
                  <a:lnTo>
                    <a:pt x="3" y="227"/>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143"/>
            <p:cNvSpPr>
              <a:spLocks/>
            </p:cNvSpPr>
            <p:nvPr/>
          </p:nvSpPr>
          <p:spPr bwMode="auto">
            <a:xfrm>
              <a:off x="8542338" y="3408363"/>
              <a:ext cx="882650" cy="501650"/>
            </a:xfrm>
            <a:custGeom>
              <a:avLst/>
              <a:gdLst>
                <a:gd name="T0" fmla="*/ 7 w 556"/>
                <a:gd name="T1" fmla="*/ 316 h 316"/>
                <a:gd name="T2" fmla="*/ 0 w 556"/>
                <a:gd name="T3" fmla="*/ 303 h 316"/>
                <a:gd name="T4" fmla="*/ 130 w 556"/>
                <a:gd name="T5" fmla="*/ 243 h 316"/>
                <a:gd name="T6" fmla="*/ 210 w 556"/>
                <a:gd name="T7" fmla="*/ 150 h 316"/>
                <a:gd name="T8" fmla="*/ 343 w 556"/>
                <a:gd name="T9" fmla="*/ 123 h 316"/>
                <a:gd name="T10" fmla="*/ 423 w 556"/>
                <a:gd name="T11" fmla="*/ 30 h 316"/>
                <a:gd name="T12" fmla="*/ 556 w 556"/>
                <a:gd name="T13" fmla="*/ 0 h 316"/>
                <a:gd name="T14" fmla="*/ 556 w 556"/>
                <a:gd name="T15" fmla="*/ 13 h 316"/>
                <a:gd name="T16" fmla="*/ 430 w 556"/>
                <a:gd name="T17" fmla="*/ 40 h 316"/>
                <a:gd name="T18" fmla="*/ 350 w 556"/>
                <a:gd name="T19" fmla="*/ 133 h 316"/>
                <a:gd name="T20" fmla="*/ 217 w 556"/>
                <a:gd name="T21" fmla="*/ 160 h 316"/>
                <a:gd name="T22" fmla="*/ 140 w 556"/>
                <a:gd name="T23" fmla="*/ 253 h 316"/>
                <a:gd name="T24" fmla="*/ 7 w 556"/>
                <a:gd name="T25"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6" h="316">
                  <a:moveTo>
                    <a:pt x="7" y="316"/>
                  </a:moveTo>
                  <a:lnTo>
                    <a:pt x="0" y="303"/>
                  </a:lnTo>
                  <a:lnTo>
                    <a:pt x="130" y="243"/>
                  </a:lnTo>
                  <a:lnTo>
                    <a:pt x="210" y="150"/>
                  </a:lnTo>
                  <a:lnTo>
                    <a:pt x="343" y="123"/>
                  </a:lnTo>
                  <a:lnTo>
                    <a:pt x="423" y="30"/>
                  </a:lnTo>
                  <a:lnTo>
                    <a:pt x="556" y="0"/>
                  </a:lnTo>
                  <a:lnTo>
                    <a:pt x="556" y="13"/>
                  </a:lnTo>
                  <a:lnTo>
                    <a:pt x="430" y="40"/>
                  </a:lnTo>
                  <a:lnTo>
                    <a:pt x="350" y="133"/>
                  </a:lnTo>
                  <a:lnTo>
                    <a:pt x="217" y="160"/>
                  </a:lnTo>
                  <a:lnTo>
                    <a:pt x="140" y="253"/>
                  </a:lnTo>
                  <a:lnTo>
                    <a:pt x="7" y="316"/>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144"/>
            <p:cNvSpPr>
              <a:spLocks/>
            </p:cNvSpPr>
            <p:nvPr/>
          </p:nvSpPr>
          <p:spPr bwMode="auto">
            <a:xfrm>
              <a:off x="8558213" y="3667126"/>
              <a:ext cx="946150" cy="238125"/>
            </a:xfrm>
            <a:custGeom>
              <a:avLst/>
              <a:gdLst>
                <a:gd name="T0" fmla="*/ 3 w 596"/>
                <a:gd name="T1" fmla="*/ 150 h 150"/>
                <a:gd name="T2" fmla="*/ 0 w 596"/>
                <a:gd name="T3" fmla="*/ 137 h 150"/>
                <a:gd name="T4" fmla="*/ 127 w 596"/>
                <a:gd name="T5" fmla="*/ 117 h 150"/>
                <a:gd name="T6" fmla="*/ 233 w 596"/>
                <a:gd name="T7" fmla="*/ 53 h 150"/>
                <a:gd name="T8" fmla="*/ 360 w 596"/>
                <a:gd name="T9" fmla="*/ 67 h 150"/>
                <a:gd name="T10" fmla="*/ 467 w 596"/>
                <a:gd name="T11" fmla="*/ 0 h 150"/>
                <a:gd name="T12" fmla="*/ 596 w 596"/>
                <a:gd name="T13" fmla="*/ 13 h 150"/>
                <a:gd name="T14" fmla="*/ 593 w 596"/>
                <a:gd name="T15" fmla="*/ 27 h 150"/>
                <a:gd name="T16" fmla="*/ 470 w 596"/>
                <a:gd name="T17" fmla="*/ 13 h 150"/>
                <a:gd name="T18" fmla="*/ 363 w 596"/>
                <a:gd name="T19" fmla="*/ 80 h 150"/>
                <a:gd name="T20" fmla="*/ 237 w 596"/>
                <a:gd name="T21" fmla="*/ 67 h 150"/>
                <a:gd name="T22" fmla="*/ 130 w 596"/>
                <a:gd name="T23" fmla="*/ 130 h 150"/>
                <a:gd name="T24" fmla="*/ 3 w 596"/>
                <a:gd name="T25"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6" h="150">
                  <a:moveTo>
                    <a:pt x="3" y="150"/>
                  </a:moveTo>
                  <a:lnTo>
                    <a:pt x="0" y="137"/>
                  </a:lnTo>
                  <a:lnTo>
                    <a:pt x="127" y="117"/>
                  </a:lnTo>
                  <a:lnTo>
                    <a:pt x="233" y="53"/>
                  </a:lnTo>
                  <a:lnTo>
                    <a:pt x="360" y="67"/>
                  </a:lnTo>
                  <a:lnTo>
                    <a:pt x="467" y="0"/>
                  </a:lnTo>
                  <a:lnTo>
                    <a:pt x="596" y="13"/>
                  </a:lnTo>
                  <a:lnTo>
                    <a:pt x="593" y="27"/>
                  </a:lnTo>
                  <a:lnTo>
                    <a:pt x="470" y="13"/>
                  </a:lnTo>
                  <a:lnTo>
                    <a:pt x="363" y="80"/>
                  </a:lnTo>
                  <a:lnTo>
                    <a:pt x="237" y="67"/>
                  </a:lnTo>
                  <a:lnTo>
                    <a:pt x="130" y="130"/>
                  </a:lnTo>
                  <a:lnTo>
                    <a:pt x="3" y="15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Rectangle 145"/>
            <p:cNvSpPr>
              <a:spLocks noChangeArrowheads="1"/>
            </p:cNvSpPr>
            <p:nvPr/>
          </p:nvSpPr>
          <p:spPr bwMode="auto">
            <a:xfrm>
              <a:off x="8547100" y="3365501"/>
              <a:ext cx="79375"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Rectangle 146"/>
            <p:cNvSpPr>
              <a:spLocks noChangeArrowheads="1"/>
            </p:cNvSpPr>
            <p:nvPr/>
          </p:nvSpPr>
          <p:spPr bwMode="auto">
            <a:xfrm>
              <a:off x="8547100" y="3460751"/>
              <a:ext cx="793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Rectangle 147"/>
            <p:cNvSpPr>
              <a:spLocks noChangeArrowheads="1"/>
            </p:cNvSpPr>
            <p:nvPr/>
          </p:nvSpPr>
          <p:spPr bwMode="auto">
            <a:xfrm>
              <a:off x="8547100" y="3560763"/>
              <a:ext cx="79375"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Rectangle 148"/>
            <p:cNvSpPr>
              <a:spLocks noChangeArrowheads="1"/>
            </p:cNvSpPr>
            <p:nvPr/>
          </p:nvSpPr>
          <p:spPr bwMode="auto">
            <a:xfrm>
              <a:off x="8547100" y="3656013"/>
              <a:ext cx="793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Rectangle 149"/>
            <p:cNvSpPr>
              <a:spLocks noChangeArrowheads="1"/>
            </p:cNvSpPr>
            <p:nvPr/>
          </p:nvSpPr>
          <p:spPr bwMode="auto">
            <a:xfrm>
              <a:off x="8547100" y="3757613"/>
              <a:ext cx="79375"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Rectangle 150"/>
            <p:cNvSpPr>
              <a:spLocks noChangeArrowheads="1"/>
            </p:cNvSpPr>
            <p:nvPr/>
          </p:nvSpPr>
          <p:spPr bwMode="auto">
            <a:xfrm>
              <a:off x="8547100" y="3937001"/>
              <a:ext cx="1190625"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151"/>
            <p:cNvSpPr>
              <a:spLocks/>
            </p:cNvSpPr>
            <p:nvPr/>
          </p:nvSpPr>
          <p:spPr bwMode="auto">
            <a:xfrm>
              <a:off x="7115175" y="4513263"/>
              <a:ext cx="379413" cy="158750"/>
            </a:xfrm>
            <a:custGeom>
              <a:avLst/>
              <a:gdLst>
                <a:gd name="T0" fmla="*/ 239 w 239"/>
                <a:gd name="T1" fmla="*/ 100 h 100"/>
                <a:gd name="T2" fmla="*/ 239 w 239"/>
                <a:gd name="T3" fmla="*/ 73 h 100"/>
                <a:gd name="T4" fmla="*/ 0 w 239"/>
                <a:gd name="T5" fmla="*/ 0 h 100"/>
                <a:gd name="T6" fmla="*/ 0 w 239"/>
                <a:gd name="T7" fmla="*/ 37 h 100"/>
                <a:gd name="T8" fmla="*/ 239 w 239"/>
                <a:gd name="T9" fmla="*/ 100 h 100"/>
              </a:gdLst>
              <a:ahLst/>
              <a:cxnLst>
                <a:cxn ang="0">
                  <a:pos x="T0" y="T1"/>
                </a:cxn>
                <a:cxn ang="0">
                  <a:pos x="T2" y="T3"/>
                </a:cxn>
                <a:cxn ang="0">
                  <a:pos x="T4" y="T5"/>
                </a:cxn>
                <a:cxn ang="0">
                  <a:pos x="T6" y="T7"/>
                </a:cxn>
                <a:cxn ang="0">
                  <a:pos x="T8" y="T9"/>
                </a:cxn>
              </a:cxnLst>
              <a:rect l="0" t="0" r="r" b="b"/>
              <a:pathLst>
                <a:path w="239" h="100">
                  <a:moveTo>
                    <a:pt x="239" y="100"/>
                  </a:moveTo>
                  <a:lnTo>
                    <a:pt x="239" y="73"/>
                  </a:lnTo>
                  <a:lnTo>
                    <a:pt x="0" y="0"/>
                  </a:lnTo>
                  <a:lnTo>
                    <a:pt x="0" y="37"/>
                  </a:lnTo>
                  <a:lnTo>
                    <a:pt x="239" y="1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152"/>
            <p:cNvSpPr>
              <a:spLocks/>
            </p:cNvSpPr>
            <p:nvPr/>
          </p:nvSpPr>
          <p:spPr bwMode="auto">
            <a:xfrm>
              <a:off x="7115175" y="4381501"/>
              <a:ext cx="1390650" cy="290513"/>
            </a:xfrm>
            <a:custGeom>
              <a:avLst/>
              <a:gdLst>
                <a:gd name="T0" fmla="*/ 876 w 876"/>
                <a:gd name="T1" fmla="*/ 63 h 183"/>
                <a:gd name="T2" fmla="*/ 876 w 876"/>
                <a:gd name="T3" fmla="*/ 63 h 183"/>
                <a:gd name="T4" fmla="*/ 876 w 876"/>
                <a:gd name="T5" fmla="*/ 63 h 183"/>
                <a:gd name="T6" fmla="*/ 636 w 876"/>
                <a:gd name="T7" fmla="*/ 0 h 183"/>
                <a:gd name="T8" fmla="*/ 0 w 876"/>
                <a:gd name="T9" fmla="*/ 83 h 183"/>
                <a:gd name="T10" fmla="*/ 239 w 876"/>
                <a:gd name="T11" fmla="*/ 156 h 183"/>
                <a:gd name="T12" fmla="*/ 239 w 876"/>
                <a:gd name="T13" fmla="*/ 183 h 183"/>
                <a:gd name="T14" fmla="*/ 876 w 876"/>
                <a:gd name="T15" fmla="*/ 76 h 183"/>
                <a:gd name="T16" fmla="*/ 876 w 876"/>
                <a:gd name="T17" fmla="*/ 6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6" h="183">
                  <a:moveTo>
                    <a:pt x="876" y="63"/>
                  </a:moveTo>
                  <a:lnTo>
                    <a:pt x="876" y="63"/>
                  </a:lnTo>
                  <a:lnTo>
                    <a:pt x="876" y="63"/>
                  </a:lnTo>
                  <a:lnTo>
                    <a:pt x="636" y="0"/>
                  </a:lnTo>
                  <a:lnTo>
                    <a:pt x="0" y="83"/>
                  </a:lnTo>
                  <a:lnTo>
                    <a:pt x="239" y="156"/>
                  </a:lnTo>
                  <a:lnTo>
                    <a:pt x="239" y="183"/>
                  </a:lnTo>
                  <a:lnTo>
                    <a:pt x="876" y="76"/>
                  </a:lnTo>
                  <a:lnTo>
                    <a:pt x="876" y="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153"/>
            <p:cNvSpPr>
              <a:spLocks/>
            </p:cNvSpPr>
            <p:nvPr/>
          </p:nvSpPr>
          <p:spPr bwMode="auto">
            <a:xfrm>
              <a:off x="10774363" y="4513263"/>
              <a:ext cx="385763" cy="158750"/>
            </a:xfrm>
            <a:custGeom>
              <a:avLst/>
              <a:gdLst>
                <a:gd name="T0" fmla="*/ 3 w 243"/>
                <a:gd name="T1" fmla="*/ 100 h 100"/>
                <a:gd name="T2" fmla="*/ 0 w 243"/>
                <a:gd name="T3" fmla="*/ 73 h 100"/>
                <a:gd name="T4" fmla="*/ 240 w 243"/>
                <a:gd name="T5" fmla="*/ 0 h 100"/>
                <a:gd name="T6" fmla="*/ 243 w 243"/>
                <a:gd name="T7" fmla="*/ 37 h 100"/>
                <a:gd name="T8" fmla="*/ 3 w 243"/>
                <a:gd name="T9" fmla="*/ 100 h 100"/>
              </a:gdLst>
              <a:ahLst/>
              <a:cxnLst>
                <a:cxn ang="0">
                  <a:pos x="T0" y="T1"/>
                </a:cxn>
                <a:cxn ang="0">
                  <a:pos x="T2" y="T3"/>
                </a:cxn>
                <a:cxn ang="0">
                  <a:pos x="T4" y="T5"/>
                </a:cxn>
                <a:cxn ang="0">
                  <a:pos x="T6" y="T7"/>
                </a:cxn>
                <a:cxn ang="0">
                  <a:pos x="T8" y="T9"/>
                </a:cxn>
              </a:cxnLst>
              <a:rect l="0" t="0" r="r" b="b"/>
              <a:pathLst>
                <a:path w="243" h="100">
                  <a:moveTo>
                    <a:pt x="3" y="100"/>
                  </a:moveTo>
                  <a:lnTo>
                    <a:pt x="0" y="73"/>
                  </a:lnTo>
                  <a:lnTo>
                    <a:pt x="240" y="0"/>
                  </a:lnTo>
                  <a:lnTo>
                    <a:pt x="243" y="37"/>
                  </a:lnTo>
                  <a:lnTo>
                    <a:pt x="3" y="1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154"/>
            <p:cNvSpPr>
              <a:spLocks/>
            </p:cNvSpPr>
            <p:nvPr/>
          </p:nvSpPr>
          <p:spPr bwMode="auto">
            <a:xfrm>
              <a:off x="9764713" y="4381501"/>
              <a:ext cx="1390650" cy="290513"/>
            </a:xfrm>
            <a:custGeom>
              <a:avLst/>
              <a:gdLst>
                <a:gd name="T0" fmla="*/ 0 w 876"/>
                <a:gd name="T1" fmla="*/ 63 h 183"/>
                <a:gd name="T2" fmla="*/ 0 w 876"/>
                <a:gd name="T3" fmla="*/ 63 h 183"/>
                <a:gd name="T4" fmla="*/ 0 w 876"/>
                <a:gd name="T5" fmla="*/ 63 h 183"/>
                <a:gd name="T6" fmla="*/ 236 w 876"/>
                <a:gd name="T7" fmla="*/ 0 h 183"/>
                <a:gd name="T8" fmla="*/ 876 w 876"/>
                <a:gd name="T9" fmla="*/ 83 h 183"/>
                <a:gd name="T10" fmla="*/ 636 w 876"/>
                <a:gd name="T11" fmla="*/ 156 h 183"/>
                <a:gd name="T12" fmla="*/ 639 w 876"/>
                <a:gd name="T13" fmla="*/ 183 h 183"/>
                <a:gd name="T14" fmla="*/ 0 w 876"/>
                <a:gd name="T15" fmla="*/ 76 h 183"/>
                <a:gd name="T16" fmla="*/ 0 w 876"/>
                <a:gd name="T17" fmla="*/ 6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6" h="183">
                  <a:moveTo>
                    <a:pt x="0" y="63"/>
                  </a:moveTo>
                  <a:lnTo>
                    <a:pt x="0" y="63"/>
                  </a:lnTo>
                  <a:lnTo>
                    <a:pt x="0" y="63"/>
                  </a:lnTo>
                  <a:lnTo>
                    <a:pt x="236" y="0"/>
                  </a:lnTo>
                  <a:lnTo>
                    <a:pt x="876" y="83"/>
                  </a:lnTo>
                  <a:lnTo>
                    <a:pt x="636" y="156"/>
                  </a:lnTo>
                  <a:lnTo>
                    <a:pt x="639" y="183"/>
                  </a:lnTo>
                  <a:lnTo>
                    <a:pt x="0" y="76"/>
                  </a:lnTo>
                  <a:lnTo>
                    <a:pt x="0" y="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Freeform 155"/>
            <p:cNvSpPr>
              <a:spLocks/>
            </p:cNvSpPr>
            <p:nvPr/>
          </p:nvSpPr>
          <p:spPr bwMode="auto">
            <a:xfrm>
              <a:off x="8505825" y="4333876"/>
              <a:ext cx="104775" cy="163513"/>
            </a:xfrm>
            <a:custGeom>
              <a:avLst/>
              <a:gdLst>
                <a:gd name="T0" fmla="*/ 66 w 66"/>
                <a:gd name="T1" fmla="*/ 103 h 103"/>
                <a:gd name="T2" fmla="*/ 66 w 66"/>
                <a:gd name="T3" fmla="*/ 76 h 103"/>
                <a:gd name="T4" fmla="*/ 0 w 66"/>
                <a:gd name="T5" fmla="*/ 0 h 103"/>
                <a:gd name="T6" fmla="*/ 0 w 66"/>
                <a:gd name="T7" fmla="*/ 40 h 103"/>
                <a:gd name="T8" fmla="*/ 66 w 66"/>
                <a:gd name="T9" fmla="*/ 103 h 103"/>
              </a:gdLst>
              <a:ahLst/>
              <a:cxnLst>
                <a:cxn ang="0">
                  <a:pos x="T0" y="T1"/>
                </a:cxn>
                <a:cxn ang="0">
                  <a:pos x="T2" y="T3"/>
                </a:cxn>
                <a:cxn ang="0">
                  <a:pos x="T4" y="T5"/>
                </a:cxn>
                <a:cxn ang="0">
                  <a:pos x="T6" y="T7"/>
                </a:cxn>
                <a:cxn ang="0">
                  <a:pos x="T8" y="T9"/>
                </a:cxn>
              </a:cxnLst>
              <a:rect l="0" t="0" r="r" b="b"/>
              <a:pathLst>
                <a:path w="66" h="103">
                  <a:moveTo>
                    <a:pt x="66" y="103"/>
                  </a:moveTo>
                  <a:lnTo>
                    <a:pt x="66" y="76"/>
                  </a:lnTo>
                  <a:lnTo>
                    <a:pt x="0" y="0"/>
                  </a:lnTo>
                  <a:lnTo>
                    <a:pt x="0" y="40"/>
                  </a:lnTo>
                  <a:lnTo>
                    <a:pt x="66" y="10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156"/>
            <p:cNvSpPr>
              <a:spLocks/>
            </p:cNvSpPr>
            <p:nvPr/>
          </p:nvSpPr>
          <p:spPr bwMode="auto">
            <a:xfrm>
              <a:off x="9653588" y="4333876"/>
              <a:ext cx="111125" cy="163513"/>
            </a:xfrm>
            <a:custGeom>
              <a:avLst/>
              <a:gdLst>
                <a:gd name="T0" fmla="*/ 3 w 70"/>
                <a:gd name="T1" fmla="*/ 103 h 103"/>
                <a:gd name="T2" fmla="*/ 0 w 70"/>
                <a:gd name="T3" fmla="*/ 76 h 103"/>
                <a:gd name="T4" fmla="*/ 70 w 70"/>
                <a:gd name="T5" fmla="*/ 0 h 103"/>
                <a:gd name="T6" fmla="*/ 70 w 70"/>
                <a:gd name="T7" fmla="*/ 40 h 103"/>
                <a:gd name="T8" fmla="*/ 3 w 70"/>
                <a:gd name="T9" fmla="*/ 103 h 103"/>
              </a:gdLst>
              <a:ahLst/>
              <a:cxnLst>
                <a:cxn ang="0">
                  <a:pos x="T0" y="T1"/>
                </a:cxn>
                <a:cxn ang="0">
                  <a:pos x="T2" y="T3"/>
                </a:cxn>
                <a:cxn ang="0">
                  <a:pos x="T4" y="T5"/>
                </a:cxn>
                <a:cxn ang="0">
                  <a:pos x="T6" y="T7"/>
                </a:cxn>
                <a:cxn ang="0">
                  <a:pos x="T8" y="T9"/>
                </a:cxn>
              </a:cxnLst>
              <a:rect l="0" t="0" r="r" b="b"/>
              <a:pathLst>
                <a:path w="70" h="103">
                  <a:moveTo>
                    <a:pt x="3" y="103"/>
                  </a:moveTo>
                  <a:lnTo>
                    <a:pt x="0" y="76"/>
                  </a:lnTo>
                  <a:lnTo>
                    <a:pt x="70" y="0"/>
                  </a:lnTo>
                  <a:lnTo>
                    <a:pt x="70" y="40"/>
                  </a:lnTo>
                  <a:lnTo>
                    <a:pt x="3" y="10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Freeform 157"/>
            <p:cNvSpPr>
              <a:spLocks/>
            </p:cNvSpPr>
            <p:nvPr/>
          </p:nvSpPr>
          <p:spPr bwMode="auto">
            <a:xfrm>
              <a:off x="8505825" y="4333876"/>
              <a:ext cx="1258888" cy="120650"/>
            </a:xfrm>
            <a:custGeom>
              <a:avLst/>
              <a:gdLst>
                <a:gd name="T0" fmla="*/ 723 w 793"/>
                <a:gd name="T1" fmla="*/ 76 h 76"/>
                <a:gd name="T2" fmla="*/ 66 w 793"/>
                <a:gd name="T3" fmla="*/ 76 h 76"/>
                <a:gd name="T4" fmla="*/ 0 w 793"/>
                <a:gd name="T5" fmla="*/ 0 h 76"/>
                <a:gd name="T6" fmla="*/ 793 w 793"/>
                <a:gd name="T7" fmla="*/ 0 h 76"/>
                <a:gd name="T8" fmla="*/ 723 w 793"/>
                <a:gd name="T9" fmla="*/ 76 h 76"/>
              </a:gdLst>
              <a:ahLst/>
              <a:cxnLst>
                <a:cxn ang="0">
                  <a:pos x="T0" y="T1"/>
                </a:cxn>
                <a:cxn ang="0">
                  <a:pos x="T2" y="T3"/>
                </a:cxn>
                <a:cxn ang="0">
                  <a:pos x="T4" y="T5"/>
                </a:cxn>
                <a:cxn ang="0">
                  <a:pos x="T6" y="T7"/>
                </a:cxn>
                <a:cxn ang="0">
                  <a:pos x="T8" y="T9"/>
                </a:cxn>
              </a:cxnLst>
              <a:rect l="0" t="0" r="r" b="b"/>
              <a:pathLst>
                <a:path w="793" h="76">
                  <a:moveTo>
                    <a:pt x="723" y="76"/>
                  </a:moveTo>
                  <a:lnTo>
                    <a:pt x="66" y="76"/>
                  </a:lnTo>
                  <a:lnTo>
                    <a:pt x="0" y="0"/>
                  </a:lnTo>
                  <a:lnTo>
                    <a:pt x="793" y="0"/>
                  </a:lnTo>
                  <a:lnTo>
                    <a:pt x="723" y="7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Freeform 158"/>
            <p:cNvSpPr>
              <a:spLocks/>
            </p:cNvSpPr>
            <p:nvPr/>
          </p:nvSpPr>
          <p:spPr bwMode="auto">
            <a:xfrm>
              <a:off x="8610600" y="4454526"/>
              <a:ext cx="1047750" cy="42863"/>
            </a:xfrm>
            <a:custGeom>
              <a:avLst/>
              <a:gdLst>
                <a:gd name="T0" fmla="*/ 657 w 660"/>
                <a:gd name="T1" fmla="*/ 0 h 27"/>
                <a:gd name="T2" fmla="*/ 0 w 660"/>
                <a:gd name="T3" fmla="*/ 0 h 27"/>
                <a:gd name="T4" fmla="*/ 0 w 660"/>
                <a:gd name="T5" fmla="*/ 27 h 27"/>
                <a:gd name="T6" fmla="*/ 660 w 660"/>
                <a:gd name="T7" fmla="*/ 27 h 27"/>
                <a:gd name="T8" fmla="*/ 657 w 660"/>
                <a:gd name="T9" fmla="*/ 0 h 27"/>
              </a:gdLst>
              <a:ahLst/>
              <a:cxnLst>
                <a:cxn ang="0">
                  <a:pos x="T0" y="T1"/>
                </a:cxn>
                <a:cxn ang="0">
                  <a:pos x="T2" y="T3"/>
                </a:cxn>
                <a:cxn ang="0">
                  <a:pos x="T4" y="T5"/>
                </a:cxn>
                <a:cxn ang="0">
                  <a:pos x="T6" y="T7"/>
                </a:cxn>
                <a:cxn ang="0">
                  <a:pos x="T8" y="T9"/>
                </a:cxn>
              </a:cxnLst>
              <a:rect l="0" t="0" r="r" b="b"/>
              <a:pathLst>
                <a:path w="660" h="27">
                  <a:moveTo>
                    <a:pt x="657" y="0"/>
                  </a:moveTo>
                  <a:lnTo>
                    <a:pt x="0" y="0"/>
                  </a:lnTo>
                  <a:lnTo>
                    <a:pt x="0" y="27"/>
                  </a:lnTo>
                  <a:lnTo>
                    <a:pt x="660" y="27"/>
                  </a:lnTo>
                  <a:lnTo>
                    <a:pt x="65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159"/>
            <p:cNvSpPr>
              <a:spLocks/>
            </p:cNvSpPr>
            <p:nvPr/>
          </p:nvSpPr>
          <p:spPr bwMode="auto">
            <a:xfrm>
              <a:off x="9029700" y="4545013"/>
              <a:ext cx="231775" cy="106363"/>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Rectangle 160"/>
            <p:cNvSpPr>
              <a:spLocks noChangeArrowheads="1"/>
            </p:cNvSpPr>
            <p:nvPr/>
          </p:nvSpPr>
          <p:spPr bwMode="auto">
            <a:xfrm>
              <a:off x="8372475" y="2212976"/>
              <a:ext cx="1539875" cy="814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Rectangle 161"/>
            <p:cNvSpPr>
              <a:spLocks noChangeArrowheads="1"/>
            </p:cNvSpPr>
            <p:nvPr/>
          </p:nvSpPr>
          <p:spPr bwMode="auto">
            <a:xfrm>
              <a:off x="8372475" y="2212976"/>
              <a:ext cx="15398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162"/>
            <p:cNvSpPr>
              <a:spLocks/>
            </p:cNvSpPr>
            <p:nvPr/>
          </p:nvSpPr>
          <p:spPr bwMode="auto">
            <a:xfrm>
              <a:off x="9145588" y="2619376"/>
              <a:ext cx="279400" cy="301625"/>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163"/>
            <p:cNvSpPr>
              <a:spLocks/>
            </p:cNvSpPr>
            <p:nvPr/>
          </p:nvSpPr>
          <p:spPr bwMode="auto">
            <a:xfrm>
              <a:off x="9029700" y="2619376"/>
              <a:ext cx="131763" cy="301625"/>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164"/>
            <p:cNvSpPr>
              <a:spLocks/>
            </p:cNvSpPr>
            <p:nvPr/>
          </p:nvSpPr>
          <p:spPr bwMode="auto">
            <a:xfrm>
              <a:off x="9145588" y="2317751"/>
              <a:ext cx="322263" cy="403225"/>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65"/>
            <p:cNvSpPr>
              <a:spLocks/>
            </p:cNvSpPr>
            <p:nvPr/>
          </p:nvSpPr>
          <p:spPr bwMode="auto">
            <a:xfrm>
              <a:off x="8934450" y="2619376"/>
              <a:ext cx="211138" cy="276225"/>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166"/>
            <p:cNvSpPr>
              <a:spLocks/>
            </p:cNvSpPr>
            <p:nvPr/>
          </p:nvSpPr>
          <p:spPr bwMode="auto">
            <a:xfrm>
              <a:off x="9055100" y="2317751"/>
              <a:ext cx="95250" cy="301625"/>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167"/>
            <p:cNvSpPr>
              <a:spLocks/>
            </p:cNvSpPr>
            <p:nvPr/>
          </p:nvSpPr>
          <p:spPr bwMode="auto">
            <a:xfrm>
              <a:off x="8816975" y="2333626"/>
              <a:ext cx="328613" cy="498475"/>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168"/>
            <p:cNvSpPr>
              <a:spLocks/>
            </p:cNvSpPr>
            <p:nvPr/>
          </p:nvSpPr>
          <p:spPr bwMode="auto">
            <a:xfrm>
              <a:off x="8372475" y="2212976"/>
              <a:ext cx="1539875" cy="211138"/>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169"/>
            <p:cNvSpPr>
              <a:spLocks/>
            </p:cNvSpPr>
            <p:nvPr/>
          </p:nvSpPr>
          <p:spPr bwMode="auto">
            <a:xfrm>
              <a:off x="9145588" y="2317751"/>
              <a:ext cx="227013" cy="106363"/>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Freeform 170"/>
            <p:cNvSpPr>
              <a:spLocks/>
            </p:cNvSpPr>
            <p:nvPr/>
          </p:nvSpPr>
          <p:spPr bwMode="auto">
            <a:xfrm>
              <a:off x="9055100" y="2317751"/>
              <a:ext cx="95250" cy="106363"/>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171"/>
            <p:cNvSpPr>
              <a:spLocks/>
            </p:cNvSpPr>
            <p:nvPr/>
          </p:nvSpPr>
          <p:spPr bwMode="auto">
            <a:xfrm>
              <a:off x="8918575" y="2333626"/>
              <a:ext cx="163513" cy="90488"/>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172"/>
            <p:cNvSpPr>
              <a:spLocks/>
            </p:cNvSpPr>
            <p:nvPr/>
          </p:nvSpPr>
          <p:spPr bwMode="auto">
            <a:xfrm>
              <a:off x="9567863" y="2635251"/>
              <a:ext cx="111125" cy="117475"/>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173"/>
            <p:cNvSpPr>
              <a:spLocks/>
            </p:cNvSpPr>
            <p:nvPr/>
          </p:nvSpPr>
          <p:spPr bwMode="auto">
            <a:xfrm>
              <a:off x="9674225" y="2635251"/>
              <a:ext cx="47625" cy="117475"/>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174"/>
            <p:cNvSpPr>
              <a:spLocks/>
            </p:cNvSpPr>
            <p:nvPr/>
          </p:nvSpPr>
          <p:spPr bwMode="auto">
            <a:xfrm>
              <a:off x="9551988" y="2714626"/>
              <a:ext cx="127000" cy="1539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175"/>
            <p:cNvSpPr>
              <a:spLocks/>
            </p:cNvSpPr>
            <p:nvPr/>
          </p:nvSpPr>
          <p:spPr bwMode="auto">
            <a:xfrm>
              <a:off x="9678988" y="2646363"/>
              <a:ext cx="79375" cy="106363"/>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176"/>
            <p:cNvSpPr>
              <a:spLocks/>
            </p:cNvSpPr>
            <p:nvPr/>
          </p:nvSpPr>
          <p:spPr bwMode="auto">
            <a:xfrm>
              <a:off x="9678988" y="2752726"/>
              <a:ext cx="38100" cy="115888"/>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Freeform 177"/>
            <p:cNvSpPr>
              <a:spLocks/>
            </p:cNvSpPr>
            <p:nvPr/>
          </p:nvSpPr>
          <p:spPr bwMode="auto">
            <a:xfrm>
              <a:off x="9678988" y="2673351"/>
              <a:ext cx="127000" cy="190500"/>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178"/>
            <p:cNvSpPr>
              <a:spLocks/>
            </p:cNvSpPr>
            <p:nvPr/>
          </p:nvSpPr>
          <p:spPr bwMode="auto">
            <a:xfrm>
              <a:off x="8505825" y="2635251"/>
              <a:ext cx="111125" cy="117475"/>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B43B1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179"/>
            <p:cNvSpPr>
              <a:spLocks/>
            </p:cNvSpPr>
            <p:nvPr/>
          </p:nvSpPr>
          <p:spPr bwMode="auto">
            <a:xfrm>
              <a:off x="8605838" y="2635251"/>
              <a:ext cx="52388" cy="117475"/>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180"/>
            <p:cNvSpPr>
              <a:spLocks/>
            </p:cNvSpPr>
            <p:nvPr/>
          </p:nvSpPr>
          <p:spPr bwMode="auto">
            <a:xfrm>
              <a:off x="8489950" y="2714626"/>
              <a:ext cx="127000" cy="1539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81"/>
            <p:cNvSpPr>
              <a:spLocks/>
            </p:cNvSpPr>
            <p:nvPr/>
          </p:nvSpPr>
          <p:spPr bwMode="auto">
            <a:xfrm>
              <a:off x="8616950" y="2646363"/>
              <a:ext cx="79375" cy="106363"/>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182"/>
            <p:cNvSpPr>
              <a:spLocks/>
            </p:cNvSpPr>
            <p:nvPr/>
          </p:nvSpPr>
          <p:spPr bwMode="auto">
            <a:xfrm>
              <a:off x="8610600" y="2752726"/>
              <a:ext cx="38100" cy="115888"/>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183"/>
            <p:cNvSpPr>
              <a:spLocks/>
            </p:cNvSpPr>
            <p:nvPr/>
          </p:nvSpPr>
          <p:spPr bwMode="auto">
            <a:xfrm>
              <a:off x="8616950" y="2673351"/>
              <a:ext cx="127000" cy="190500"/>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184"/>
            <p:cNvSpPr>
              <a:spLocks/>
            </p:cNvSpPr>
            <p:nvPr/>
          </p:nvSpPr>
          <p:spPr bwMode="auto">
            <a:xfrm>
              <a:off x="8104188" y="2001838"/>
              <a:ext cx="2093913" cy="34766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3210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Rectangle 185"/>
            <p:cNvSpPr>
              <a:spLocks noChangeArrowheads="1"/>
            </p:cNvSpPr>
            <p:nvPr/>
          </p:nvSpPr>
          <p:spPr bwMode="auto">
            <a:xfrm>
              <a:off x="8151813" y="2049463"/>
              <a:ext cx="2003425" cy="258763"/>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5" name="Freeform 186"/>
            <p:cNvSpPr>
              <a:spLocks noEditPoints="1"/>
            </p:cNvSpPr>
            <p:nvPr/>
          </p:nvSpPr>
          <p:spPr bwMode="auto">
            <a:xfrm>
              <a:off x="8553450" y="2095501"/>
              <a:ext cx="131763" cy="158750"/>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187"/>
            <p:cNvSpPr>
              <a:spLocks noEditPoints="1"/>
            </p:cNvSpPr>
            <p:nvPr/>
          </p:nvSpPr>
          <p:spPr bwMode="auto">
            <a:xfrm>
              <a:off x="8701088" y="2095501"/>
              <a:ext cx="131763" cy="158750"/>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Freeform 188"/>
            <p:cNvSpPr>
              <a:spLocks noEditPoints="1"/>
            </p:cNvSpPr>
            <p:nvPr/>
          </p:nvSpPr>
          <p:spPr bwMode="auto">
            <a:xfrm>
              <a:off x="8855075" y="2095501"/>
              <a:ext cx="158750" cy="158750"/>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189"/>
            <p:cNvSpPr>
              <a:spLocks noEditPoints="1"/>
            </p:cNvSpPr>
            <p:nvPr/>
          </p:nvSpPr>
          <p:spPr bwMode="auto">
            <a:xfrm>
              <a:off x="9029700" y="2095501"/>
              <a:ext cx="131763" cy="158750"/>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190"/>
            <p:cNvSpPr>
              <a:spLocks noEditPoints="1"/>
            </p:cNvSpPr>
            <p:nvPr/>
          </p:nvSpPr>
          <p:spPr bwMode="auto">
            <a:xfrm>
              <a:off x="9172575" y="2095501"/>
              <a:ext cx="168275" cy="158750"/>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91"/>
            <p:cNvSpPr>
              <a:spLocks noEditPoints="1"/>
            </p:cNvSpPr>
            <p:nvPr/>
          </p:nvSpPr>
          <p:spPr bwMode="auto">
            <a:xfrm>
              <a:off x="9351963" y="2095501"/>
              <a:ext cx="136525" cy="158750"/>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192"/>
            <p:cNvSpPr>
              <a:spLocks noEditPoints="1"/>
            </p:cNvSpPr>
            <p:nvPr/>
          </p:nvSpPr>
          <p:spPr bwMode="auto">
            <a:xfrm>
              <a:off x="9510713" y="2095501"/>
              <a:ext cx="158750" cy="158750"/>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193"/>
            <p:cNvSpPr>
              <a:spLocks noEditPoints="1"/>
            </p:cNvSpPr>
            <p:nvPr/>
          </p:nvSpPr>
          <p:spPr bwMode="auto">
            <a:xfrm>
              <a:off x="9678988" y="2095501"/>
              <a:ext cx="106363" cy="158750"/>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194"/>
            <p:cNvSpPr>
              <a:spLocks noEditPoints="1"/>
            </p:cNvSpPr>
            <p:nvPr/>
          </p:nvSpPr>
          <p:spPr bwMode="auto">
            <a:xfrm>
              <a:off x="9796463" y="2095501"/>
              <a:ext cx="131763" cy="158750"/>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195"/>
            <p:cNvSpPr>
              <a:spLocks noEditPoints="1"/>
            </p:cNvSpPr>
            <p:nvPr/>
          </p:nvSpPr>
          <p:spPr bwMode="auto">
            <a:xfrm>
              <a:off x="9944100" y="2095501"/>
              <a:ext cx="169863" cy="158750"/>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8E2E0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3407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Manage and secure your data</a:t>
            </a:r>
          </a:p>
        </p:txBody>
      </p:sp>
      <p:sp>
        <p:nvSpPr>
          <p:cNvPr id="10" name="Text Placeholder 2"/>
          <p:cNvSpPr>
            <a:spLocks noGrp="1"/>
          </p:cNvSpPr>
          <p:nvPr>
            <p:ph type="body" sz="quarter" idx="4294967295"/>
          </p:nvPr>
        </p:nvSpPr>
        <p:spPr>
          <a:xfrm>
            <a:off x="1927225" y="6075222"/>
            <a:ext cx="8337548" cy="453009"/>
          </a:xfrm>
        </p:spPr>
        <p:txBody>
          <a:bodyPr/>
          <a:lstStyle/>
          <a:p>
            <a:pPr algn="ctr"/>
            <a:r>
              <a:rPr lang="en-GB" sz="2400" dirty="0">
                <a:solidFill>
                  <a:srgbClr val="DC3C00"/>
                </a:solidFill>
                <a:latin typeface="Segoe UI Light" panose="020B0502040204020203" pitchFamily="34" charset="0"/>
                <a:cs typeface="Segoe UI Light" panose="020B0502040204020203" pitchFamily="34" charset="0"/>
              </a:rPr>
              <a:t>*Features arriving by GA</a:t>
            </a:r>
          </a:p>
        </p:txBody>
      </p:sp>
      <p:sp>
        <p:nvSpPr>
          <p:cNvPr id="14" name="Rectangle 13"/>
          <p:cNvSpPr/>
          <p:nvPr/>
        </p:nvSpPr>
        <p:spPr bwMode="auto">
          <a:xfrm>
            <a:off x="1927225" y="1676400"/>
            <a:ext cx="2654300" cy="42999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p:cNvSpPr/>
          <p:nvPr/>
        </p:nvSpPr>
        <p:spPr bwMode="auto">
          <a:xfrm>
            <a:off x="1927225"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Auditing</a:t>
            </a:r>
          </a:p>
        </p:txBody>
      </p:sp>
      <p:grpSp>
        <p:nvGrpSpPr>
          <p:cNvPr id="16" name="Group 15"/>
          <p:cNvGrpSpPr/>
          <p:nvPr/>
        </p:nvGrpSpPr>
        <p:grpSpPr>
          <a:xfrm>
            <a:off x="4768849" y="1676399"/>
            <a:ext cx="2654301" cy="4299967"/>
            <a:chOff x="5099049" y="1676399"/>
            <a:chExt cx="2654301" cy="4299967"/>
          </a:xfrm>
        </p:grpSpPr>
        <p:sp>
          <p:nvSpPr>
            <p:cNvPr id="25" name="Rectangle 24"/>
            <p:cNvSpPr/>
            <p:nvPr/>
          </p:nvSpPr>
          <p:spPr bwMode="auto">
            <a:xfrm>
              <a:off x="5099049" y="1676399"/>
              <a:ext cx="2654301" cy="429996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p:cNvSpPr/>
            <p:nvPr/>
          </p:nvSpPr>
          <p:spPr bwMode="auto">
            <a:xfrm>
              <a:off x="50990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Access control</a:t>
              </a:r>
            </a:p>
          </p:txBody>
        </p:sp>
      </p:grpSp>
      <p:grpSp>
        <p:nvGrpSpPr>
          <p:cNvPr id="21" name="Group 20"/>
          <p:cNvGrpSpPr/>
          <p:nvPr/>
        </p:nvGrpSpPr>
        <p:grpSpPr>
          <a:xfrm>
            <a:off x="7610474" y="1676399"/>
            <a:ext cx="2654301" cy="4299967"/>
            <a:chOff x="7931149" y="1676399"/>
            <a:chExt cx="2654301" cy="4299967"/>
          </a:xfrm>
        </p:grpSpPr>
        <p:sp>
          <p:nvSpPr>
            <p:cNvPr id="23" name="Rectangle 22"/>
            <p:cNvSpPr/>
            <p:nvPr/>
          </p:nvSpPr>
          <p:spPr bwMode="auto">
            <a:xfrm>
              <a:off x="7931149" y="1676399"/>
              <a:ext cx="2654301" cy="4299967"/>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79311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Encryption at rest</a:t>
              </a:r>
            </a:p>
          </p:txBody>
        </p:sp>
      </p:grpSp>
      <p:sp>
        <p:nvSpPr>
          <p:cNvPr id="22" name="Rectangle 21"/>
          <p:cNvSpPr/>
          <p:nvPr/>
        </p:nvSpPr>
        <p:spPr bwMode="auto">
          <a:xfrm>
            <a:off x="7610473" y="3314856"/>
            <a:ext cx="2654300" cy="266151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Transparent server-side encryption*</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Azure-managed (Azure Key Vault) and customer-managed keys*</a:t>
            </a:r>
          </a:p>
        </p:txBody>
      </p:sp>
      <p:sp>
        <p:nvSpPr>
          <p:cNvPr id="28" name="Rectangle 27"/>
          <p:cNvSpPr/>
          <p:nvPr/>
        </p:nvSpPr>
        <p:spPr bwMode="auto">
          <a:xfrm>
            <a:off x="4763867" y="3314856"/>
            <a:ext cx="2654300" cy="266151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POSIX-compliant access control lists (ACLs) on files and folders*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Integrated with Azure Active Directory</a:t>
            </a:r>
          </a:p>
        </p:txBody>
      </p:sp>
      <p:sp>
        <p:nvSpPr>
          <p:cNvPr id="29" name="Rectangle 28"/>
          <p:cNvSpPr/>
          <p:nvPr/>
        </p:nvSpPr>
        <p:spPr bwMode="auto">
          <a:xfrm>
            <a:off x="1927225" y="3314856"/>
            <a:ext cx="2654300" cy="266151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Audit logs for all </a:t>
            </a:r>
            <a:b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b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operations*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1"/>
                </a:solidFill>
                <a:effectLst/>
                <a:uLnTx/>
                <a:uFillTx/>
                <a:cs typeface="Segoe UI Semibold" panose="020B0702040204020203" pitchFamily="34" charset="0"/>
              </a:rPr>
              <a:t>Audit logs that can be analyzed with ADL U-SQL Scripts*</a:t>
            </a:r>
          </a:p>
        </p:txBody>
      </p:sp>
    </p:spTree>
    <p:extLst>
      <p:ext uri="{BB962C8B-B14F-4D97-AF65-F5344CB8AC3E}">
        <p14:creationId xmlns:p14="http://schemas.microsoft.com/office/powerpoint/2010/main" val="197029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4682808" y="2509553"/>
            <a:ext cx="2829804" cy="2829804"/>
            <a:chOff x="4682808" y="2509553"/>
            <a:chExt cx="2829804" cy="2829804"/>
          </a:xfrm>
        </p:grpSpPr>
        <p:sp>
          <p:nvSpPr>
            <p:cNvPr id="61" name="Oval 60"/>
            <p:cNvSpPr/>
            <p:nvPr/>
          </p:nvSpPr>
          <p:spPr bwMode="auto">
            <a:xfrm>
              <a:off x="4682808" y="2509553"/>
              <a:ext cx="2829804" cy="282980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14"/>
            <p:cNvSpPr/>
            <p:nvPr/>
          </p:nvSpPr>
          <p:spPr bwMode="auto">
            <a:xfrm>
              <a:off x="4980110" y="2806855"/>
              <a:ext cx="2235200" cy="2235200"/>
            </a:xfrm>
            <a:prstGeom prst="ellipse">
              <a:avLst/>
            </a:prstGeom>
            <a:solidFill>
              <a:schemeClr val="bg1">
                <a:lumMod val="85000"/>
              </a:schemeClr>
            </a:solidFill>
            <a:ln w="28575">
              <a:solidFill>
                <a:schemeClr val="tx1">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Box 30"/>
            <p:cNvSpPr txBox="1"/>
            <p:nvPr/>
          </p:nvSpPr>
          <p:spPr>
            <a:xfrm>
              <a:off x="5615136" y="4259617"/>
              <a:ext cx="1007263"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tx2"/>
                  </a:solidFill>
                  <a:effectLst/>
                  <a:uLnTx/>
                  <a:uFillTx/>
                </a:rPr>
                <a:t>ADL Store</a:t>
              </a:r>
            </a:p>
          </p:txBody>
        </p:sp>
      </p:grpSp>
      <p:sp>
        <p:nvSpPr>
          <p:cNvPr id="2" name="Title 1"/>
          <p:cNvSpPr>
            <a:spLocks noGrp="1"/>
          </p:cNvSpPr>
          <p:nvPr>
            <p:ph type="title"/>
          </p:nvPr>
        </p:nvSpPr>
        <p:spPr/>
        <p:txBody>
          <a:bodyPr/>
          <a:lstStyle/>
          <a:p>
            <a:r>
              <a:rPr lang="en-US" dirty="0"/>
              <a:t>Azure Data Lake Store – Ingress</a:t>
            </a:r>
          </a:p>
        </p:txBody>
      </p:sp>
      <p:sp>
        <p:nvSpPr>
          <p:cNvPr id="6" name="Text Placeholder 5"/>
          <p:cNvSpPr>
            <a:spLocks noGrp="1"/>
          </p:cNvSpPr>
          <p:nvPr>
            <p:ph type="body" sz="quarter" idx="10"/>
          </p:nvPr>
        </p:nvSpPr>
        <p:spPr>
          <a:xfrm>
            <a:off x="0" y="993617"/>
            <a:ext cx="10377866" cy="1163395"/>
          </a:xfrm>
        </p:spPr>
        <p:txBody>
          <a:bodyPr/>
          <a:lstStyle/>
          <a:p>
            <a:r>
              <a:rPr lang="en-US" dirty="0"/>
              <a:t>Data can be ingested into Azure Data Lake Store from a variety of sources </a:t>
            </a:r>
          </a:p>
          <a:p>
            <a:endParaRPr lang="en-US" dirty="0"/>
          </a:p>
        </p:txBody>
      </p:sp>
      <p:sp>
        <p:nvSpPr>
          <p:cNvPr id="54" name="Rectangle 53"/>
          <p:cNvSpPr/>
          <p:nvPr/>
        </p:nvSpPr>
        <p:spPr>
          <a:xfrm>
            <a:off x="434975" y="1483823"/>
            <a:ext cx="11322050" cy="4881265"/>
          </a:xfrm>
          <a:prstGeom prst="rect">
            <a:avLst/>
          </a:prstGeom>
          <a:no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841672" y="5042055"/>
            <a:ext cx="537434" cy="704614"/>
            <a:chOff x="5841672" y="5042055"/>
            <a:chExt cx="537434" cy="704614"/>
          </a:xfrm>
        </p:grpSpPr>
        <p:cxnSp>
          <p:nvCxnSpPr>
            <p:cNvPr id="306" name="Straight Connector 305"/>
            <p:cNvCxnSpPr>
              <a:endCxn id="15" idx="4"/>
            </p:cNvCxnSpPr>
            <p:nvPr/>
          </p:nvCxnSpPr>
          <p:spPr>
            <a:xfrm flipV="1">
              <a:off x="6084784" y="5042055"/>
              <a:ext cx="12926" cy="704614"/>
            </a:xfrm>
            <a:prstGeom prst="line">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a:grpSpLocks noChangeAspect="1"/>
            </p:cNvGrpSpPr>
            <p:nvPr/>
          </p:nvGrpSpPr>
          <p:grpSpPr>
            <a:xfrm>
              <a:off x="5841672" y="5283250"/>
              <a:ext cx="537434" cy="372558"/>
              <a:chOff x="5451606" y="4643210"/>
              <a:chExt cx="999959" cy="693188"/>
            </a:xfrm>
          </p:grpSpPr>
          <p:sp>
            <p:nvSpPr>
              <p:cNvPr id="309" name="Rectangle 308"/>
              <p:cNvSpPr/>
              <p:nvPr/>
            </p:nvSpPr>
            <p:spPr bwMode="auto">
              <a:xfrm>
                <a:off x="5850816" y="4643210"/>
                <a:ext cx="140078" cy="693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305" name="Group 304"/>
              <p:cNvGrpSpPr>
                <a:grpSpLocks noChangeAspect="1"/>
              </p:cNvGrpSpPr>
              <p:nvPr/>
            </p:nvGrpSpPr>
            <p:grpSpPr>
              <a:xfrm>
                <a:off x="5451606" y="4688179"/>
                <a:ext cx="999959" cy="640080"/>
                <a:chOff x="479604" y="-1167266"/>
                <a:chExt cx="1074212" cy="687610"/>
              </a:xfrm>
            </p:grpSpPr>
            <p:sp>
              <p:nvSpPr>
                <p:cNvPr id="302" name="Freeform 98"/>
                <p:cNvSpPr>
                  <a:spLocks noEditPoints="1"/>
                </p:cNvSpPr>
                <p:nvPr/>
              </p:nvSpPr>
              <p:spPr bwMode="auto">
                <a:xfrm>
                  <a:off x="763037" y="-1167266"/>
                  <a:ext cx="295903" cy="295337"/>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03" name="Freeform 99"/>
                <p:cNvSpPr>
                  <a:spLocks noEditPoints="1"/>
                </p:cNvSpPr>
                <p:nvPr/>
              </p:nvSpPr>
              <p:spPr bwMode="auto">
                <a:xfrm>
                  <a:off x="479604" y="-955257"/>
                  <a:ext cx="405310" cy="40587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04" name="Freeform 100"/>
                <p:cNvSpPr>
                  <a:spLocks noEditPoints="1"/>
                </p:cNvSpPr>
                <p:nvPr/>
              </p:nvSpPr>
              <p:spPr bwMode="auto">
                <a:xfrm>
                  <a:off x="962573" y="-1072032"/>
                  <a:ext cx="591243" cy="592376"/>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grpSp>
        <p:nvGrpSpPr>
          <p:cNvPr id="66" name="Group 65"/>
          <p:cNvGrpSpPr/>
          <p:nvPr/>
        </p:nvGrpSpPr>
        <p:grpSpPr>
          <a:xfrm>
            <a:off x="5442517" y="5784634"/>
            <a:ext cx="1320683" cy="641455"/>
            <a:chOff x="5442517" y="5784634"/>
            <a:chExt cx="1320683" cy="641455"/>
          </a:xfrm>
        </p:grpSpPr>
        <p:grpSp>
          <p:nvGrpSpPr>
            <p:cNvPr id="310" name="Network Switch"/>
            <p:cNvGrpSpPr>
              <a:grpSpLocks noChangeAspect="1"/>
            </p:cNvGrpSpPr>
            <p:nvPr/>
          </p:nvGrpSpPr>
          <p:grpSpPr>
            <a:xfrm>
              <a:off x="5548397" y="5784634"/>
              <a:ext cx="1097280" cy="429369"/>
              <a:chOff x="392113" y="2836863"/>
              <a:chExt cx="657225" cy="257175"/>
            </a:xfrm>
          </p:grpSpPr>
          <p:sp>
            <p:nvSpPr>
              <p:cNvPr id="311"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rgbClr val="0072C6"/>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3" name="Network Switch Part 3"/>
              <p:cNvSpPr>
                <a:spLocks noChangeArrowheads="1"/>
              </p:cNvSpPr>
              <p:nvPr/>
            </p:nvSpPr>
            <p:spPr bwMode="auto">
              <a:xfrm>
                <a:off x="434975" y="2897188"/>
                <a:ext cx="503238" cy="119063"/>
              </a:xfrm>
              <a:prstGeom prst="rect">
                <a:avLst/>
              </a:prstGeom>
              <a:solidFill>
                <a:schemeClr val="bg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rgbClr val="0072C6"/>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5" name="Network Switch Part 1"/>
              <p:cNvSpPr>
                <a:spLocks noChangeArrowheads="1"/>
              </p:cNvSpPr>
              <p:nvPr/>
            </p:nvSpPr>
            <p:spPr bwMode="auto">
              <a:xfrm>
                <a:off x="963613" y="2947988"/>
                <a:ext cx="52388" cy="25400"/>
              </a:xfrm>
              <a:prstGeom prst="rect">
                <a:avLst/>
              </a:prstGeom>
              <a:solidFill>
                <a:schemeClr val="bg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316" name="TextBox 315"/>
            <p:cNvSpPr txBox="1"/>
            <p:nvPr/>
          </p:nvSpPr>
          <p:spPr>
            <a:xfrm>
              <a:off x="5442517" y="6232190"/>
              <a:ext cx="1320683" cy="1938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Event Hub</a:t>
              </a:r>
            </a:p>
          </p:txBody>
        </p:sp>
      </p:grpSp>
      <p:grpSp>
        <p:nvGrpSpPr>
          <p:cNvPr id="7" name="Group 6"/>
          <p:cNvGrpSpPr/>
          <p:nvPr/>
        </p:nvGrpSpPr>
        <p:grpSpPr>
          <a:xfrm>
            <a:off x="6092858" y="1922556"/>
            <a:ext cx="4134800" cy="879795"/>
            <a:chOff x="5875527" y="1861272"/>
            <a:chExt cx="4596006" cy="1011889"/>
          </a:xfrm>
        </p:grpSpPr>
        <p:sp>
          <p:nvSpPr>
            <p:cNvPr id="25" name="TextBox 24"/>
            <p:cNvSpPr txBox="1"/>
            <p:nvPr/>
          </p:nvSpPr>
          <p:spPr>
            <a:xfrm>
              <a:off x="8176448" y="1861272"/>
              <a:ext cx="1334581" cy="215445"/>
            </a:xfrm>
            <a:prstGeom prst="rect">
              <a:avLst/>
            </a:prstGeom>
            <a:noFill/>
            <a:ln>
              <a:no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Flume</a:t>
              </a:r>
            </a:p>
          </p:txBody>
        </p:sp>
        <p:cxnSp>
          <p:nvCxnSpPr>
            <p:cNvPr id="318" name="Straight Connector 14"/>
            <p:cNvCxnSpPr/>
            <p:nvPr/>
          </p:nvCxnSpPr>
          <p:spPr>
            <a:xfrm rot="10800000" flipV="1">
              <a:off x="5875527" y="2152727"/>
              <a:ext cx="4596006" cy="720434"/>
            </a:xfrm>
            <a:prstGeom prst="bentConnector3">
              <a:avLst>
                <a:gd name="adj1" fmla="val 99892"/>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210865" y="4008633"/>
            <a:ext cx="3016793" cy="1645312"/>
            <a:chOff x="6866958" y="3894333"/>
            <a:chExt cx="2979688" cy="1645312"/>
          </a:xfrm>
        </p:grpSpPr>
        <p:sp>
          <p:nvSpPr>
            <p:cNvPr id="27" name="TextBox 26"/>
            <p:cNvSpPr txBox="1"/>
            <p:nvPr/>
          </p:nvSpPr>
          <p:spPr>
            <a:xfrm>
              <a:off x="7878476" y="3894333"/>
              <a:ext cx="1569057" cy="900246"/>
            </a:xfrm>
            <a:prstGeom prst="rect">
              <a:avLst/>
            </a:prstGeom>
            <a:noFill/>
            <a:ln>
              <a:noFill/>
            </a:ln>
          </p:spPr>
          <p:txBody>
            <a:bodyPr wrap="square" lIns="0" tIns="0" rIns="0" bIns="0" rtlCol="0">
              <a:spAutoFit/>
            </a:bodyPr>
            <a:lstStyle/>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.NET SDK </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JavaScript CLI</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portal</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PowerShell</a:t>
              </a:r>
            </a:p>
          </p:txBody>
        </p:sp>
        <p:cxnSp>
          <p:nvCxnSpPr>
            <p:cNvPr id="372" name="Straight Connector 14"/>
            <p:cNvCxnSpPr/>
            <p:nvPr/>
          </p:nvCxnSpPr>
          <p:spPr>
            <a:xfrm rot="10800000">
              <a:off x="6866958" y="3915015"/>
              <a:ext cx="2979688" cy="1624630"/>
            </a:xfrm>
            <a:prstGeom prst="bentConnector3">
              <a:avLst>
                <a:gd name="adj1" fmla="val 69284"/>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983177" y="2183596"/>
            <a:ext cx="2988534" cy="3476788"/>
            <a:chOff x="1983176" y="2503459"/>
            <a:chExt cx="3211427" cy="3153863"/>
          </a:xfrm>
        </p:grpSpPr>
        <p:cxnSp>
          <p:nvCxnSpPr>
            <p:cNvPr id="16" name="Straight Connector 15"/>
            <p:cNvCxnSpPr/>
            <p:nvPr/>
          </p:nvCxnSpPr>
          <p:spPr>
            <a:xfrm>
              <a:off x="2545371" y="4087725"/>
              <a:ext cx="2649232" cy="0"/>
            </a:xfrm>
            <a:prstGeom prst="line">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28612" y="3852325"/>
              <a:ext cx="2160110" cy="19543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Azure Data Factory</a:t>
              </a:r>
            </a:p>
          </p:txBody>
        </p:sp>
        <p:sp>
          <p:nvSpPr>
            <p:cNvPr id="24" name="TextBox 23"/>
            <p:cNvSpPr txBox="1"/>
            <p:nvPr/>
          </p:nvSpPr>
          <p:spPr>
            <a:xfrm>
              <a:off x="2928611" y="4105054"/>
              <a:ext cx="2160110" cy="19543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Sqoop</a:t>
              </a:r>
            </a:p>
          </p:txBody>
        </p:sp>
        <p:cxnSp>
          <p:nvCxnSpPr>
            <p:cNvPr id="33" name="Straight Connector 32"/>
            <p:cNvCxnSpPr/>
            <p:nvPr/>
          </p:nvCxnSpPr>
          <p:spPr>
            <a:xfrm>
              <a:off x="1983176" y="3557388"/>
              <a:ext cx="562195" cy="0"/>
            </a:xfrm>
            <a:prstGeom prst="line">
              <a:avLst/>
            </a:prstGeom>
            <a:ln w="28575" cap="rnd">
              <a:solidFill>
                <a:schemeClr val="tx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1983176" y="4611316"/>
              <a:ext cx="562195" cy="1"/>
            </a:xfrm>
            <a:prstGeom prst="line">
              <a:avLst/>
            </a:prstGeom>
            <a:ln w="28575" cap="rnd">
              <a:solidFill>
                <a:schemeClr val="tx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rot="16200000" flipV="1">
              <a:off x="702288" y="3784348"/>
              <a:ext cx="3123971" cy="562194"/>
            </a:xfrm>
            <a:prstGeom prst="bentConnector2">
              <a:avLst/>
            </a:prstGeom>
            <a:ln w="28575" cap="rnd">
              <a:solidFill>
                <a:schemeClr val="tx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983176" y="5657321"/>
              <a:ext cx="562195" cy="1"/>
            </a:xfrm>
            <a:prstGeom prst="line">
              <a:avLst/>
            </a:prstGeom>
            <a:ln w="28575" cap="rnd">
              <a:solidFill>
                <a:schemeClr val="tx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061200" y="3188698"/>
            <a:ext cx="3166458" cy="342291"/>
            <a:chOff x="6866957" y="3082804"/>
            <a:chExt cx="3522793" cy="215444"/>
          </a:xfrm>
        </p:grpSpPr>
        <p:sp>
          <p:nvSpPr>
            <p:cNvPr id="26" name="TextBox 25"/>
            <p:cNvSpPr txBox="1"/>
            <p:nvPr/>
          </p:nvSpPr>
          <p:spPr>
            <a:xfrm>
              <a:off x="7660485" y="3082804"/>
              <a:ext cx="2051684" cy="215444"/>
            </a:xfrm>
            <a:prstGeom prst="rect">
              <a:avLst/>
            </a:prstGeom>
            <a:noFill/>
            <a:ln>
              <a:no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Built-in c</a:t>
              </a:r>
              <a:r>
                <a:rPr kumimoji="0" lang="en-US" sz="1400" b="0" i="0" u="none" strike="noStrike" kern="0" cap="none" spc="0" normalizeH="0" baseline="0" noProof="0" dirty="0" err="1">
                  <a:ln>
                    <a:noFill/>
                  </a:ln>
                  <a:solidFill>
                    <a:schemeClr val="tx2"/>
                  </a:solidFill>
                  <a:effectLst/>
                  <a:uLnTx/>
                  <a:uFillTx/>
                </a:rPr>
                <a:t>opy</a:t>
              </a:r>
              <a:r>
                <a:rPr kumimoji="0" lang="en-US" sz="1400" b="0" i="0" u="none" strike="noStrike" kern="0" cap="none" spc="0" normalizeH="0" baseline="0" noProof="0" dirty="0">
                  <a:ln>
                    <a:noFill/>
                  </a:ln>
                  <a:solidFill>
                    <a:schemeClr val="tx2"/>
                  </a:solidFill>
                  <a:effectLst/>
                  <a:uLnTx/>
                  <a:uFillTx/>
                </a:rPr>
                <a:t> s</a:t>
              </a:r>
              <a:r>
                <a:rPr kumimoji="0" lang="en-US" sz="1400" b="0" i="0" u="none" strike="noStrike" kern="0" cap="none" spc="0" normalizeH="0" baseline="0" noProof="0" dirty="0" err="1">
                  <a:ln>
                    <a:noFill/>
                  </a:ln>
                  <a:solidFill>
                    <a:schemeClr val="tx2"/>
                  </a:solidFill>
                  <a:effectLst/>
                  <a:uLnTx/>
                  <a:uFillTx/>
                </a:rPr>
                <a:t>ervice</a:t>
              </a:r>
              <a:endParaRPr kumimoji="0" lang="en-US" sz="1400" b="0" i="0" u="none" strike="noStrike" kern="0" cap="none" spc="0" normalizeH="0" baseline="0" noProof="0" dirty="0">
                <a:ln>
                  <a:noFill/>
                </a:ln>
                <a:solidFill>
                  <a:schemeClr val="tx2"/>
                </a:solidFill>
                <a:effectLst/>
                <a:uLnTx/>
                <a:uFillTx/>
              </a:endParaRPr>
            </a:p>
          </p:txBody>
        </p:sp>
        <p:cxnSp>
          <p:nvCxnSpPr>
            <p:cNvPr id="382" name="Straight Connector 381"/>
            <p:cNvCxnSpPr/>
            <p:nvPr/>
          </p:nvCxnSpPr>
          <p:spPr>
            <a:xfrm flipH="1">
              <a:off x="6866957" y="3231186"/>
              <a:ext cx="3522793" cy="0"/>
            </a:xfrm>
            <a:prstGeom prst="line">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825383" y="3017041"/>
            <a:ext cx="1911225" cy="1199943"/>
            <a:chOff x="9825383" y="3017041"/>
            <a:chExt cx="1911225" cy="1199943"/>
          </a:xfrm>
        </p:grpSpPr>
        <p:sp>
          <p:nvSpPr>
            <p:cNvPr id="41" name="Rectangle 40"/>
            <p:cNvSpPr/>
            <p:nvPr/>
          </p:nvSpPr>
          <p:spPr>
            <a:xfrm>
              <a:off x="9825383" y="3786097"/>
              <a:ext cx="1911225" cy="430887"/>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Storage</a:t>
              </a:r>
              <a:b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 blobs</a:t>
              </a:r>
            </a:p>
          </p:txBody>
        </p:sp>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9515" y="3017041"/>
              <a:ext cx="822960" cy="822960"/>
            </a:xfrm>
            <a:prstGeom prst="rect">
              <a:avLst/>
            </a:prstGeom>
          </p:spPr>
        </p:pic>
      </p:grpSp>
      <p:grpSp>
        <p:nvGrpSpPr>
          <p:cNvPr id="62" name="Group 61"/>
          <p:cNvGrpSpPr/>
          <p:nvPr/>
        </p:nvGrpSpPr>
        <p:grpSpPr>
          <a:xfrm>
            <a:off x="463797" y="1687694"/>
            <a:ext cx="1600685" cy="4661835"/>
            <a:chOff x="463797" y="1687694"/>
            <a:chExt cx="1600685" cy="4661835"/>
          </a:xfrm>
        </p:grpSpPr>
        <p:sp>
          <p:nvSpPr>
            <p:cNvPr id="51" name="Rectangle 50"/>
            <p:cNvSpPr/>
            <p:nvPr/>
          </p:nvSpPr>
          <p:spPr>
            <a:xfrm>
              <a:off x="579600" y="3667366"/>
              <a:ext cx="1369078"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DW</a:t>
              </a:r>
            </a:p>
          </p:txBody>
        </p:sp>
        <p:grpSp>
          <p:nvGrpSpPr>
            <p:cNvPr id="58" name="Group 57"/>
            <p:cNvGrpSpPr/>
            <p:nvPr/>
          </p:nvGrpSpPr>
          <p:grpSpPr>
            <a:xfrm>
              <a:off x="673077" y="4075179"/>
              <a:ext cx="1182124" cy="921091"/>
              <a:chOff x="673077" y="4075179"/>
              <a:chExt cx="1182124" cy="921091"/>
            </a:xfrm>
          </p:grpSpPr>
          <p:sp>
            <p:nvSpPr>
              <p:cNvPr id="49" name="Rectangle 48"/>
              <p:cNvSpPr/>
              <p:nvPr/>
            </p:nvSpPr>
            <p:spPr>
              <a:xfrm>
                <a:off x="673077" y="4780826"/>
                <a:ext cx="1182124"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Table</a:t>
                </a:r>
              </a:p>
            </p:txBody>
          </p:sp>
          <p:grpSp>
            <p:nvGrpSpPr>
              <p:cNvPr id="297" name="Group 296"/>
              <p:cNvGrpSpPr>
                <a:grpSpLocks noChangeAspect="1"/>
              </p:cNvGrpSpPr>
              <p:nvPr/>
            </p:nvGrpSpPr>
            <p:grpSpPr>
              <a:xfrm>
                <a:off x="852659" y="4075179"/>
                <a:ext cx="822960" cy="708197"/>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nvGrpSpPr>
            <p:cNvPr id="60" name="Group 59"/>
            <p:cNvGrpSpPr/>
            <p:nvPr/>
          </p:nvGrpSpPr>
          <p:grpSpPr>
            <a:xfrm>
              <a:off x="597766" y="1687694"/>
              <a:ext cx="1332747" cy="1037303"/>
              <a:chOff x="597766" y="1687694"/>
              <a:chExt cx="1332747" cy="1037303"/>
            </a:xfrm>
          </p:grpSpPr>
          <p:sp>
            <p:nvSpPr>
              <p:cNvPr id="53" name="Rectangle 52"/>
              <p:cNvSpPr/>
              <p:nvPr/>
            </p:nvSpPr>
            <p:spPr>
              <a:xfrm>
                <a:off x="597766" y="2509553"/>
                <a:ext cx="1332747"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DB</a:t>
                </a:r>
              </a:p>
            </p:txBody>
          </p:sp>
          <p:grpSp>
            <p:nvGrpSpPr>
              <p:cNvPr id="392" name="Group 391"/>
              <p:cNvGrpSpPr>
                <a:grpSpLocks noChangeAspect="1"/>
              </p:cNvGrpSpPr>
              <p:nvPr/>
            </p:nvGrpSpPr>
            <p:grpSpPr>
              <a:xfrm>
                <a:off x="814699" y="1687694"/>
                <a:ext cx="898880" cy="822960"/>
                <a:chOff x="1171818" y="1700394"/>
                <a:chExt cx="914639" cy="837388"/>
              </a:xfrm>
            </p:grpSpPr>
            <p:sp>
              <p:nvSpPr>
                <p:cNvPr id="393"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SQL</a:t>
                  </a:r>
                </a:p>
              </p:txBody>
            </p:sp>
            <p:sp>
              <p:nvSpPr>
                <p:cNvPr id="394" name="Freeform 46"/>
                <p:cNvSpPr>
                  <a:spLocks/>
                </p:cNvSpPr>
                <p:nvPr/>
              </p:nvSpPr>
              <p:spPr bwMode="auto">
                <a:xfrm>
                  <a:off x="1548294" y="21821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72C6"/>
                </a:solidFill>
                <a:ln w="3810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57" name="Group 56"/>
            <p:cNvGrpSpPr/>
            <p:nvPr/>
          </p:nvGrpSpPr>
          <p:grpSpPr>
            <a:xfrm>
              <a:off x="463797" y="5214846"/>
              <a:ext cx="1600685" cy="1134683"/>
              <a:chOff x="463797" y="5214846"/>
              <a:chExt cx="1600685" cy="1134683"/>
            </a:xfrm>
          </p:grpSpPr>
          <p:sp>
            <p:nvSpPr>
              <p:cNvPr id="36" name="Rectangle 35"/>
              <p:cNvSpPr/>
              <p:nvPr/>
            </p:nvSpPr>
            <p:spPr>
              <a:xfrm>
                <a:off x="463797" y="5918642"/>
                <a:ext cx="1600685" cy="430887"/>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On-premises databases</a:t>
                </a:r>
              </a:p>
            </p:txBody>
          </p:sp>
          <p:sp>
            <p:nvSpPr>
              <p:cNvPr id="107" name="Freeform 106"/>
              <p:cNvSpPr>
                <a:spLocks noChangeAspect="1"/>
              </p:cNvSpPr>
              <p:nvPr/>
            </p:nvSpPr>
            <p:spPr bwMode="black">
              <a:xfrm>
                <a:off x="761219" y="5214846"/>
                <a:ext cx="1005840" cy="70204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4" name="Rectangle 43"/>
          <p:cNvSpPr/>
          <p:nvPr/>
        </p:nvSpPr>
        <p:spPr>
          <a:xfrm>
            <a:off x="10133061" y="2423355"/>
            <a:ext cx="1295869"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Server logs</a:t>
            </a:r>
          </a:p>
        </p:txBody>
      </p:sp>
      <p:pic>
        <p:nvPicPr>
          <p:cNvPr id="92" name="Picture 91"/>
          <p:cNvPicPr>
            <a:picLocks noChangeAspect="1"/>
          </p:cNvPicPr>
          <p:nvPr/>
        </p:nvPicPr>
        <p:blipFill rotWithShape="1">
          <a:blip r:embed="rId4"/>
          <a:srcRect l="28033" r="25796"/>
          <a:stretch/>
        </p:blipFill>
        <p:spPr>
          <a:xfrm>
            <a:off x="5860256" y="3380453"/>
            <a:ext cx="571500" cy="746482"/>
          </a:xfrm>
          <a:prstGeom prst="can">
            <a:avLst>
              <a:gd name="adj" fmla="val 43333"/>
            </a:avLst>
          </a:prstGeom>
        </p:spPr>
      </p:pic>
      <p:pic>
        <p:nvPicPr>
          <p:cNvPr id="4" name="Picture 3"/>
          <p:cNvPicPr>
            <a:picLocks noChangeAspect="1"/>
          </p:cNvPicPr>
          <p:nvPr/>
        </p:nvPicPr>
        <p:blipFill rotWithShape="1">
          <a:blip r:embed="rId5"/>
          <a:srcRect l="23439" r="23364"/>
          <a:stretch/>
        </p:blipFill>
        <p:spPr>
          <a:xfrm>
            <a:off x="920225" y="2816959"/>
            <a:ext cx="711030" cy="806054"/>
          </a:xfrm>
          <a:prstGeom prst="rect">
            <a:avLst/>
          </a:prstGeom>
        </p:spPr>
      </p:pic>
      <p:pic>
        <p:nvPicPr>
          <p:cNvPr id="21" name="Picture 20"/>
          <p:cNvPicPr>
            <a:picLocks noChangeAspect="1"/>
          </p:cNvPicPr>
          <p:nvPr/>
        </p:nvPicPr>
        <p:blipFill>
          <a:blip r:embed="rId6"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10330748" y="1578280"/>
            <a:ext cx="780290" cy="780290"/>
          </a:xfrm>
          <a:prstGeom prst="rect">
            <a:avLst/>
          </a:prstGeom>
        </p:spPr>
      </p:pic>
      <p:grpSp>
        <p:nvGrpSpPr>
          <p:cNvPr id="22" name="Group 21"/>
          <p:cNvGrpSpPr/>
          <p:nvPr/>
        </p:nvGrpSpPr>
        <p:grpSpPr>
          <a:xfrm>
            <a:off x="10010968" y="5205244"/>
            <a:ext cx="1616254" cy="985485"/>
            <a:chOff x="10010968" y="5205244"/>
            <a:chExt cx="1616254" cy="985485"/>
          </a:xfrm>
        </p:grpSpPr>
        <p:grpSp>
          <p:nvGrpSpPr>
            <p:cNvPr id="52" name="Group 51"/>
            <p:cNvGrpSpPr/>
            <p:nvPr/>
          </p:nvGrpSpPr>
          <p:grpSpPr>
            <a:xfrm>
              <a:off x="10010968" y="5350474"/>
              <a:ext cx="1616254" cy="840255"/>
              <a:chOff x="9972868" y="5223474"/>
              <a:chExt cx="1616254" cy="840255"/>
            </a:xfrm>
          </p:grpSpPr>
          <p:sp>
            <p:nvSpPr>
              <p:cNvPr id="10" name="Rectangle 9"/>
              <p:cNvSpPr/>
              <p:nvPr/>
            </p:nvSpPr>
            <p:spPr>
              <a:xfrm>
                <a:off x="9972868" y="5848285"/>
                <a:ext cx="1616254"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Custom programs</a:t>
                </a:r>
              </a:p>
            </p:txBody>
          </p:sp>
          <p:grpSp>
            <p:nvGrpSpPr>
              <p:cNvPr id="369" name="Group 368"/>
              <p:cNvGrpSpPr/>
              <p:nvPr/>
            </p:nvGrpSpPr>
            <p:grpSpPr>
              <a:xfrm>
                <a:off x="11115233" y="5223474"/>
                <a:ext cx="260125" cy="489820"/>
                <a:chOff x="11093450" y="4886325"/>
                <a:chExt cx="420688" cy="79216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pic>
          <p:nvPicPr>
            <p:cNvPr id="105" name="Picture 104"/>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42321" y="5205244"/>
              <a:ext cx="780290" cy="780290"/>
            </a:xfrm>
            <a:prstGeom prst="rect">
              <a:avLst/>
            </a:prstGeom>
          </p:spPr>
        </p:pic>
      </p:grpSp>
    </p:spTree>
    <p:extLst>
      <p:ext uri="{BB962C8B-B14F-4D97-AF65-F5344CB8AC3E}">
        <p14:creationId xmlns:p14="http://schemas.microsoft.com/office/powerpoint/2010/main" val="240991240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par>
                          <p:cTn id="33" fill="hold">
                            <p:stCondLst>
                              <p:cond delay="2500"/>
                            </p:stCondLst>
                            <p:childTnLst>
                              <p:par>
                                <p:cTn id="34" presetID="22" presetClass="entr" presetSubtype="2"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Store – Egress</a:t>
            </a:r>
          </a:p>
        </p:txBody>
      </p:sp>
      <p:sp>
        <p:nvSpPr>
          <p:cNvPr id="9" name="Text Placeholder 8"/>
          <p:cNvSpPr>
            <a:spLocks noGrp="1"/>
          </p:cNvSpPr>
          <p:nvPr>
            <p:ph type="body" sz="quarter" idx="10"/>
          </p:nvPr>
        </p:nvSpPr>
        <p:spPr>
          <a:xfrm>
            <a:off x="0" y="993617"/>
            <a:ext cx="11393714" cy="376511"/>
          </a:xfrm>
        </p:spPr>
        <p:txBody>
          <a:bodyPr/>
          <a:lstStyle/>
          <a:p>
            <a:r>
              <a:rPr lang="en-US" dirty="0"/>
              <a:t>Data can be exported from Azure Data Lake Store into numerous targets/sinks </a:t>
            </a:r>
          </a:p>
          <a:p>
            <a:endParaRPr lang="en-US" dirty="0"/>
          </a:p>
        </p:txBody>
      </p:sp>
      <p:sp>
        <p:nvSpPr>
          <p:cNvPr id="54" name="Rectangle 53"/>
          <p:cNvSpPr/>
          <p:nvPr/>
        </p:nvSpPr>
        <p:spPr>
          <a:xfrm>
            <a:off x="434975" y="1483823"/>
            <a:ext cx="11322050" cy="4881265"/>
          </a:xfrm>
          <a:prstGeom prst="rect">
            <a:avLst/>
          </a:prstGeom>
          <a:no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682808" y="2509553"/>
            <a:ext cx="2829804" cy="2829804"/>
            <a:chOff x="4682808" y="2509553"/>
            <a:chExt cx="2829804" cy="2829804"/>
          </a:xfrm>
        </p:grpSpPr>
        <p:sp>
          <p:nvSpPr>
            <p:cNvPr id="77" name="Oval 76"/>
            <p:cNvSpPr/>
            <p:nvPr/>
          </p:nvSpPr>
          <p:spPr bwMode="auto">
            <a:xfrm>
              <a:off x="4682808" y="2509553"/>
              <a:ext cx="2829804" cy="282980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p:cNvSpPr/>
            <p:nvPr/>
          </p:nvSpPr>
          <p:spPr bwMode="auto">
            <a:xfrm>
              <a:off x="4980110" y="2806855"/>
              <a:ext cx="2235200" cy="2235200"/>
            </a:xfrm>
            <a:prstGeom prst="ellipse">
              <a:avLst/>
            </a:prstGeom>
            <a:solidFill>
              <a:schemeClr val="bg1">
                <a:lumMod val="85000"/>
              </a:schemeClr>
            </a:solidFill>
            <a:ln w="28575">
              <a:solidFill>
                <a:schemeClr val="tx1">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TextBox 79"/>
            <p:cNvSpPr txBox="1"/>
            <p:nvPr/>
          </p:nvSpPr>
          <p:spPr>
            <a:xfrm>
              <a:off x="5615136" y="4259617"/>
              <a:ext cx="1007263"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tx2"/>
                  </a:solidFill>
                  <a:effectLst/>
                  <a:uLnTx/>
                  <a:uFillTx/>
                </a:rPr>
                <a:t>ADL Store</a:t>
              </a:r>
            </a:p>
          </p:txBody>
        </p:sp>
      </p:grpSp>
      <p:sp>
        <p:nvSpPr>
          <p:cNvPr id="82" name="Rectangle 81"/>
          <p:cNvSpPr/>
          <p:nvPr/>
        </p:nvSpPr>
        <p:spPr>
          <a:xfrm>
            <a:off x="434975" y="1483823"/>
            <a:ext cx="11322050" cy="4881265"/>
          </a:xfrm>
          <a:prstGeom prst="rect">
            <a:avLst/>
          </a:prstGeom>
          <a:no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grpSp>
        <p:nvGrpSpPr>
          <p:cNvPr id="102" name="Group 101"/>
          <p:cNvGrpSpPr/>
          <p:nvPr/>
        </p:nvGrpSpPr>
        <p:grpSpPr>
          <a:xfrm>
            <a:off x="6092858" y="1922556"/>
            <a:ext cx="4134800" cy="879795"/>
            <a:chOff x="5875527" y="1861272"/>
            <a:chExt cx="4596006" cy="1011889"/>
          </a:xfrm>
        </p:grpSpPr>
        <p:sp>
          <p:nvSpPr>
            <p:cNvPr id="103" name="TextBox 102"/>
            <p:cNvSpPr txBox="1"/>
            <p:nvPr/>
          </p:nvSpPr>
          <p:spPr>
            <a:xfrm>
              <a:off x="8176448" y="1861272"/>
              <a:ext cx="1334581" cy="215445"/>
            </a:xfrm>
            <a:prstGeom prst="rect">
              <a:avLst/>
            </a:prstGeom>
            <a:noFill/>
            <a:ln>
              <a:no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Flume</a:t>
              </a:r>
            </a:p>
          </p:txBody>
        </p:sp>
        <p:cxnSp>
          <p:nvCxnSpPr>
            <p:cNvPr id="105" name="Straight Connector 14"/>
            <p:cNvCxnSpPr/>
            <p:nvPr/>
          </p:nvCxnSpPr>
          <p:spPr>
            <a:xfrm rot="10800000" flipV="1">
              <a:off x="5875527" y="2152727"/>
              <a:ext cx="4596006" cy="720434"/>
            </a:xfrm>
            <a:prstGeom prst="bentConnector3">
              <a:avLst>
                <a:gd name="adj1" fmla="val 99892"/>
              </a:avLst>
            </a:prstGeom>
            <a:ln w="28575" cap="rnd">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7210865" y="4008633"/>
            <a:ext cx="3016793" cy="1645312"/>
            <a:chOff x="6866958" y="3894333"/>
            <a:chExt cx="2979688" cy="1645312"/>
          </a:xfrm>
        </p:grpSpPr>
        <p:sp>
          <p:nvSpPr>
            <p:cNvPr id="127" name="TextBox 126"/>
            <p:cNvSpPr txBox="1"/>
            <p:nvPr/>
          </p:nvSpPr>
          <p:spPr>
            <a:xfrm>
              <a:off x="7878476" y="3894333"/>
              <a:ext cx="1569057" cy="900246"/>
            </a:xfrm>
            <a:prstGeom prst="rect">
              <a:avLst/>
            </a:prstGeom>
            <a:noFill/>
            <a:ln>
              <a:noFill/>
            </a:ln>
          </p:spPr>
          <p:txBody>
            <a:bodyPr wrap="square" lIns="0" tIns="0" rIns="0" bIns="0" rtlCol="0">
              <a:spAutoFit/>
            </a:bodyPr>
            <a:lstStyle/>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.NET SDK </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JavaScript CLI</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portal</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PowerShell</a:t>
              </a:r>
            </a:p>
          </p:txBody>
        </p:sp>
        <p:cxnSp>
          <p:nvCxnSpPr>
            <p:cNvPr id="128" name="Straight Connector 14"/>
            <p:cNvCxnSpPr/>
            <p:nvPr/>
          </p:nvCxnSpPr>
          <p:spPr>
            <a:xfrm rot="10800000">
              <a:off x="6866958" y="3915015"/>
              <a:ext cx="2979688" cy="1624630"/>
            </a:xfrm>
            <a:prstGeom prst="bentConnector3">
              <a:avLst>
                <a:gd name="adj1" fmla="val 69284"/>
              </a:avLst>
            </a:prstGeom>
            <a:ln w="28575" cap="rnd">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1983177" y="2183596"/>
            <a:ext cx="2988534" cy="3476788"/>
            <a:chOff x="1983176" y="2503459"/>
            <a:chExt cx="3211427" cy="3153863"/>
          </a:xfrm>
        </p:grpSpPr>
        <p:cxnSp>
          <p:nvCxnSpPr>
            <p:cNvPr id="130" name="Straight Connector 129"/>
            <p:cNvCxnSpPr/>
            <p:nvPr/>
          </p:nvCxnSpPr>
          <p:spPr>
            <a:xfrm>
              <a:off x="2545371" y="4087725"/>
              <a:ext cx="2649232" cy="0"/>
            </a:xfrm>
            <a:prstGeom prst="line">
              <a:avLst/>
            </a:prstGeom>
            <a:ln w="28575" cap="rnd">
              <a:solidFill>
                <a:schemeClr val="tx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928612" y="3852325"/>
              <a:ext cx="2160110" cy="19543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Azure Data Factory</a:t>
              </a:r>
            </a:p>
          </p:txBody>
        </p:sp>
        <p:sp>
          <p:nvSpPr>
            <p:cNvPr id="132" name="TextBox 131"/>
            <p:cNvSpPr txBox="1"/>
            <p:nvPr/>
          </p:nvSpPr>
          <p:spPr>
            <a:xfrm>
              <a:off x="2928611" y="4105054"/>
              <a:ext cx="2160110" cy="19543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Sqoop</a:t>
              </a:r>
            </a:p>
          </p:txBody>
        </p:sp>
        <p:cxnSp>
          <p:nvCxnSpPr>
            <p:cNvPr id="133" name="Straight Connector 132"/>
            <p:cNvCxnSpPr/>
            <p:nvPr/>
          </p:nvCxnSpPr>
          <p:spPr>
            <a:xfrm>
              <a:off x="1983176" y="3557388"/>
              <a:ext cx="562195" cy="0"/>
            </a:xfrm>
            <a:prstGeom prst="line">
              <a:avLst/>
            </a:prstGeom>
            <a:ln w="28575" cap="rnd">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983176" y="4611316"/>
              <a:ext cx="562195" cy="1"/>
            </a:xfrm>
            <a:prstGeom prst="line">
              <a:avLst/>
            </a:prstGeom>
            <a:ln w="28575" cap="rnd">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4"/>
            <p:cNvCxnSpPr/>
            <p:nvPr/>
          </p:nvCxnSpPr>
          <p:spPr>
            <a:xfrm rot="16200000" flipV="1">
              <a:off x="702288" y="3784348"/>
              <a:ext cx="3123971" cy="562194"/>
            </a:xfrm>
            <a:prstGeom prst="bentConnector2">
              <a:avLst/>
            </a:prstGeom>
            <a:ln w="28575" cap="rnd">
              <a:solidFill>
                <a:schemeClr val="tx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983176" y="5657321"/>
              <a:ext cx="562195" cy="1"/>
            </a:xfrm>
            <a:prstGeom prst="line">
              <a:avLst/>
            </a:prstGeom>
            <a:ln w="28575" cap="rnd">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463797" y="1687694"/>
            <a:ext cx="1600685" cy="4661835"/>
            <a:chOff x="463797" y="1687694"/>
            <a:chExt cx="1600685" cy="4661835"/>
          </a:xfrm>
        </p:grpSpPr>
        <p:sp>
          <p:nvSpPr>
            <p:cNvPr id="165" name="Rectangle 164"/>
            <p:cNvSpPr/>
            <p:nvPr/>
          </p:nvSpPr>
          <p:spPr>
            <a:xfrm>
              <a:off x="579600" y="3667366"/>
              <a:ext cx="1369078"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DW</a:t>
              </a:r>
            </a:p>
          </p:txBody>
        </p:sp>
        <p:grpSp>
          <p:nvGrpSpPr>
            <p:cNvPr id="145" name="Group 144"/>
            <p:cNvGrpSpPr/>
            <p:nvPr/>
          </p:nvGrpSpPr>
          <p:grpSpPr>
            <a:xfrm>
              <a:off x="673077" y="4075179"/>
              <a:ext cx="1182124" cy="921091"/>
              <a:chOff x="673077" y="4075179"/>
              <a:chExt cx="1182124" cy="921091"/>
            </a:xfrm>
          </p:grpSpPr>
          <p:sp>
            <p:nvSpPr>
              <p:cNvPr id="154" name="Rectangle 153"/>
              <p:cNvSpPr/>
              <p:nvPr/>
            </p:nvSpPr>
            <p:spPr>
              <a:xfrm>
                <a:off x="673077" y="4780826"/>
                <a:ext cx="1182124"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Table</a:t>
                </a:r>
              </a:p>
            </p:txBody>
          </p:sp>
          <p:grpSp>
            <p:nvGrpSpPr>
              <p:cNvPr id="155" name="Group 154"/>
              <p:cNvGrpSpPr>
                <a:grpSpLocks noChangeAspect="1"/>
              </p:cNvGrpSpPr>
              <p:nvPr/>
            </p:nvGrpSpPr>
            <p:grpSpPr>
              <a:xfrm>
                <a:off x="852659" y="4075179"/>
                <a:ext cx="822960" cy="708197"/>
                <a:chOff x="1183193" y="4240278"/>
                <a:chExt cx="716949" cy="616970"/>
              </a:xfrm>
            </p:grpSpPr>
            <p:sp>
              <p:nvSpPr>
                <p:cNvPr id="156" name="Rectangle 209"/>
                <p:cNvSpPr>
                  <a:spLocks noChangeArrowheads="1"/>
                </p:cNvSpPr>
                <p:nvPr/>
              </p:nvSpPr>
              <p:spPr bwMode="auto">
                <a:xfrm>
                  <a:off x="1183193" y="4240278"/>
                  <a:ext cx="716949" cy="61697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Table Storage</a:t>
                  </a:r>
                </a:p>
              </p:txBody>
            </p:sp>
            <p:sp>
              <p:nvSpPr>
                <p:cNvPr id="157"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8"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9"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61"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62"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63"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64"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nvGrpSpPr>
            <p:cNvPr id="146" name="Group 145"/>
            <p:cNvGrpSpPr/>
            <p:nvPr/>
          </p:nvGrpSpPr>
          <p:grpSpPr>
            <a:xfrm>
              <a:off x="597766" y="1687694"/>
              <a:ext cx="1332747" cy="1037303"/>
              <a:chOff x="597766" y="1687694"/>
              <a:chExt cx="1332747" cy="1037303"/>
            </a:xfrm>
          </p:grpSpPr>
          <p:sp>
            <p:nvSpPr>
              <p:cNvPr id="150" name="Rectangle 149"/>
              <p:cNvSpPr/>
              <p:nvPr/>
            </p:nvSpPr>
            <p:spPr>
              <a:xfrm>
                <a:off x="597766" y="2509553"/>
                <a:ext cx="1332747"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DB</a:t>
                </a:r>
              </a:p>
            </p:txBody>
          </p:sp>
          <p:grpSp>
            <p:nvGrpSpPr>
              <p:cNvPr id="151" name="Group 150"/>
              <p:cNvGrpSpPr>
                <a:grpSpLocks noChangeAspect="1"/>
              </p:cNvGrpSpPr>
              <p:nvPr/>
            </p:nvGrpSpPr>
            <p:grpSpPr>
              <a:xfrm>
                <a:off x="814699" y="1687694"/>
                <a:ext cx="898880" cy="822960"/>
                <a:chOff x="1171818" y="1700394"/>
                <a:chExt cx="914639" cy="837388"/>
              </a:xfrm>
            </p:grpSpPr>
            <p:sp>
              <p:nvSpPr>
                <p:cNvPr id="152"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SQL</a:t>
                  </a:r>
                </a:p>
              </p:txBody>
            </p:sp>
            <p:sp>
              <p:nvSpPr>
                <p:cNvPr id="153" name="Freeform 46"/>
                <p:cNvSpPr>
                  <a:spLocks/>
                </p:cNvSpPr>
                <p:nvPr/>
              </p:nvSpPr>
              <p:spPr bwMode="auto">
                <a:xfrm>
                  <a:off x="1548294" y="21821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72C6"/>
                </a:solidFill>
                <a:ln w="3810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47" name="Group 146"/>
            <p:cNvGrpSpPr/>
            <p:nvPr/>
          </p:nvGrpSpPr>
          <p:grpSpPr>
            <a:xfrm>
              <a:off x="463797" y="5214846"/>
              <a:ext cx="1600685" cy="1134683"/>
              <a:chOff x="463797" y="5214846"/>
              <a:chExt cx="1600685" cy="1134683"/>
            </a:xfrm>
          </p:grpSpPr>
          <p:sp>
            <p:nvSpPr>
              <p:cNvPr id="148" name="Rectangle 147"/>
              <p:cNvSpPr/>
              <p:nvPr/>
            </p:nvSpPr>
            <p:spPr>
              <a:xfrm>
                <a:off x="463797" y="5918642"/>
                <a:ext cx="1600685" cy="430887"/>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On-premises databases</a:t>
                </a:r>
              </a:p>
            </p:txBody>
          </p:sp>
          <p:sp>
            <p:nvSpPr>
              <p:cNvPr id="149" name="Freeform 148"/>
              <p:cNvSpPr>
                <a:spLocks noChangeAspect="1"/>
              </p:cNvSpPr>
              <p:nvPr/>
            </p:nvSpPr>
            <p:spPr bwMode="black">
              <a:xfrm>
                <a:off x="761219" y="5214846"/>
                <a:ext cx="1005840" cy="70204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68" name="Rectangle 167"/>
          <p:cNvSpPr/>
          <p:nvPr/>
        </p:nvSpPr>
        <p:spPr>
          <a:xfrm>
            <a:off x="10133061" y="2423355"/>
            <a:ext cx="1295869"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Server logs</a:t>
            </a:r>
          </a:p>
        </p:txBody>
      </p:sp>
      <p:pic>
        <p:nvPicPr>
          <p:cNvPr id="72" name="Picture 71"/>
          <p:cNvPicPr>
            <a:picLocks noChangeAspect="1"/>
          </p:cNvPicPr>
          <p:nvPr/>
        </p:nvPicPr>
        <p:blipFill>
          <a:blip r:embed="rId3"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10330748" y="1578280"/>
            <a:ext cx="780290" cy="780290"/>
          </a:xfrm>
          <a:prstGeom prst="rect">
            <a:avLst/>
          </a:prstGeom>
        </p:spPr>
      </p:pic>
      <p:pic>
        <p:nvPicPr>
          <p:cNvPr id="73" name="Picture 72"/>
          <p:cNvPicPr>
            <a:picLocks noChangeAspect="1"/>
          </p:cNvPicPr>
          <p:nvPr/>
        </p:nvPicPr>
        <p:blipFill rotWithShape="1">
          <a:blip r:embed="rId4"/>
          <a:srcRect l="23439" r="23364"/>
          <a:stretch/>
        </p:blipFill>
        <p:spPr>
          <a:xfrm>
            <a:off x="920225" y="2816959"/>
            <a:ext cx="711030" cy="806054"/>
          </a:xfrm>
          <a:prstGeom prst="rect">
            <a:avLst/>
          </a:prstGeom>
        </p:spPr>
      </p:pic>
      <p:pic>
        <p:nvPicPr>
          <p:cNvPr id="74" name="Picture 73"/>
          <p:cNvPicPr>
            <a:picLocks noChangeAspect="1"/>
          </p:cNvPicPr>
          <p:nvPr/>
        </p:nvPicPr>
        <p:blipFill rotWithShape="1">
          <a:blip r:embed="rId5"/>
          <a:srcRect l="28033" r="25796"/>
          <a:stretch/>
        </p:blipFill>
        <p:spPr>
          <a:xfrm>
            <a:off x="5860256" y="3380453"/>
            <a:ext cx="571500" cy="746482"/>
          </a:xfrm>
          <a:prstGeom prst="can">
            <a:avLst>
              <a:gd name="adj" fmla="val 43333"/>
            </a:avLst>
          </a:prstGeom>
        </p:spPr>
      </p:pic>
      <p:grpSp>
        <p:nvGrpSpPr>
          <p:cNvPr id="7" name="Group 6"/>
          <p:cNvGrpSpPr/>
          <p:nvPr/>
        </p:nvGrpSpPr>
        <p:grpSpPr>
          <a:xfrm>
            <a:off x="10010968" y="5205244"/>
            <a:ext cx="1616254" cy="985485"/>
            <a:chOff x="10010968" y="5205244"/>
            <a:chExt cx="1616254" cy="985485"/>
          </a:xfrm>
        </p:grpSpPr>
        <p:grpSp>
          <p:nvGrpSpPr>
            <p:cNvPr id="106" name="Group 105"/>
            <p:cNvGrpSpPr/>
            <p:nvPr/>
          </p:nvGrpSpPr>
          <p:grpSpPr>
            <a:xfrm>
              <a:off x="10010968" y="5350479"/>
              <a:ext cx="1616254" cy="840250"/>
              <a:chOff x="9972868" y="5223479"/>
              <a:chExt cx="1616254" cy="840250"/>
            </a:xfrm>
          </p:grpSpPr>
          <p:sp>
            <p:nvSpPr>
              <p:cNvPr id="107" name="Rectangle 106"/>
              <p:cNvSpPr/>
              <p:nvPr/>
            </p:nvSpPr>
            <p:spPr>
              <a:xfrm>
                <a:off x="9972868" y="5848285"/>
                <a:ext cx="1616254"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Custom programs</a:t>
                </a:r>
              </a:p>
            </p:txBody>
          </p:sp>
          <p:grpSp>
            <p:nvGrpSpPr>
              <p:cNvPr id="116" name="Group 115"/>
              <p:cNvGrpSpPr/>
              <p:nvPr/>
            </p:nvGrpSpPr>
            <p:grpSpPr>
              <a:xfrm>
                <a:off x="11115233" y="5223479"/>
                <a:ext cx="260125" cy="489821"/>
                <a:chOff x="11093450" y="4886325"/>
                <a:chExt cx="420688" cy="792163"/>
              </a:xfrm>
            </p:grpSpPr>
            <p:sp>
              <p:nvSpPr>
                <p:cNvPr id="117"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42321" y="5205244"/>
              <a:ext cx="780290" cy="780290"/>
            </a:xfrm>
            <a:prstGeom prst="rect">
              <a:avLst/>
            </a:prstGeom>
          </p:spPr>
        </p:pic>
      </p:grpSp>
    </p:spTree>
    <p:extLst>
      <p:ext uri="{BB962C8B-B14F-4D97-AF65-F5344CB8AC3E}">
        <p14:creationId xmlns:p14="http://schemas.microsoft.com/office/powerpoint/2010/main" val="110440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right)">
                                      <p:cBhvr>
                                        <p:cTn id="11" dur="500"/>
                                        <p:tgtEl>
                                          <p:spTgt spid="12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wipe(left)">
                                      <p:cBhvr>
                                        <p:cTn id="18" dur="500"/>
                                        <p:tgtEl>
                                          <p:spTgt spid="12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wipe(left)">
                                      <p:cBhvr>
                                        <p:cTn id="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a:t>Demo</a:t>
            </a:r>
            <a:endParaRPr lang="en-US" dirty="0"/>
          </a:p>
        </p:txBody>
      </p:sp>
    </p:spTree>
    <p:extLst>
      <p:ext uri="{BB962C8B-B14F-4D97-AF65-F5344CB8AC3E}">
        <p14:creationId xmlns:p14="http://schemas.microsoft.com/office/powerpoint/2010/main" val="19141974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dirty="0"/>
              <a:t>Elastic data warehouse as a service with enterprise-class features</a:t>
            </a:r>
            <a:br>
              <a:rPr lang="en-US" dirty="0"/>
            </a:br>
            <a:endParaRPr lang="en-US" kern="0" spc="0" dirty="0">
              <a:ln>
                <a:noFill/>
              </a:ln>
            </a:endParaRPr>
          </a:p>
        </p:txBody>
      </p:sp>
      <p:grpSp>
        <p:nvGrpSpPr>
          <p:cNvPr id="3" name="Group 2"/>
          <p:cNvGrpSpPr/>
          <p:nvPr/>
        </p:nvGrpSpPr>
        <p:grpSpPr>
          <a:xfrm>
            <a:off x="2181231" y="5157519"/>
            <a:ext cx="9459812" cy="929317"/>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Petabyte scale with massively parallel processing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Independent scaling of compute and storage—in seconds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Full enterprise-class SQL Server experience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Works seamlessly with Power BI, Machine Learning, HDInsight, and Data Factory</a:t>
              </a:r>
            </a:p>
          </p:txBody>
        </p:sp>
      </p:grpSp>
      <p:grpSp>
        <p:nvGrpSpPr>
          <p:cNvPr id="52" name="Group 51"/>
          <p:cNvGrpSpPr/>
          <p:nvPr/>
        </p:nvGrpSpPr>
        <p:grpSpPr>
          <a:xfrm>
            <a:off x="2063200" y="2616706"/>
            <a:ext cx="2006284" cy="1243387"/>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grpSp>
        <p:nvGrpSpPr>
          <p:cNvPr id="58" name="Group 57"/>
          <p:cNvGrpSpPr/>
          <p:nvPr/>
        </p:nvGrpSpPr>
        <p:grpSpPr>
          <a:xfrm>
            <a:off x="5192805" y="2691409"/>
            <a:ext cx="1534506" cy="1125289"/>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sp>
        <p:nvSpPr>
          <p:cNvPr id="67" name="Freeform 66"/>
          <p:cNvSpPr>
            <a:spLocks/>
          </p:cNvSpPr>
          <p:nvPr/>
        </p:nvSpPr>
        <p:spPr bwMode="auto">
          <a:xfrm>
            <a:off x="9969216" y="2687821"/>
            <a:ext cx="1027886" cy="1108465"/>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cxnSp>
        <p:nvCxnSpPr>
          <p:cNvPr id="69" name="Straight Arrow Connector 68"/>
          <p:cNvCxnSpPr/>
          <p:nvPr/>
        </p:nvCxnSpPr>
        <p:spPr>
          <a:xfrm>
            <a:off x="4121064" y="3237576"/>
            <a:ext cx="99602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772988" y="3237576"/>
            <a:ext cx="1116647"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785246" y="3237576"/>
            <a:ext cx="1034052" cy="10037"/>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006359" y="4101630"/>
            <a:ext cx="4213151" cy="42238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817646" y="1994736"/>
            <a:ext cx="1761798" cy="57649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42189" y="2381616"/>
            <a:ext cx="581891" cy="162865"/>
          </a:xfrm>
          <a:prstGeom prst="rect">
            <a:avLst/>
          </a:prstGeom>
          <a:noFill/>
        </p:spPr>
        <p:txBody>
          <a:bodyPr wrap="none" lIns="0" tIns="0" rIns="0" bIns="0" rtlCol="0">
            <a:spAutoFit/>
          </a:bodyPr>
          <a:lstStyle/>
          <a:p>
            <a:pPr defTabSz="896386">
              <a:lnSpc>
                <a:spcPct val="90000"/>
              </a:lnSpc>
              <a:spcAft>
                <a:spcPts val="588"/>
              </a:spcAft>
              <a:defRPr/>
            </a:pPr>
            <a:r>
              <a:rPr lang="en-US" sz="1176" kern="0" dirty="0">
                <a:solidFill>
                  <a:srgbClr val="0078D7"/>
                </a:solidFill>
              </a:rPr>
              <a:t>Power BI</a:t>
            </a:r>
          </a:p>
        </p:txBody>
      </p:sp>
      <p:sp>
        <p:nvSpPr>
          <p:cNvPr id="77" name="TextBox 76"/>
          <p:cNvSpPr txBox="1"/>
          <p:nvPr/>
        </p:nvSpPr>
        <p:spPr>
          <a:xfrm>
            <a:off x="5552499" y="3872544"/>
            <a:ext cx="787065" cy="162932"/>
          </a:xfrm>
          <a:prstGeom prst="rect">
            <a:avLst/>
          </a:prstGeom>
          <a:noFill/>
        </p:spPr>
        <p:txBody>
          <a:bodyPr wrap="none" lIns="0" tIns="0" rIns="0" bIns="0" rtlCol="0">
            <a:spAutoFit/>
          </a:bodyPr>
          <a:lstStyle/>
          <a:p>
            <a:pPr algn="ctr" defTabSz="896386">
              <a:lnSpc>
                <a:spcPct val="90000"/>
              </a:lnSpc>
              <a:spcAft>
                <a:spcPts val="588"/>
              </a:spcAft>
              <a:defRPr/>
            </a:pPr>
            <a:r>
              <a:rPr lang="en-US" sz="1176" kern="0" dirty="0">
                <a:solidFill>
                  <a:srgbClr val="0078D7"/>
                </a:solidFill>
              </a:rPr>
              <a:t>App Service</a:t>
            </a:r>
          </a:p>
        </p:txBody>
      </p:sp>
      <p:sp>
        <p:nvSpPr>
          <p:cNvPr id="78" name="TextBox 77"/>
          <p:cNvSpPr txBox="1"/>
          <p:nvPr/>
        </p:nvSpPr>
        <p:spPr>
          <a:xfrm>
            <a:off x="7889635" y="3747698"/>
            <a:ext cx="924037" cy="162932"/>
          </a:xfrm>
          <a:prstGeom prst="rect">
            <a:avLst/>
          </a:prstGeom>
          <a:noFill/>
        </p:spPr>
        <p:txBody>
          <a:bodyPr wrap="none" lIns="0" tIns="0" rIns="0" bIns="0" rtlCol="0">
            <a:spAutoFit/>
          </a:bodyPr>
          <a:lstStyle/>
          <a:p>
            <a:pPr algn="ctr" defTabSz="896386">
              <a:lnSpc>
                <a:spcPct val="90000"/>
              </a:lnSpc>
              <a:spcAft>
                <a:spcPts val="588"/>
              </a:spcAft>
              <a:defRPr/>
            </a:pPr>
            <a:r>
              <a:rPr lang="en-US" sz="1176" kern="0" dirty="0">
                <a:solidFill>
                  <a:srgbClr val="0078D7"/>
                </a:solidFill>
              </a:rPr>
              <a:t>SQL Database</a:t>
            </a:r>
          </a:p>
        </p:txBody>
      </p:sp>
      <p:sp>
        <p:nvSpPr>
          <p:cNvPr id="79" name="TextBox 78"/>
          <p:cNvSpPr txBox="1"/>
          <p:nvPr/>
        </p:nvSpPr>
        <p:spPr>
          <a:xfrm>
            <a:off x="9847724" y="3896420"/>
            <a:ext cx="1783389" cy="162932"/>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solidFill>
                  <a:srgbClr val="0078D7"/>
                </a:solidFill>
              </a:rPr>
              <a:t>SQL Data Warehouse</a:t>
            </a:r>
          </a:p>
        </p:txBody>
      </p:sp>
      <p:sp>
        <p:nvSpPr>
          <p:cNvPr id="80" name="TextBox 79"/>
          <p:cNvSpPr txBox="1"/>
          <p:nvPr/>
        </p:nvSpPr>
        <p:spPr>
          <a:xfrm>
            <a:off x="9556682" y="4778694"/>
            <a:ext cx="2045523" cy="162932"/>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solidFill>
                  <a:srgbClr val="0078D7"/>
                </a:solidFill>
              </a:rPr>
              <a:t>Machine Learning</a:t>
            </a:r>
          </a:p>
        </p:txBody>
      </p:sp>
      <p:sp>
        <p:nvSpPr>
          <p:cNvPr id="81" name="TextBox 80"/>
          <p:cNvSpPr txBox="1"/>
          <p:nvPr/>
        </p:nvSpPr>
        <p:spPr>
          <a:xfrm>
            <a:off x="8052729" y="2353302"/>
            <a:ext cx="597848" cy="162932"/>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solidFill>
                  <a:srgbClr val="0078D7"/>
                </a:solidFill>
              </a:rPr>
              <a:t>Hadoop</a:t>
            </a:r>
          </a:p>
        </p:txBody>
      </p:sp>
      <p:sp>
        <p:nvSpPr>
          <p:cNvPr id="82" name="TextBox 81"/>
          <p:cNvSpPr txBox="1"/>
          <p:nvPr/>
        </p:nvSpPr>
        <p:spPr>
          <a:xfrm>
            <a:off x="7584569" y="4610691"/>
            <a:ext cx="1534169" cy="162932"/>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solidFill>
                  <a:srgbClr val="0078D7"/>
                </a:solidFill>
              </a:rPr>
              <a:t>Intelligent App</a:t>
            </a:r>
          </a:p>
        </p:txBody>
      </p:sp>
      <p:grpSp>
        <p:nvGrpSpPr>
          <p:cNvPr id="143" name="Group 142"/>
          <p:cNvGrpSpPr>
            <a:grpSpLocks noChangeAspect="1"/>
          </p:cNvGrpSpPr>
          <p:nvPr/>
        </p:nvGrpSpPr>
        <p:grpSpPr>
          <a:xfrm>
            <a:off x="10765695" y="3027733"/>
            <a:ext cx="630098" cy="771724"/>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6" name="Freeform 145"/>
          <p:cNvSpPr>
            <a:spLocks noChangeAspect="1"/>
          </p:cNvSpPr>
          <p:nvPr/>
        </p:nvSpPr>
        <p:spPr bwMode="auto">
          <a:xfrm flipH="1">
            <a:off x="10367674" y="4246006"/>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120797" y="1813569"/>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48" name="Group 147"/>
          <p:cNvGrpSpPr>
            <a:grpSpLocks noChangeAspect="1"/>
          </p:cNvGrpSpPr>
          <p:nvPr/>
        </p:nvGrpSpPr>
        <p:grpSpPr>
          <a:xfrm>
            <a:off x="8052730" y="2897625"/>
            <a:ext cx="630098" cy="771724"/>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66" name="Group 65"/>
          <p:cNvGrpSpPr/>
          <p:nvPr/>
        </p:nvGrpSpPr>
        <p:grpSpPr>
          <a:xfrm>
            <a:off x="-9466" y="1617612"/>
            <a:ext cx="1765789" cy="3782502"/>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SQL Data </a:t>
              </a:r>
            </a:p>
            <a:p>
              <a:pPr defTabSz="896386">
                <a:defRPr/>
              </a:pPr>
              <a:r>
                <a:rPr lang="en-US" sz="1100" kern="0" dirty="0">
                  <a:solidFill>
                    <a:sysClr val="windowText" lastClr="000000"/>
                  </a:solidFill>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grpSp>
    </p:spTree>
    <p:extLst>
      <p:ext uri="{BB962C8B-B14F-4D97-AF65-F5344CB8AC3E}">
        <p14:creationId xmlns:p14="http://schemas.microsoft.com/office/powerpoint/2010/main" val="13090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Azure SQL Data Warehouse</a:t>
            </a:r>
          </a:p>
        </p:txBody>
      </p:sp>
      <p:sp>
        <p:nvSpPr>
          <p:cNvPr id="13" name="TextBox 12"/>
          <p:cNvSpPr txBox="1"/>
          <p:nvPr/>
        </p:nvSpPr>
        <p:spPr>
          <a:xfrm>
            <a:off x="328485" y="2195534"/>
            <a:ext cx="3793234" cy="4287168"/>
          </a:xfrm>
          <a:prstGeom prst="rect">
            <a:avLst/>
          </a:prstGeom>
          <a:solidFill>
            <a:schemeClr val="bg1">
              <a:lumMod val="95000"/>
            </a:schemeClr>
          </a:solidFill>
          <a:ln w="3175">
            <a:noFill/>
          </a:ln>
        </p:spPr>
        <p:txBody>
          <a:bodyPr wrap="square" lIns="91403" tIns="182806" rIns="91403" bIns="45702" rtlCol="0" anchor="t">
            <a:noAutofit/>
          </a:bodyPr>
          <a:lstStyle/>
          <a:p>
            <a:pPr marL="182790" indent="-182790" defTabSz="896386">
              <a:spcBef>
                <a:spcPts val="600"/>
              </a:spcBef>
              <a:buClr>
                <a:srgbClr val="0078D7"/>
              </a:buClr>
              <a:buFont typeface="Arial" panose="020B0604020202020204" pitchFamily="34" charset="0"/>
              <a:buChar char="•"/>
            </a:pPr>
            <a:r>
              <a:rPr lang="en-US" sz="1600" kern="0" dirty="0">
                <a:solidFill>
                  <a:srgbClr val="505050"/>
                </a:solidFill>
              </a:rPr>
              <a:t>Scales to petabytes of data with </a:t>
            </a:r>
            <a:br>
              <a:rPr lang="en-US" sz="1600" kern="0" dirty="0">
                <a:solidFill>
                  <a:srgbClr val="505050"/>
                </a:solidFill>
              </a:rPr>
            </a:br>
            <a:r>
              <a:rPr lang="en-US" sz="1600" kern="0" dirty="0">
                <a:solidFill>
                  <a:srgbClr val="505050"/>
                </a:solidFill>
              </a:rPr>
              <a:t>MPP processing</a:t>
            </a:r>
          </a:p>
          <a:p>
            <a:pPr marL="182790" indent="-182790" defTabSz="896386">
              <a:spcBef>
                <a:spcPts val="600"/>
              </a:spcBef>
              <a:buClr>
                <a:srgbClr val="0078D7"/>
              </a:buClr>
              <a:buFont typeface="Arial" panose="020B0604020202020204" pitchFamily="34" charset="0"/>
              <a:buChar char="•"/>
            </a:pPr>
            <a:r>
              <a:rPr lang="en-US" sz="1600" kern="0" dirty="0">
                <a:solidFill>
                  <a:srgbClr val="505050"/>
                </a:solidFill>
              </a:rPr>
              <a:t>Resize compute nodes &lt;1 minute</a:t>
            </a:r>
          </a:p>
          <a:p>
            <a:pPr marL="182790" indent="-182790" defTabSz="896386">
              <a:spcBef>
                <a:spcPts val="600"/>
              </a:spcBef>
              <a:buClr>
                <a:srgbClr val="0078D7"/>
              </a:buClr>
              <a:buFont typeface="Arial" panose="020B0604020202020204" pitchFamily="34" charset="0"/>
              <a:buChar char="•"/>
            </a:pPr>
            <a:r>
              <a:rPr lang="en-US" sz="1600" kern="0" dirty="0">
                <a:solidFill>
                  <a:srgbClr val="505050"/>
                </a:solidFill>
              </a:rPr>
              <a:t>Faster time to insight than other </a:t>
            </a:r>
            <a:br>
              <a:rPr lang="en-US" sz="1600" kern="0" dirty="0">
                <a:solidFill>
                  <a:srgbClr val="505050"/>
                </a:solidFill>
              </a:rPr>
            </a:br>
            <a:r>
              <a:rPr lang="en-US" sz="1600" kern="0" dirty="0">
                <a:solidFill>
                  <a:srgbClr val="505050"/>
                </a:solidFill>
              </a:rPr>
              <a:t>SMP offerings</a:t>
            </a:r>
          </a:p>
          <a:p>
            <a:pPr marL="182790" indent="-182790" defTabSz="896386">
              <a:spcBef>
                <a:spcPts val="600"/>
              </a:spcBef>
              <a:buClr>
                <a:srgbClr val="0078D7"/>
              </a:buClr>
              <a:buFont typeface="Arial" panose="020B0604020202020204" pitchFamily="34" charset="0"/>
              <a:buChar char="•"/>
            </a:pPr>
            <a:r>
              <a:rPr lang="en-US" sz="1600" kern="0" dirty="0">
                <a:solidFill>
                  <a:srgbClr val="505050"/>
                </a:solidFill>
              </a:rPr>
              <a:t>Designed for on-demand workload</a:t>
            </a:r>
          </a:p>
        </p:txBody>
      </p:sp>
      <p:grpSp>
        <p:nvGrpSpPr>
          <p:cNvPr id="3" name="Group 2"/>
          <p:cNvGrpSpPr/>
          <p:nvPr/>
        </p:nvGrpSpPr>
        <p:grpSpPr>
          <a:xfrm>
            <a:off x="1190963" y="4619564"/>
            <a:ext cx="2068282" cy="1583635"/>
            <a:chOff x="234015" y="2907886"/>
            <a:chExt cx="2498386" cy="1912955"/>
          </a:xfrm>
        </p:grpSpPr>
        <p:sp>
          <p:nvSpPr>
            <p:cNvPr id="229" name="Freeform 22"/>
            <p:cNvSpPr>
              <a:spLocks/>
            </p:cNvSpPr>
            <p:nvPr/>
          </p:nvSpPr>
          <p:spPr bwMode="auto">
            <a:xfrm>
              <a:off x="1779068" y="2993989"/>
              <a:ext cx="379029" cy="787329"/>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30" name="Freeform 342"/>
            <p:cNvSpPr>
              <a:spLocks/>
            </p:cNvSpPr>
            <p:nvPr/>
          </p:nvSpPr>
          <p:spPr bwMode="auto">
            <a:xfrm>
              <a:off x="1661147" y="3107668"/>
              <a:ext cx="379029" cy="787329"/>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31" name="Freeform 343"/>
            <p:cNvSpPr>
              <a:spLocks noEditPoints="1"/>
            </p:cNvSpPr>
            <p:nvPr/>
          </p:nvSpPr>
          <p:spPr bwMode="auto">
            <a:xfrm>
              <a:off x="1547440" y="3221345"/>
              <a:ext cx="383242" cy="787329"/>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25" name="Freeform 22"/>
            <p:cNvSpPr>
              <a:spLocks/>
            </p:cNvSpPr>
            <p:nvPr/>
          </p:nvSpPr>
          <p:spPr bwMode="auto">
            <a:xfrm>
              <a:off x="674359" y="2907886"/>
              <a:ext cx="720563" cy="149677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26" name="Freeform 342"/>
            <p:cNvSpPr>
              <a:spLocks/>
            </p:cNvSpPr>
            <p:nvPr/>
          </p:nvSpPr>
          <p:spPr bwMode="auto">
            <a:xfrm>
              <a:off x="450182" y="3107958"/>
              <a:ext cx="720563" cy="149677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27" name="Freeform 343"/>
            <p:cNvSpPr>
              <a:spLocks noEditPoints="1"/>
            </p:cNvSpPr>
            <p:nvPr/>
          </p:nvSpPr>
          <p:spPr bwMode="auto">
            <a:xfrm>
              <a:off x="234015" y="3324067"/>
              <a:ext cx="728574" cy="149677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2050"/>
            </a:solidFill>
            <a:ln w="9525">
              <a:noFill/>
              <a:round/>
              <a:headEnd/>
              <a:tailEnd/>
            </a:ln>
            <a:extLst/>
          </p:spPr>
          <p:txBody>
            <a:bodyPr vert="horz" wrap="square" lIns="91403" tIns="45702" rIns="91403" bIns="45702" numCol="1" anchor="t" anchorCtr="0" compatLnSpc="1">
              <a:prstTxWarp prst="textNoShape">
                <a:avLst/>
              </a:prstTxWarp>
            </a:bodyPr>
            <a:lstStyle/>
            <a:p>
              <a:pPr defTabSz="896386">
                <a:defRPr/>
              </a:pPr>
              <a:endParaRPr lang="en-US" sz="1799" kern="0">
                <a:solidFill>
                  <a:srgbClr val="000000"/>
                </a:solidFill>
              </a:endParaRPr>
            </a:p>
          </p:txBody>
        </p:sp>
        <p:sp>
          <p:nvSpPr>
            <p:cNvPr id="203" name="Freeform 5"/>
            <p:cNvSpPr>
              <a:spLocks/>
            </p:cNvSpPr>
            <p:nvPr/>
          </p:nvSpPr>
          <p:spPr bwMode="auto">
            <a:xfrm>
              <a:off x="2508387" y="3475801"/>
              <a:ext cx="40915" cy="96879"/>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4" name="Freeform 6"/>
            <p:cNvSpPr>
              <a:spLocks noEditPoints="1"/>
            </p:cNvSpPr>
            <p:nvPr/>
          </p:nvSpPr>
          <p:spPr bwMode="auto">
            <a:xfrm>
              <a:off x="2336894" y="3340749"/>
              <a:ext cx="68771" cy="98036"/>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5" name="Freeform 7"/>
            <p:cNvSpPr>
              <a:spLocks/>
            </p:cNvSpPr>
            <p:nvPr/>
          </p:nvSpPr>
          <p:spPr bwMode="auto">
            <a:xfrm>
              <a:off x="2430040" y="3340460"/>
              <a:ext cx="41205" cy="9659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6" name="Freeform 8"/>
            <p:cNvSpPr>
              <a:spLocks noEditPoints="1"/>
            </p:cNvSpPr>
            <p:nvPr/>
          </p:nvSpPr>
          <p:spPr bwMode="auto">
            <a:xfrm>
              <a:off x="2420754" y="3205407"/>
              <a:ext cx="69061" cy="98036"/>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7" name="Freeform 9"/>
            <p:cNvSpPr>
              <a:spLocks/>
            </p:cNvSpPr>
            <p:nvPr/>
          </p:nvSpPr>
          <p:spPr bwMode="auto">
            <a:xfrm>
              <a:off x="2672915" y="3204829"/>
              <a:ext cx="40915" cy="96879"/>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8" name="Freeform 10"/>
            <p:cNvSpPr>
              <a:spLocks noEditPoints="1"/>
            </p:cNvSpPr>
            <p:nvPr/>
          </p:nvSpPr>
          <p:spPr bwMode="auto">
            <a:xfrm>
              <a:off x="2336894" y="3476090"/>
              <a:ext cx="68771" cy="98036"/>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09" name="Freeform 11"/>
            <p:cNvSpPr>
              <a:spLocks/>
            </p:cNvSpPr>
            <p:nvPr/>
          </p:nvSpPr>
          <p:spPr bwMode="auto">
            <a:xfrm>
              <a:off x="2508387" y="3204829"/>
              <a:ext cx="40915" cy="96879"/>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1" name="Freeform 13"/>
            <p:cNvSpPr>
              <a:spLocks/>
            </p:cNvSpPr>
            <p:nvPr/>
          </p:nvSpPr>
          <p:spPr bwMode="auto">
            <a:xfrm>
              <a:off x="2346180" y="3204829"/>
              <a:ext cx="41205" cy="96879"/>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2" name="Freeform 14"/>
            <p:cNvSpPr>
              <a:spLocks noEditPoints="1"/>
            </p:cNvSpPr>
            <p:nvPr/>
          </p:nvSpPr>
          <p:spPr bwMode="auto">
            <a:xfrm>
              <a:off x="2420754" y="3476090"/>
              <a:ext cx="69061" cy="98036"/>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3" name="Freeform 15"/>
            <p:cNvSpPr>
              <a:spLocks/>
            </p:cNvSpPr>
            <p:nvPr/>
          </p:nvSpPr>
          <p:spPr bwMode="auto">
            <a:xfrm>
              <a:off x="2588765" y="3340460"/>
              <a:ext cx="41205" cy="9659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4" name="Freeform 16"/>
            <p:cNvSpPr>
              <a:spLocks noEditPoints="1"/>
            </p:cNvSpPr>
            <p:nvPr/>
          </p:nvSpPr>
          <p:spPr bwMode="auto">
            <a:xfrm>
              <a:off x="2579479" y="3476090"/>
              <a:ext cx="69061" cy="98036"/>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5" name="Freeform 17"/>
            <p:cNvSpPr>
              <a:spLocks noEditPoints="1"/>
            </p:cNvSpPr>
            <p:nvPr/>
          </p:nvSpPr>
          <p:spPr bwMode="auto">
            <a:xfrm>
              <a:off x="2579479" y="3205407"/>
              <a:ext cx="69061" cy="98036"/>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6" name="Freeform 18"/>
            <p:cNvSpPr>
              <a:spLocks noEditPoints="1"/>
            </p:cNvSpPr>
            <p:nvPr/>
          </p:nvSpPr>
          <p:spPr bwMode="auto">
            <a:xfrm>
              <a:off x="2498811" y="3340749"/>
              <a:ext cx="69061" cy="98036"/>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sp>
          <p:nvSpPr>
            <p:cNvPr id="217" name="Freeform 19"/>
            <p:cNvSpPr>
              <a:spLocks noEditPoints="1"/>
            </p:cNvSpPr>
            <p:nvPr/>
          </p:nvSpPr>
          <p:spPr bwMode="auto">
            <a:xfrm>
              <a:off x="2663340" y="3476090"/>
              <a:ext cx="69061" cy="98036"/>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050"/>
              <a:endParaRPr lang="en-US" sz="2999" kern="0">
                <a:solidFill>
                  <a:prstClr val="black"/>
                </a:solidFill>
              </a:endParaRPr>
            </a:p>
          </p:txBody>
        </p:sp>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5390" y="4137117"/>
              <a:ext cx="634087" cy="634087"/>
            </a:xfrm>
            <a:prstGeom prst="rect">
              <a:avLst/>
            </a:prstGeom>
          </p:spPr>
        </p:pic>
        <p:pic>
          <p:nvPicPr>
            <p:cNvPr id="267" name="Picture 2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0917" y="3721491"/>
              <a:ext cx="440090" cy="440090"/>
            </a:xfrm>
            <a:prstGeom prst="rect">
              <a:avLst/>
            </a:prstGeom>
          </p:spPr>
        </p:pic>
      </p:grpSp>
      <p:sp>
        <p:nvSpPr>
          <p:cNvPr id="10" name="Rectangle 9"/>
          <p:cNvSpPr/>
          <p:nvPr/>
        </p:nvSpPr>
        <p:spPr bwMode="auto">
          <a:xfrm>
            <a:off x="332379" y="1345485"/>
            <a:ext cx="3789341" cy="850051"/>
          </a:xfrm>
          <a:prstGeom prst="rect">
            <a:avLst/>
          </a:prstGeom>
          <a:solidFill>
            <a:srgbClr val="0072C6"/>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defTabSz="932013"/>
            <a:r>
              <a:rPr lang="en-US" sz="2399" kern="0" dirty="0">
                <a:solidFill>
                  <a:schemeClr val="bg1"/>
                </a:solidFill>
                <a:latin typeface="Segoe UI Light"/>
                <a:ea typeface="Segoe UI" pitchFamily="34" charset="0"/>
                <a:cs typeface="Segoe UI" pitchFamily="34" charset="0"/>
              </a:rPr>
              <a:t>Elastic scale &amp; performance</a:t>
            </a:r>
          </a:p>
        </p:txBody>
      </p:sp>
      <p:sp>
        <p:nvSpPr>
          <p:cNvPr id="14" name="TextBox 13"/>
          <p:cNvSpPr txBox="1"/>
          <p:nvPr/>
        </p:nvSpPr>
        <p:spPr>
          <a:xfrm>
            <a:off x="4196428" y="2195534"/>
            <a:ext cx="3793234" cy="4287168"/>
          </a:xfrm>
          <a:prstGeom prst="rect">
            <a:avLst/>
          </a:prstGeom>
          <a:solidFill>
            <a:schemeClr val="bg1">
              <a:lumMod val="95000"/>
            </a:schemeClr>
          </a:solidFill>
          <a:ln w="3175">
            <a:noFill/>
          </a:ln>
        </p:spPr>
        <p:txBody>
          <a:bodyPr wrap="square" lIns="91403" tIns="182806" rIns="639822" bIns="45702" rtlCol="0" anchor="t">
            <a:no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Integrated with Azure platform and other Microsoft services</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Enables hybrid solutions</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Built on SQL Server experience &amp; technology</a:t>
            </a:r>
          </a:p>
        </p:txBody>
      </p:sp>
      <p:grpSp>
        <p:nvGrpSpPr>
          <p:cNvPr id="2" name="Group 1"/>
          <p:cNvGrpSpPr/>
          <p:nvPr/>
        </p:nvGrpSpPr>
        <p:grpSpPr>
          <a:xfrm>
            <a:off x="4691365" y="4661565"/>
            <a:ext cx="2803361" cy="1541634"/>
            <a:chOff x="5041940" y="4729171"/>
            <a:chExt cx="2804488" cy="1542255"/>
          </a:xfrm>
        </p:grpSpPr>
        <p:sp>
          <p:nvSpPr>
            <p:cNvPr id="219" name="Freeform 218"/>
            <p:cNvSpPr>
              <a:spLocks/>
            </p:cNvSpPr>
            <p:nvPr/>
          </p:nvSpPr>
          <p:spPr bwMode="auto">
            <a:xfrm>
              <a:off x="5761858" y="4729171"/>
              <a:ext cx="1839770" cy="115370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3" rIns="87845" bIns="439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8" dirty="0">
                <a:solidFill>
                  <a:prstClr val="black"/>
                </a:solidFill>
              </a:endParaRPr>
            </a:p>
          </p:txBody>
        </p:sp>
        <p:sp>
          <p:nvSpPr>
            <p:cNvPr id="220" name="Freeform 219"/>
            <p:cNvSpPr>
              <a:spLocks/>
            </p:cNvSpPr>
            <p:nvPr/>
          </p:nvSpPr>
          <p:spPr bwMode="auto">
            <a:xfrm>
              <a:off x="6087272" y="5169674"/>
              <a:ext cx="1759156" cy="1101752"/>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3" rIns="87845" bIns="439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8" dirty="0">
                <a:solidFill>
                  <a:prstClr val="black"/>
                </a:solidFill>
              </a:endParaRPr>
            </a:p>
          </p:txBody>
        </p:sp>
        <p:sp>
          <p:nvSpPr>
            <p:cNvPr id="186" name="Freeform 185"/>
            <p:cNvSpPr>
              <a:spLocks noEditPoints="1"/>
            </p:cNvSpPr>
            <p:nvPr/>
          </p:nvSpPr>
          <p:spPr bwMode="black">
            <a:xfrm>
              <a:off x="7033143" y="4896276"/>
              <a:ext cx="634760" cy="68354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33" tIns="43915" rIns="87833" bIns="439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37" kern="0" dirty="0">
                <a:solidFill>
                  <a:srgbClr val="000000"/>
                </a:solidFill>
              </a:endParaRPr>
            </a:p>
          </p:txBody>
        </p:sp>
        <p:pic>
          <p:nvPicPr>
            <p:cNvPr id="265" name="Picture 2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1940" y="5049633"/>
              <a:ext cx="434609" cy="434609"/>
            </a:xfrm>
            <a:prstGeom prst="rect">
              <a:avLst/>
            </a:prstGeom>
          </p:spPr>
        </p:pic>
        <p:pic>
          <p:nvPicPr>
            <p:cNvPr id="268" name="Picture 267"/>
            <p:cNvPicPr>
              <a:picLocks noChangeAspect="1"/>
            </p:cNvPicPr>
            <p:nvPr/>
          </p:nvPicPr>
          <p:blipFill>
            <a:blip r:embed="rId6">
              <a:clrChange>
                <a:clrFrom>
                  <a:srgbClr val="000000"/>
                </a:clrFrom>
                <a:clrTo>
                  <a:srgbClr val="000000">
                    <a:alpha val="0"/>
                  </a:srgbClr>
                </a:clrTo>
              </a:clrChange>
            </a:blip>
            <a:stretch>
              <a:fillRect/>
            </a:stretch>
          </p:blipFill>
          <p:spPr>
            <a:xfrm>
              <a:off x="5204538" y="5673192"/>
              <a:ext cx="541790" cy="541790"/>
            </a:xfrm>
            <a:prstGeom prst="rect">
              <a:avLst/>
            </a:prstGeom>
          </p:spPr>
        </p:pic>
      </p:grpSp>
      <p:sp>
        <p:nvSpPr>
          <p:cNvPr id="60" name="Rectangle 59"/>
          <p:cNvSpPr/>
          <p:nvPr/>
        </p:nvSpPr>
        <p:spPr bwMode="auto">
          <a:xfrm>
            <a:off x="4196429" y="1345485"/>
            <a:ext cx="3789341" cy="850051"/>
          </a:xfrm>
          <a:prstGeom prst="rect">
            <a:avLst/>
          </a:prstGeom>
          <a:solidFill>
            <a:srgbClr val="0072C6"/>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defTabSz="932013"/>
            <a:r>
              <a:rPr lang="en-US" sz="2399" kern="0" dirty="0">
                <a:solidFill>
                  <a:schemeClr val="bg1"/>
                </a:solidFill>
                <a:latin typeface="Segoe UI Light"/>
                <a:ea typeface="Segoe UI" pitchFamily="34" charset="0"/>
                <a:cs typeface="Segoe UI" pitchFamily="34" charset="0"/>
              </a:rPr>
              <a:t>End-to-end platform built</a:t>
            </a:r>
            <a:br>
              <a:rPr lang="en-US" sz="2399" kern="0" dirty="0">
                <a:solidFill>
                  <a:schemeClr val="bg1"/>
                </a:solidFill>
                <a:latin typeface="Segoe UI Light"/>
                <a:ea typeface="Segoe UI" pitchFamily="34" charset="0"/>
                <a:cs typeface="Segoe UI" pitchFamily="34" charset="0"/>
              </a:rPr>
            </a:br>
            <a:r>
              <a:rPr lang="en-US" sz="2399" kern="0" dirty="0">
                <a:solidFill>
                  <a:schemeClr val="bg1"/>
                </a:solidFill>
                <a:latin typeface="Segoe UI Light"/>
                <a:ea typeface="Segoe UI" pitchFamily="34" charset="0"/>
                <a:cs typeface="Segoe UI" pitchFamily="34" charset="0"/>
              </a:rPr>
              <a:t>for the cloud</a:t>
            </a:r>
          </a:p>
        </p:txBody>
      </p:sp>
      <p:sp>
        <p:nvSpPr>
          <p:cNvPr id="15" name="TextBox 14"/>
          <p:cNvSpPr txBox="1"/>
          <p:nvPr/>
        </p:nvSpPr>
        <p:spPr>
          <a:xfrm>
            <a:off x="8060478" y="2195534"/>
            <a:ext cx="3793234" cy="4287168"/>
          </a:xfrm>
          <a:prstGeom prst="rect">
            <a:avLst/>
          </a:prstGeom>
          <a:solidFill>
            <a:schemeClr val="bg1">
              <a:lumMod val="95000"/>
            </a:schemeClr>
          </a:solidFill>
          <a:ln w="3175">
            <a:noFill/>
          </a:ln>
        </p:spPr>
        <p:txBody>
          <a:bodyPr wrap="square" lIns="91403" tIns="182806" rIns="365613" bIns="45702" rtlCol="0" anchor="t">
            <a:no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Simple compute &amp; storage billing</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Pay for what you need</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High performance without rewriting applications</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Low cost for latent data</a:t>
            </a:r>
          </a:p>
          <a:p>
            <a:pPr marL="182790" indent="-182790" defTabSz="896386">
              <a:lnSpc>
                <a:spcPct val="100000"/>
              </a:lnSpc>
              <a:spcBef>
                <a:spcPts val="600"/>
              </a:spcBef>
              <a:spcAft>
                <a:spcPts val="0"/>
              </a:spcAft>
              <a:buClr>
                <a:srgbClr val="0078D7"/>
              </a:buClr>
              <a:buFont typeface="Arial" panose="020B0604020202020204" pitchFamily="34" charset="0"/>
              <a:buChar char="•"/>
            </a:pPr>
            <a:r>
              <a:rPr lang="en-US" sz="1600" kern="0" dirty="0">
                <a:solidFill>
                  <a:srgbClr val="505050"/>
                </a:solidFill>
              </a:rPr>
              <a:t>Infrastructure, management and support provided</a:t>
            </a:r>
          </a:p>
        </p:txBody>
      </p:sp>
      <p:grpSp>
        <p:nvGrpSpPr>
          <p:cNvPr id="7" name="Group 6"/>
          <p:cNvGrpSpPr/>
          <p:nvPr/>
        </p:nvGrpSpPr>
        <p:grpSpPr>
          <a:xfrm>
            <a:off x="8871410" y="4888944"/>
            <a:ext cx="2171375" cy="1314253"/>
            <a:chOff x="9079182" y="3062224"/>
            <a:chExt cx="2172249" cy="1314782"/>
          </a:xfrm>
        </p:grpSpPr>
        <p:sp>
          <p:nvSpPr>
            <p:cNvPr id="171" name="Freeform 170"/>
            <p:cNvSpPr>
              <a:spLocks/>
            </p:cNvSpPr>
            <p:nvPr/>
          </p:nvSpPr>
          <p:spPr bwMode="auto">
            <a:xfrm flipH="1">
              <a:off x="10420245" y="3078264"/>
              <a:ext cx="831186" cy="54728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C3E2F7"/>
            </a:solidFill>
            <a:ln>
              <a:noFill/>
            </a:ln>
            <a:extLst/>
          </p:spPr>
          <p:txBody>
            <a:bodyPr vert="horz" wrap="square" lIns="87845" tIns="43923" rIns="87845" bIns="439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8" dirty="0">
                <a:solidFill>
                  <a:prstClr val="black"/>
                </a:solidFill>
              </a:endParaRPr>
            </a:p>
          </p:txBody>
        </p:sp>
        <p:pic>
          <p:nvPicPr>
            <p:cNvPr id="244" name="Picture 243"/>
            <p:cNvPicPr>
              <a:picLocks noChangeAspect="1"/>
            </p:cNvPicPr>
            <p:nvPr/>
          </p:nvPicPr>
          <p:blipFill>
            <a:blip r:embed="rId7"/>
            <a:stretch>
              <a:fillRect/>
            </a:stretch>
          </p:blipFill>
          <p:spPr>
            <a:xfrm>
              <a:off x="9079182" y="3062224"/>
              <a:ext cx="1831305" cy="1314782"/>
            </a:xfrm>
            <a:prstGeom prst="rect">
              <a:avLst/>
            </a:prstGeom>
          </p:spPr>
        </p:pic>
      </p:grpSp>
      <p:sp>
        <p:nvSpPr>
          <p:cNvPr id="63" name="Rectangle 62"/>
          <p:cNvSpPr/>
          <p:nvPr/>
        </p:nvSpPr>
        <p:spPr bwMode="auto">
          <a:xfrm>
            <a:off x="8060480" y="1345485"/>
            <a:ext cx="3789341" cy="850051"/>
          </a:xfrm>
          <a:prstGeom prst="rect">
            <a:avLst/>
          </a:prstGeom>
          <a:solidFill>
            <a:srgbClr val="0072C6"/>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defTabSz="932013"/>
            <a:r>
              <a:rPr lang="en-US" sz="2399" kern="0" dirty="0">
                <a:solidFill>
                  <a:schemeClr val="bg1"/>
                </a:solidFill>
                <a:latin typeface="Segoe UI Light"/>
                <a:ea typeface="Segoe UI" pitchFamily="34" charset="0"/>
                <a:cs typeface="Segoe UI" pitchFamily="34" charset="0"/>
              </a:rPr>
              <a:t>Market leading price/ performance</a:t>
            </a:r>
          </a:p>
        </p:txBody>
      </p:sp>
    </p:spTree>
    <p:extLst>
      <p:ext uri="{BB962C8B-B14F-4D97-AF65-F5344CB8AC3E}">
        <p14:creationId xmlns:p14="http://schemas.microsoft.com/office/powerpoint/2010/main" val="19293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4" grpId="0" animBg="1"/>
      <p:bldP spid="60" grpId="0" animBg="1"/>
      <p:bldP spid="15"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chemeClr val="tx1"/>
                </a:solidFill>
              </a:rPr>
              <a:t>Quick glance – Azure SQL Data Warehouse</a:t>
            </a:r>
          </a:p>
        </p:txBody>
      </p:sp>
      <p:sp>
        <p:nvSpPr>
          <p:cNvPr id="4" name="Rectangle 3"/>
          <p:cNvSpPr/>
          <p:nvPr/>
        </p:nvSpPr>
        <p:spPr bwMode="auto">
          <a:xfrm>
            <a:off x="4147103" y="2188171"/>
            <a:ext cx="7626252" cy="3257785"/>
          </a:xfrm>
          <a:prstGeom prst="rect">
            <a:avLst/>
          </a:prstGeom>
          <a:noFill/>
          <a:ln w="10795" cap="flat" cmpd="sng" algn="ctr">
            <a:noFill/>
            <a:prstDash val="solid"/>
            <a:headEnd type="none" w="med" len="med"/>
            <a:tailEnd type="none" w="med" len="med"/>
          </a:ln>
          <a:effectLst/>
        </p:spPr>
        <p:txBody>
          <a:bodyPr vert="horz" wrap="square" lIns="179259" tIns="143407" rIns="358519" bIns="143407" numCol="1" rtlCol="0" anchor="t" anchorCtr="0" compatLnSpc="1">
            <a:prstTxWarp prst="textNoShape">
              <a:avLst/>
            </a:prstTxWarp>
            <a:noAutofit/>
          </a:bodyPr>
          <a:lstStyle/>
          <a:p>
            <a:pPr marL="336145" indent="-336145" defTabSz="1218594" fontAlgn="base">
              <a:lnSpc>
                <a:spcPct val="90000"/>
              </a:lnSpc>
              <a:spcBef>
                <a:spcPts val="2941"/>
              </a:spcBef>
              <a:buClr>
                <a:srgbClr val="0078D7"/>
              </a:buClr>
              <a:buSzPct val="75000"/>
              <a:buFont typeface="Arial" panose="020B0604020202020204" pitchFamily="34" charset="0"/>
              <a:buChar char="•"/>
              <a:defRPr/>
            </a:pPr>
            <a:r>
              <a:rPr lang="en-US" sz="2353" kern="0" dirty="0">
                <a:solidFill>
                  <a:srgbClr val="505050"/>
                </a:solidFill>
                <a:latin typeface="Segoe UI Light"/>
                <a:ea typeface="Segoe UI" pitchFamily="34" charset="0"/>
                <a:cs typeface="Segoe UI" pitchFamily="34" charset="0"/>
              </a:rPr>
              <a:t>Leverages cloud PaaS service</a:t>
            </a:r>
          </a:p>
          <a:p>
            <a:pPr marL="336145" indent="-336145" defTabSz="1218594" fontAlgn="base">
              <a:lnSpc>
                <a:spcPct val="90000"/>
              </a:lnSpc>
              <a:spcBef>
                <a:spcPts val="2941"/>
              </a:spcBef>
              <a:buClr>
                <a:srgbClr val="0078D7"/>
              </a:buClr>
              <a:buSzPct val="75000"/>
              <a:buFont typeface="Arial" panose="020B0604020202020204" pitchFamily="34" charset="0"/>
              <a:buChar char="•"/>
              <a:defRPr/>
            </a:pPr>
            <a:r>
              <a:rPr lang="en-US" sz="2353" kern="0" dirty="0">
                <a:solidFill>
                  <a:srgbClr val="505050"/>
                </a:solidFill>
                <a:latin typeface="Segoe UI Light"/>
                <a:ea typeface="Segoe UI" pitchFamily="34" charset="0"/>
                <a:cs typeface="Segoe UI" pitchFamily="34" charset="0"/>
              </a:rPr>
              <a:t>Massively parallel processing (MPP) to scale to PBs</a:t>
            </a:r>
          </a:p>
          <a:p>
            <a:pPr marL="336145" indent="-336145" defTabSz="1218594" fontAlgn="base">
              <a:lnSpc>
                <a:spcPct val="90000"/>
              </a:lnSpc>
              <a:spcBef>
                <a:spcPts val="2941"/>
              </a:spcBef>
              <a:buClr>
                <a:srgbClr val="0078D7"/>
              </a:buClr>
              <a:buSzPct val="75000"/>
              <a:buFont typeface="Arial" panose="020B0604020202020204" pitchFamily="34" charset="0"/>
              <a:buChar char="•"/>
              <a:defRPr/>
            </a:pPr>
            <a:r>
              <a:rPr lang="en-US" sz="2353" kern="0" dirty="0">
                <a:solidFill>
                  <a:srgbClr val="505050"/>
                </a:solidFill>
                <a:latin typeface="Segoe UI Light"/>
                <a:ea typeface="Segoe UI" pitchFamily="34" charset="0"/>
                <a:cs typeface="Segoe UI" pitchFamily="34" charset="0"/>
              </a:rPr>
              <a:t>In-memory columnstore for 100x speed improvement</a:t>
            </a:r>
          </a:p>
          <a:p>
            <a:pPr marL="336145" indent="-336145" defTabSz="1218594" fontAlgn="base">
              <a:lnSpc>
                <a:spcPct val="90000"/>
              </a:lnSpc>
              <a:spcBef>
                <a:spcPts val="2941"/>
              </a:spcBef>
              <a:buClr>
                <a:srgbClr val="0078D7"/>
              </a:buClr>
              <a:buSzPct val="75000"/>
              <a:buFont typeface="Arial" panose="020B0604020202020204" pitchFamily="34" charset="0"/>
              <a:buChar char="•"/>
              <a:defRPr/>
            </a:pPr>
            <a:r>
              <a:rPr lang="en-US" sz="2353" kern="0" dirty="0">
                <a:solidFill>
                  <a:srgbClr val="505050"/>
                </a:solidFill>
                <a:latin typeface="Segoe UI Light"/>
                <a:ea typeface="Segoe UI" pitchFamily="34" charset="0"/>
                <a:cs typeface="Segoe UI" pitchFamily="34" charset="0"/>
              </a:rPr>
              <a:t>PolyBase enables joining relational and Hadoop data</a:t>
            </a:r>
          </a:p>
          <a:p>
            <a:pPr marL="336145" indent="-336145" defTabSz="1218594" fontAlgn="base">
              <a:lnSpc>
                <a:spcPct val="90000"/>
              </a:lnSpc>
              <a:spcBef>
                <a:spcPts val="2941"/>
              </a:spcBef>
              <a:buClr>
                <a:srgbClr val="0078D7"/>
              </a:buClr>
              <a:buSzPct val="75000"/>
              <a:buFont typeface="Arial" panose="020B0604020202020204" pitchFamily="34" charset="0"/>
              <a:buChar char="•"/>
              <a:defRPr/>
            </a:pPr>
            <a:r>
              <a:rPr lang="en-US" sz="2353" kern="0" dirty="0">
                <a:solidFill>
                  <a:srgbClr val="505050"/>
                </a:solidFill>
                <a:latin typeface="Segoe UI Light"/>
                <a:ea typeface="Segoe UI" pitchFamily="34" charset="0"/>
                <a:cs typeface="Segoe UI" pitchFamily="34" charset="0"/>
              </a:rPr>
              <a:t>Only available in Azure as PaaS MPP DW</a:t>
            </a:r>
          </a:p>
        </p:txBody>
      </p:sp>
      <p:sp>
        <p:nvSpPr>
          <p:cNvPr id="15" name="Rectangle 14"/>
          <p:cNvSpPr/>
          <p:nvPr/>
        </p:nvSpPr>
        <p:spPr bwMode="auto">
          <a:xfrm>
            <a:off x="537989" y="2122053"/>
            <a:ext cx="3548010" cy="354801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23"/>
          <p:cNvSpPr/>
          <p:nvPr/>
        </p:nvSpPr>
        <p:spPr bwMode="auto">
          <a:xfrm>
            <a:off x="793475" y="2868087"/>
            <a:ext cx="3037037" cy="19055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IN" sz="1922" b="1" dirty="0">
              <a:solidFill>
                <a:srgbClr val="FFFFFF"/>
              </a:solidFill>
              <a:latin typeface="Segoe UI Light"/>
              <a:ea typeface="Segoe UI" pitchFamily="34" charset="0"/>
              <a:cs typeface="Segoe UI" pitchFamily="34" charset="0"/>
            </a:endParaRPr>
          </a:p>
        </p:txBody>
      </p:sp>
      <p:grpSp>
        <p:nvGrpSpPr>
          <p:cNvPr id="16" name="Group 15"/>
          <p:cNvGrpSpPr/>
          <p:nvPr/>
        </p:nvGrpSpPr>
        <p:grpSpPr>
          <a:xfrm>
            <a:off x="1933159" y="3350549"/>
            <a:ext cx="868627" cy="1086281"/>
            <a:chOff x="8751888" y="3089276"/>
            <a:chExt cx="1387475" cy="1735137"/>
          </a:xfrm>
        </p:grpSpPr>
        <p:sp>
          <p:nvSpPr>
            <p:cNvPr id="17" name="Freeform 9"/>
            <p:cNvSpPr>
              <a:spLocks/>
            </p:cNvSpPr>
            <p:nvPr/>
          </p:nvSpPr>
          <p:spPr bwMode="auto">
            <a:xfrm>
              <a:off x="8832850" y="3089276"/>
              <a:ext cx="1225550" cy="1735137"/>
            </a:xfrm>
            <a:custGeom>
              <a:avLst/>
              <a:gdLst>
                <a:gd name="T0" fmla="*/ 639 w 639"/>
                <a:gd name="T1" fmla="*/ 191 h 905"/>
                <a:gd name="T2" fmla="*/ 639 w 639"/>
                <a:gd name="T3" fmla="*/ 191 h 905"/>
                <a:gd name="T4" fmla="*/ 507 w 639"/>
                <a:gd name="T5" fmla="*/ 55 h 905"/>
                <a:gd name="T6" fmla="*/ 61 w 639"/>
                <a:gd name="T7" fmla="*/ 92 h 905"/>
                <a:gd name="T8" fmla="*/ 1 w 639"/>
                <a:gd name="T9" fmla="*/ 191 h 905"/>
                <a:gd name="T10" fmla="*/ 0 w 639"/>
                <a:gd name="T11" fmla="*/ 191 h 905"/>
                <a:gd name="T12" fmla="*/ 0 w 639"/>
                <a:gd name="T13" fmla="*/ 726 h 905"/>
                <a:gd name="T14" fmla="*/ 1 w 639"/>
                <a:gd name="T15" fmla="*/ 726 h 905"/>
                <a:gd name="T16" fmla="*/ 132 w 639"/>
                <a:gd name="T17" fmla="*/ 850 h 905"/>
                <a:gd name="T18" fmla="*/ 578 w 639"/>
                <a:gd name="T19" fmla="*/ 813 h 905"/>
                <a:gd name="T20" fmla="*/ 638 w 639"/>
                <a:gd name="T21" fmla="*/ 726 h 905"/>
                <a:gd name="T22" fmla="*/ 639 w 639"/>
                <a:gd name="T23" fmla="*/ 726 h 905"/>
                <a:gd name="T24" fmla="*/ 639 w 639"/>
                <a:gd name="T25" fmla="*/ 19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905">
                  <a:moveTo>
                    <a:pt x="639" y="191"/>
                  </a:moveTo>
                  <a:cubicBezTo>
                    <a:pt x="639" y="191"/>
                    <a:pt x="639" y="191"/>
                    <a:pt x="639" y="191"/>
                  </a:cubicBezTo>
                  <a:cubicBezTo>
                    <a:pt x="639" y="139"/>
                    <a:pt x="593" y="88"/>
                    <a:pt x="507" y="55"/>
                  </a:cubicBezTo>
                  <a:cubicBezTo>
                    <a:pt x="364" y="0"/>
                    <a:pt x="165" y="17"/>
                    <a:pt x="61" y="92"/>
                  </a:cubicBezTo>
                  <a:cubicBezTo>
                    <a:pt x="20" y="122"/>
                    <a:pt x="1" y="157"/>
                    <a:pt x="1" y="191"/>
                  </a:cubicBezTo>
                  <a:cubicBezTo>
                    <a:pt x="0" y="191"/>
                    <a:pt x="0" y="191"/>
                    <a:pt x="0" y="191"/>
                  </a:cubicBezTo>
                  <a:cubicBezTo>
                    <a:pt x="0" y="726"/>
                    <a:pt x="0" y="726"/>
                    <a:pt x="0" y="726"/>
                  </a:cubicBezTo>
                  <a:cubicBezTo>
                    <a:pt x="1" y="726"/>
                    <a:pt x="1" y="726"/>
                    <a:pt x="1" y="726"/>
                  </a:cubicBezTo>
                  <a:cubicBezTo>
                    <a:pt x="8" y="774"/>
                    <a:pt x="53" y="820"/>
                    <a:pt x="132" y="850"/>
                  </a:cubicBezTo>
                  <a:cubicBezTo>
                    <a:pt x="275" y="905"/>
                    <a:pt x="474" y="888"/>
                    <a:pt x="578" y="813"/>
                  </a:cubicBezTo>
                  <a:cubicBezTo>
                    <a:pt x="614" y="786"/>
                    <a:pt x="634" y="756"/>
                    <a:pt x="638" y="726"/>
                  </a:cubicBezTo>
                  <a:cubicBezTo>
                    <a:pt x="639" y="726"/>
                    <a:pt x="639" y="726"/>
                    <a:pt x="639" y="726"/>
                  </a:cubicBezTo>
                  <a:lnTo>
                    <a:pt x="639" y="191"/>
                  </a:ln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 name="Freeform 10"/>
            <p:cNvSpPr>
              <a:spLocks/>
            </p:cNvSpPr>
            <p:nvPr/>
          </p:nvSpPr>
          <p:spPr bwMode="auto">
            <a:xfrm>
              <a:off x="8751888" y="3089276"/>
              <a:ext cx="1387475" cy="731837"/>
            </a:xfrm>
            <a:custGeom>
              <a:avLst/>
              <a:gdLst>
                <a:gd name="T0" fmla="*/ 620 w 723"/>
                <a:gd name="T1" fmla="*/ 290 h 382"/>
                <a:gd name="T2" fmla="*/ 174 w 723"/>
                <a:gd name="T3" fmla="*/ 328 h 382"/>
                <a:gd name="T4" fmla="*/ 103 w 723"/>
                <a:gd name="T5" fmla="*/ 92 h 382"/>
                <a:gd name="T6" fmla="*/ 549 w 723"/>
                <a:gd name="T7" fmla="*/ 55 h 382"/>
                <a:gd name="T8" fmla="*/ 620 w 723"/>
                <a:gd name="T9" fmla="*/ 290 h 382"/>
              </a:gdLst>
              <a:ahLst/>
              <a:cxnLst>
                <a:cxn ang="0">
                  <a:pos x="T0" y="T1"/>
                </a:cxn>
                <a:cxn ang="0">
                  <a:pos x="T2" y="T3"/>
                </a:cxn>
                <a:cxn ang="0">
                  <a:pos x="T4" y="T5"/>
                </a:cxn>
                <a:cxn ang="0">
                  <a:pos x="T6" y="T7"/>
                </a:cxn>
                <a:cxn ang="0">
                  <a:pos x="T8" y="T9"/>
                </a:cxn>
              </a:cxnLst>
              <a:rect l="0" t="0" r="r" b="b"/>
              <a:pathLst>
                <a:path w="723" h="382">
                  <a:moveTo>
                    <a:pt x="620" y="290"/>
                  </a:moveTo>
                  <a:cubicBezTo>
                    <a:pt x="516" y="365"/>
                    <a:pt x="317" y="382"/>
                    <a:pt x="174" y="328"/>
                  </a:cubicBezTo>
                  <a:cubicBezTo>
                    <a:pt x="32" y="273"/>
                    <a:pt x="0" y="168"/>
                    <a:pt x="103" y="92"/>
                  </a:cubicBezTo>
                  <a:cubicBezTo>
                    <a:pt x="207" y="17"/>
                    <a:pt x="406" y="0"/>
                    <a:pt x="549" y="55"/>
                  </a:cubicBezTo>
                  <a:cubicBezTo>
                    <a:pt x="692" y="109"/>
                    <a:pt x="723" y="215"/>
                    <a:pt x="620" y="29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 name="Freeform 11"/>
            <p:cNvSpPr>
              <a:spLocks/>
            </p:cNvSpPr>
            <p:nvPr/>
          </p:nvSpPr>
          <p:spPr bwMode="auto">
            <a:xfrm>
              <a:off x="8843963" y="3125788"/>
              <a:ext cx="1225550" cy="433387"/>
            </a:xfrm>
            <a:custGeom>
              <a:avLst/>
              <a:gdLst>
                <a:gd name="T0" fmla="*/ 72 w 639"/>
                <a:gd name="T1" fmla="*/ 189 h 226"/>
                <a:gd name="T2" fmla="*/ 489 w 639"/>
                <a:gd name="T3" fmla="*/ 155 h 226"/>
                <a:gd name="T4" fmla="*/ 593 w 639"/>
                <a:gd name="T5" fmla="*/ 225 h 226"/>
                <a:gd name="T6" fmla="*/ 489 w 639"/>
                <a:gd name="T7" fmla="*/ 49 h 226"/>
                <a:gd name="T8" fmla="*/ 72 w 639"/>
                <a:gd name="T9" fmla="*/ 83 h 226"/>
                <a:gd name="T10" fmla="*/ 34 w 639"/>
                <a:gd name="T11" fmla="*/ 226 h 226"/>
                <a:gd name="T12" fmla="*/ 72 w 639"/>
                <a:gd name="T13" fmla="*/ 189 h 226"/>
              </a:gdLst>
              <a:ahLst/>
              <a:cxnLst>
                <a:cxn ang="0">
                  <a:pos x="T0" y="T1"/>
                </a:cxn>
                <a:cxn ang="0">
                  <a:pos x="T2" y="T3"/>
                </a:cxn>
                <a:cxn ang="0">
                  <a:pos x="T4" y="T5"/>
                </a:cxn>
                <a:cxn ang="0">
                  <a:pos x="T6" y="T7"/>
                </a:cxn>
                <a:cxn ang="0">
                  <a:pos x="T8" y="T9"/>
                </a:cxn>
                <a:cxn ang="0">
                  <a:pos x="T10" y="T11"/>
                </a:cxn>
                <a:cxn ang="0">
                  <a:pos x="T12" y="T13"/>
                </a:cxn>
              </a:cxnLst>
              <a:rect l="0" t="0" r="r" b="b"/>
              <a:pathLst>
                <a:path w="639" h="226">
                  <a:moveTo>
                    <a:pt x="72" y="189"/>
                  </a:moveTo>
                  <a:cubicBezTo>
                    <a:pt x="169" y="121"/>
                    <a:pt x="356" y="106"/>
                    <a:pt x="489" y="155"/>
                  </a:cubicBezTo>
                  <a:cubicBezTo>
                    <a:pt x="538" y="173"/>
                    <a:pt x="573" y="198"/>
                    <a:pt x="593" y="225"/>
                  </a:cubicBezTo>
                  <a:cubicBezTo>
                    <a:pt x="639" y="163"/>
                    <a:pt x="600" y="90"/>
                    <a:pt x="489" y="49"/>
                  </a:cubicBezTo>
                  <a:cubicBezTo>
                    <a:pt x="356" y="0"/>
                    <a:pt x="169" y="15"/>
                    <a:pt x="72" y="83"/>
                  </a:cubicBezTo>
                  <a:cubicBezTo>
                    <a:pt x="11" y="126"/>
                    <a:pt x="0" y="179"/>
                    <a:pt x="34" y="226"/>
                  </a:cubicBezTo>
                  <a:cubicBezTo>
                    <a:pt x="43" y="213"/>
                    <a:pt x="56" y="201"/>
                    <a:pt x="72" y="189"/>
                  </a:cubicBezTo>
                  <a:close/>
                </a:path>
              </a:pathLst>
            </a:custGeom>
            <a:solidFill>
              <a:srgbClr val="38A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 name="Freeform 12"/>
            <p:cNvSpPr>
              <a:spLocks/>
            </p:cNvSpPr>
            <p:nvPr/>
          </p:nvSpPr>
          <p:spPr bwMode="auto">
            <a:xfrm>
              <a:off x="8909050" y="3328988"/>
              <a:ext cx="1073150" cy="455612"/>
            </a:xfrm>
            <a:custGeom>
              <a:avLst/>
              <a:gdLst>
                <a:gd name="T0" fmla="*/ 104 w 559"/>
                <a:gd name="T1" fmla="*/ 189 h 238"/>
                <a:gd name="T2" fmla="*/ 521 w 559"/>
                <a:gd name="T3" fmla="*/ 155 h 238"/>
                <a:gd name="T4" fmla="*/ 559 w 559"/>
                <a:gd name="T5" fmla="*/ 119 h 238"/>
                <a:gd name="T6" fmla="*/ 455 w 559"/>
                <a:gd name="T7" fmla="*/ 49 h 238"/>
                <a:gd name="T8" fmla="*/ 38 w 559"/>
                <a:gd name="T9" fmla="*/ 83 h 238"/>
                <a:gd name="T10" fmla="*/ 0 w 559"/>
                <a:gd name="T11" fmla="*/ 120 h 238"/>
                <a:gd name="T12" fmla="*/ 104 w 559"/>
                <a:gd name="T13" fmla="*/ 189 h 238"/>
              </a:gdLst>
              <a:ahLst/>
              <a:cxnLst>
                <a:cxn ang="0">
                  <a:pos x="T0" y="T1"/>
                </a:cxn>
                <a:cxn ang="0">
                  <a:pos x="T2" y="T3"/>
                </a:cxn>
                <a:cxn ang="0">
                  <a:pos x="T4" y="T5"/>
                </a:cxn>
                <a:cxn ang="0">
                  <a:pos x="T6" y="T7"/>
                </a:cxn>
                <a:cxn ang="0">
                  <a:pos x="T8" y="T9"/>
                </a:cxn>
                <a:cxn ang="0">
                  <a:pos x="T10" y="T11"/>
                </a:cxn>
                <a:cxn ang="0">
                  <a:pos x="T12" y="T13"/>
                </a:cxn>
              </a:cxnLst>
              <a:rect l="0" t="0" r="r" b="b"/>
              <a:pathLst>
                <a:path w="559" h="238">
                  <a:moveTo>
                    <a:pt x="104" y="189"/>
                  </a:moveTo>
                  <a:cubicBezTo>
                    <a:pt x="238" y="238"/>
                    <a:pt x="424" y="223"/>
                    <a:pt x="521" y="155"/>
                  </a:cubicBezTo>
                  <a:cubicBezTo>
                    <a:pt x="537" y="144"/>
                    <a:pt x="550" y="132"/>
                    <a:pt x="559" y="119"/>
                  </a:cubicBezTo>
                  <a:cubicBezTo>
                    <a:pt x="539" y="92"/>
                    <a:pt x="504" y="67"/>
                    <a:pt x="455" y="49"/>
                  </a:cubicBezTo>
                  <a:cubicBezTo>
                    <a:pt x="322" y="0"/>
                    <a:pt x="135" y="15"/>
                    <a:pt x="38" y="83"/>
                  </a:cubicBezTo>
                  <a:cubicBezTo>
                    <a:pt x="22" y="95"/>
                    <a:pt x="9" y="107"/>
                    <a:pt x="0" y="120"/>
                  </a:cubicBezTo>
                  <a:cubicBezTo>
                    <a:pt x="20" y="147"/>
                    <a:pt x="55" y="171"/>
                    <a:pt x="104" y="189"/>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Tree>
    <p:extLst>
      <p:ext uri="{BB962C8B-B14F-4D97-AF65-F5344CB8AC3E}">
        <p14:creationId xmlns:p14="http://schemas.microsoft.com/office/powerpoint/2010/main" val="248684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500"/>
                                        <p:tgtEl>
                                          <p:spTgt spid="4">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500"/>
                                        <p:tgtEl>
                                          <p:spTgt spid="4">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7" name="Right Arrow 86"/>
          <p:cNvSpPr/>
          <p:nvPr/>
        </p:nvSpPr>
        <p:spPr>
          <a:xfrm>
            <a:off x="1887149" y="5468014"/>
            <a:ext cx="7121684" cy="921588"/>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00" name="Bent Arrow 99"/>
          <p:cNvSpPr/>
          <p:nvPr/>
        </p:nvSpPr>
        <p:spPr>
          <a:xfrm rot="10800000" flipH="1">
            <a:off x="792239" y="2366996"/>
            <a:ext cx="1020603" cy="3516047"/>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dirty="0">
              <a:solidFill>
                <a:prstClr val="white"/>
              </a:solidFill>
              <a:latin typeface="Calibri" panose="020F0502020204030204"/>
            </a:endParaRPr>
          </a:p>
        </p:txBody>
      </p:sp>
      <p:sp>
        <p:nvSpPr>
          <p:cNvPr id="99" name="Right Arrow 98"/>
          <p:cNvSpPr/>
          <p:nvPr/>
        </p:nvSpPr>
        <p:spPr>
          <a:xfrm>
            <a:off x="1681948" y="2216397"/>
            <a:ext cx="1395592" cy="42986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prstClr val="white"/>
              </a:solidFill>
              <a:latin typeface="Calibri" panose="020F0502020204030204"/>
            </a:endParaRPr>
          </a:p>
        </p:txBody>
      </p:sp>
      <p:sp>
        <p:nvSpPr>
          <p:cNvPr id="96" name="Right Arrow 95"/>
          <p:cNvSpPr/>
          <p:nvPr/>
        </p:nvSpPr>
        <p:spPr>
          <a:xfrm>
            <a:off x="1719580" y="1425589"/>
            <a:ext cx="1395592" cy="42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90" name="Right Arrow 89"/>
          <p:cNvSpPr/>
          <p:nvPr/>
        </p:nvSpPr>
        <p:spPr>
          <a:xfrm rot="10800000">
            <a:off x="6869971" y="3031814"/>
            <a:ext cx="3361097"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prstClr val="white"/>
              </a:solidFill>
              <a:latin typeface="Calibri" panose="020F0502020204030204"/>
            </a:endParaRPr>
          </a:p>
        </p:txBody>
      </p:sp>
      <p:sp>
        <p:nvSpPr>
          <p:cNvPr id="86" name="Right Arrow 85"/>
          <p:cNvSpPr/>
          <p:nvPr/>
        </p:nvSpPr>
        <p:spPr>
          <a:xfrm>
            <a:off x="1887149" y="3727472"/>
            <a:ext cx="7121684"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sp>
        <p:nvSpPr>
          <p:cNvPr id="2" name="Title 1"/>
          <p:cNvSpPr>
            <a:spLocks noGrp="1"/>
          </p:cNvSpPr>
          <p:nvPr>
            <p:ph type="title"/>
          </p:nvPr>
        </p:nvSpPr>
        <p:spPr>
          <a:xfrm>
            <a:off x="219293" y="293304"/>
            <a:ext cx="10514108" cy="743389"/>
          </a:xfrm>
        </p:spPr>
        <p:txBody>
          <a:bodyPr/>
          <a:lstStyle/>
          <a:p>
            <a:r>
              <a:rPr lang="en-US" dirty="0">
                <a:solidFill>
                  <a:schemeClr val="bg1"/>
                </a:solidFill>
              </a:rPr>
              <a:t>Azure SQL </a:t>
            </a:r>
            <a:r>
              <a:rPr lang="en-US" sz="4705" spc="-100" dirty="0">
                <a:ln w="3175">
                  <a:noFill/>
                </a:ln>
                <a:solidFill>
                  <a:schemeClr val="bg1"/>
                </a:solidFill>
                <a:ea typeface="+mn-ea"/>
                <a:cs typeface="Segoe UI" pitchFamily="34" charset="0"/>
              </a:rPr>
              <a:t>Data</a:t>
            </a:r>
            <a:r>
              <a:rPr lang="en-US" dirty="0">
                <a:solidFill>
                  <a:schemeClr val="bg1"/>
                </a:solidFill>
              </a:rPr>
              <a:t> Warehouse Architecture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Blob storage [WASB(S)]</a:t>
            </a: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9008834" y="2894603"/>
            <a:ext cx="2964160" cy="181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u="sng" dirty="0">
                <a:solidFill>
                  <a:prstClr val="white"/>
                </a:solidFill>
                <a:latin typeface="Calibri" panose="020F0502020204030204"/>
              </a:rPr>
              <a:t>Compute</a:t>
            </a:r>
          </a:p>
          <a:p>
            <a:pPr algn="ctr" defTabSz="914225">
              <a:defRPr/>
            </a:pPr>
            <a:r>
              <a:rPr lang="en-US" dirty="0">
                <a:solidFill>
                  <a:prstClr val="white"/>
                </a:solidFill>
                <a:latin typeface="Calibri" panose="020F0502020204030204"/>
              </a:rPr>
              <a:t>Scale compute up or down when required</a:t>
            </a:r>
          </a:p>
          <a:p>
            <a:pPr algn="ctr" defTabSz="914225">
              <a:defRPr/>
            </a:pPr>
            <a:r>
              <a:rPr lang="en-US" dirty="0">
                <a:solidFill>
                  <a:prstClr val="white"/>
                </a:solidFill>
                <a:latin typeface="Calibri" panose="020F0502020204030204"/>
              </a:rPr>
              <a:t>(SLA &lt;= 60 seconds).</a:t>
            </a:r>
          </a:p>
          <a:p>
            <a:pPr algn="ctr" defTabSz="914225">
              <a:defRPr/>
            </a:pPr>
            <a:endParaRPr lang="en-US" dirty="0">
              <a:solidFill>
                <a:prstClr val="white"/>
              </a:solidFill>
              <a:latin typeface="Calibri" panose="020F0502020204030204"/>
            </a:endParaRPr>
          </a:p>
          <a:p>
            <a:pPr algn="ctr" defTabSz="914225">
              <a:defRPr/>
            </a:pPr>
            <a:r>
              <a:rPr lang="en-US" dirty="0">
                <a:solidFill>
                  <a:prstClr val="white"/>
                </a:solidFill>
                <a:latin typeface="Calibri" panose="020F0502020204030204"/>
              </a:rPr>
              <a:t>Pause, Resume,  Stop, Start.</a:t>
            </a:r>
          </a:p>
        </p:txBody>
      </p:sp>
      <p:sp>
        <p:nvSpPr>
          <p:cNvPr id="89" name="Rounded Rectangle 88"/>
          <p:cNvSpPr/>
          <p:nvPr/>
        </p:nvSpPr>
        <p:spPr>
          <a:xfrm>
            <a:off x="9096434" y="5226264"/>
            <a:ext cx="2876560" cy="1261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u="sng" dirty="0">
                <a:solidFill>
                  <a:prstClr val="black">
                    <a:lumMod val="65000"/>
                    <a:lumOff val="35000"/>
                  </a:prstClr>
                </a:solidFill>
                <a:latin typeface="Calibri" panose="020F0502020204030204"/>
              </a:rPr>
              <a:t>Storage</a:t>
            </a:r>
          </a:p>
          <a:p>
            <a:pPr algn="ctr" defTabSz="914225">
              <a:defRPr/>
            </a:pPr>
            <a:r>
              <a:rPr lang="en-US" dirty="0">
                <a:solidFill>
                  <a:prstClr val="black">
                    <a:lumMod val="65000"/>
                    <a:lumOff val="35000"/>
                  </a:prstClr>
                </a:solidFill>
                <a:latin typeface="Calibri" panose="020F0502020204030204"/>
              </a:rPr>
              <a:t>Add\Load data to WASB(S) without incurring compute costs</a:t>
            </a:r>
          </a:p>
        </p:txBody>
      </p: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Massively Parallel Processing (MPP) Engine</a:t>
            </a:r>
          </a:p>
        </p:txBody>
      </p:sp>
      <p:sp>
        <p:nvSpPr>
          <p:cNvPr id="92" name="Rounded Rectangle 91"/>
          <p:cNvSpPr/>
          <p:nvPr/>
        </p:nvSpPr>
        <p:spPr>
          <a:xfrm>
            <a:off x="5710883" y="4987378"/>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Azure Infrastructure and Storage</a:t>
            </a:r>
          </a:p>
        </p:txBody>
      </p:sp>
      <p:sp>
        <p:nvSpPr>
          <p:cNvPr id="93" name="Rounded Rectangle 92"/>
          <p:cNvSpPr/>
          <p:nvPr/>
        </p:nvSpPr>
        <p:spPr>
          <a:xfrm>
            <a:off x="9523827" y="2698371"/>
            <a:ext cx="2021773" cy="317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100 DWU &lt; &gt; 2000 DWU</a:t>
            </a:r>
          </a:p>
        </p:txBody>
      </p:sp>
      <p:sp>
        <p:nvSpPr>
          <p:cNvPr id="94" name="Rounded Rectangle 93"/>
          <p:cNvSpPr/>
          <p:nvPr/>
        </p:nvSpPr>
        <p:spPr>
          <a:xfrm>
            <a:off x="8322331" y="1141720"/>
            <a:ext cx="3650663" cy="12490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dirty="0">
                <a:solidFill>
                  <a:prstClr val="white"/>
                </a:solidFill>
                <a:latin typeface="Calibri" panose="020F0502020204030204"/>
              </a:rPr>
              <a:t>Storage and Compute are de-coupled, enabling a true elastic service and separate charging for both compute and storage</a:t>
            </a:r>
          </a:p>
        </p:txBody>
      </p:sp>
      <p:sp>
        <p:nvSpPr>
          <p:cNvPr id="95" name="Rounded Rectangle 94"/>
          <p:cNvSpPr/>
          <p:nvPr/>
        </p:nvSpPr>
        <p:spPr>
          <a:xfrm>
            <a:off x="179318" y="1260611"/>
            <a:ext cx="1624925" cy="72313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Application or User connection</a:t>
            </a:r>
          </a:p>
        </p:txBody>
      </p:sp>
      <p:sp>
        <p:nvSpPr>
          <p:cNvPr id="105" name="TextBox 104"/>
          <p:cNvSpPr txBox="1"/>
          <p:nvPr/>
        </p:nvSpPr>
        <p:spPr>
          <a:xfrm>
            <a:off x="2090728" y="6260439"/>
            <a:ext cx="1052211" cy="473784"/>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HDInsight</a:t>
            </a:r>
          </a:p>
        </p:txBody>
      </p:sp>
      <p:sp>
        <p:nvSpPr>
          <p:cNvPr id="106" name="Bent Arrow 105"/>
          <p:cNvSpPr/>
          <p:nvPr/>
        </p:nvSpPr>
        <p:spPr>
          <a:xfrm rot="10800000" flipH="1">
            <a:off x="803269" y="2591064"/>
            <a:ext cx="1020603" cy="3897131"/>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dirty="0">
              <a:solidFill>
                <a:prstClr val="white"/>
              </a:solidFill>
              <a:latin typeface="Calibri" panose="020F0502020204030204"/>
            </a:endParaRPr>
          </a:p>
        </p:txBody>
      </p:sp>
      <p:sp>
        <p:nvSpPr>
          <p:cNvPr id="98" name="Rounded Rectangle 97"/>
          <p:cNvSpPr/>
          <p:nvPr/>
        </p:nvSpPr>
        <p:spPr>
          <a:xfrm>
            <a:off x="177005" y="2067774"/>
            <a:ext cx="1624925" cy="723135"/>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dirty="0">
                <a:solidFill>
                  <a:prstClr val="white"/>
                </a:solidFill>
                <a:latin typeface="Calibri" panose="020F0502020204030204"/>
              </a:rPr>
              <a:t>Data </a:t>
            </a:r>
            <a:r>
              <a:rPr lang="en-US" sz="1400" dirty="0">
                <a:solidFill>
                  <a:prstClr val="white"/>
                </a:solidFill>
                <a:latin typeface="Calibri" panose="020F0502020204030204"/>
              </a:rPr>
              <a:t>Loading</a:t>
            </a:r>
          </a:p>
          <a:p>
            <a:pPr algn="ctr" defTabSz="914225">
              <a:defRPr/>
            </a:pPr>
            <a:r>
              <a:rPr lang="en-US" sz="900" dirty="0">
                <a:solidFill>
                  <a:prstClr val="white"/>
                </a:solidFill>
                <a:latin typeface="Calibri" panose="020F0502020204030204"/>
              </a:rPr>
              <a:t>(SSIS, REST, OLE, ADO, ODBC, </a:t>
            </a:r>
            <a:r>
              <a:rPr lang="en-US" sz="900" dirty="0" err="1">
                <a:solidFill>
                  <a:prstClr val="white"/>
                </a:solidFill>
                <a:latin typeface="Calibri" panose="020F0502020204030204"/>
              </a:rPr>
              <a:t>WebHDFS</a:t>
            </a:r>
            <a:r>
              <a:rPr lang="en-US" sz="900" dirty="0">
                <a:solidFill>
                  <a:prstClr val="white"/>
                </a:solidFill>
                <a:latin typeface="Calibri" panose="020F0502020204030204"/>
              </a:rPr>
              <a:t>, </a:t>
            </a:r>
            <a:r>
              <a:rPr lang="en-US" sz="900" dirty="0" err="1">
                <a:solidFill>
                  <a:prstClr val="white"/>
                </a:solidFill>
                <a:latin typeface="Calibri" panose="020F0502020204030204"/>
              </a:rPr>
              <a:t>AZCopy</a:t>
            </a:r>
            <a:r>
              <a:rPr lang="en-US" sz="900" dirty="0">
                <a:solidFill>
                  <a:prstClr val="white"/>
                </a:solidFill>
                <a:latin typeface="Calibri" panose="020F0502020204030204"/>
              </a:rPr>
              <a:t>, PS)</a:t>
            </a:r>
            <a:r>
              <a:rPr lang="en-US" sz="1400" dirty="0">
                <a:solidFill>
                  <a:prstClr val="white"/>
                </a:solidFill>
                <a:latin typeface="Calibri" panose="020F0502020204030204"/>
              </a:rPr>
              <a:t> </a:t>
            </a:r>
            <a:endParaRPr lang="en-US" sz="1600" dirty="0">
              <a:solidFill>
                <a:prstClr val="white"/>
              </a:solidFill>
              <a:latin typeface="Calibri" panose="020F0502020204030204"/>
            </a:endParaRPr>
          </a:p>
        </p:txBody>
      </p:sp>
      <p:sp>
        <p:nvSpPr>
          <p:cNvPr id="104" name="Freeform 103"/>
          <p:cNvSpPr>
            <a:spLocks/>
          </p:cNvSpPr>
          <p:nvPr/>
        </p:nvSpPr>
        <p:spPr bwMode="auto">
          <a:xfrm>
            <a:off x="1531907" y="5883043"/>
            <a:ext cx="990465" cy="69464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5" name="Rounded Rectangle 4"/>
          <p:cNvSpPr/>
          <p:nvPr/>
        </p:nvSpPr>
        <p:spPr>
          <a:xfrm>
            <a:off x="3280628" y="2466217"/>
            <a:ext cx="486749" cy="2295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dirty="0">
                <a:solidFill>
                  <a:prstClr val="white"/>
                </a:solidFill>
                <a:latin typeface="Calibri" panose="020F0502020204030204"/>
              </a:rPr>
              <a:t>DMS</a:t>
            </a:r>
          </a:p>
        </p:txBody>
      </p:sp>
      <p:sp>
        <p:nvSpPr>
          <p:cNvPr id="97" name="Rounded Rectangle 96"/>
          <p:cNvSpPr/>
          <p:nvPr/>
        </p:nvSpPr>
        <p:spPr>
          <a:xfrm>
            <a:off x="1647078"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dirty="0">
                <a:solidFill>
                  <a:prstClr val="white"/>
                </a:solidFill>
                <a:latin typeface="Calibri" panose="020F0502020204030204"/>
              </a:rPr>
              <a:t>DMS</a:t>
            </a:r>
          </a:p>
        </p:txBody>
      </p:sp>
      <p:sp>
        <p:nvSpPr>
          <p:cNvPr id="101" name="Rounded Rectangle 100"/>
          <p:cNvSpPr/>
          <p:nvPr/>
        </p:nvSpPr>
        <p:spPr>
          <a:xfrm>
            <a:off x="3115172"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dirty="0">
                <a:solidFill>
                  <a:prstClr val="white"/>
                </a:solidFill>
                <a:latin typeface="Calibri" panose="020F0502020204030204"/>
              </a:rPr>
              <a:t>DMS</a:t>
            </a:r>
          </a:p>
        </p:txBody>
      </p:sp>
      <p:sp>
        <p:nvSpPr>
          <p:cNvPr id="102" name="Rounded Rectangle 101"/>
          <p:cNvSpPr/>
          <p:nvPr/>
        </p:nvSpPr>
        <p:spPr>
          <a:xfrm>
            <a:off x="458152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dirty="0">
                <a:solidFill>
                  <a:prstClr val="white"/>
                </a:solidFill>
                <a:latin typeface="Calibri" panose="020F0502020204030204"/>
              </a:rPr>
              <a:t>DMS</a:t>
            </a:r>
          </a:p>
        </p:txBody>
      </p:sp>
      <p:sp>
        <p:nvSpPr>
          <p:cNvPr id="103" name="Rounded Rectangle 102"/>
          <p:cNvSpPr/>
          <p:nvPr/>
        </p:nvSpPr>
        <p:spPr>
          <a:xfrm>
            <a:off x="605563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dirty="0">
                <a:solidFill>
                  <a:prstClr val="white"/>
                </a:solidFill>
                <a:latin typeface="Calibri" panose="020F0502020204030204"/>
              </a:rPr>
              <a:t>DMS</a:t>
            </a:r>
          </a:p>
        </p:txBody>
      </p:sp>
      <p:sp>
        <p:nvSpPr>
          <p:cNvPr id="107" name="Rounded Rectangle 106"/>
          <p:cNvSpPr/>
          <p:nvPr/>
        </p:nvSpPr>
        <p:spPr>
          <a:xfrm>
            <a:off x="5544915" y="1480593"/>
            <a:ext cx="1982941" cy="124906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dirty="0">
                <a:solidFill>
                  <a:prstClr val="white"/>
                </a:solidFill>
                <a:latin typeface="Calibri" panose="020F0502020204030204"/>
              </a:rPr>
              <a:t>DMS (Data Movement Service) executes across all database nodes</a:t>
            </a:r>
          </a:p>
        </p:txBody>
      </p:sp>
    </p:spTree>
    <p:extLst>
      <p:ext uri="{BB962C8B-B14F-4D97-AF65-F5344CB8AC3E}">
        <p14:creationId xmlns:p14="http://schemas.microsoft.com/office/powerpoint/2010/main" val="414024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sp>
        <p:nvSpPr>
          <p:cNvPr id="2" name="Title 1"/>
          <p:cNvSpPr>
            <a:spLocks noGrp="1"/>
          </p:cNvSpPr>
          <p:nvPr>
            <p:ph type="title"/>
          </p:nvPr>
        </p:nvSpPr>
        <p:spPr>
          <a:xfrm>
            <a:off x="219293" y="246499"/>
            <a:ext cx="10514108" cy="743389"/>
          </a:xfrm>
        </p:spPr>
        <p:txBody>
          <a:bodyPr vert="horz" lIns="89642" tIns="44821" rIns="89642" bIns="44821" rtlCol="0" anchor="ctr">
            <a:normAutofit/>
          </a:bodyPr>
          <a:lstStyle/>
          <a:p>
            <a:r>
              <a:rPr lang="en-US" dirty="0">
                <a:solidFill>
                  <a:schemeClr val="bg1"/>
                </a:solidFill>
              </a:rPr>
              <a:t>Azure SQL Data Warehouse – Control Node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78" b="1" dirty="0">
                <a:solidFill>
                  <a:srgbClr val="505050"/>
                </a:solidFill>
                <a:latin typeface="Segoe UI Light"/>
                <a:ea typeface="Segoe UI" pitchFamily="34" charset="0"/>
                <a:cs typeface="Segoe UI" pitchFamily="34" charset="0"/>
              </a:rPr>
              <a:t>SQL DB</a:t>
            </a: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Blob storage [WASB(S)]</a:t>
            </a: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Massively Parallel Processing (MPP) Engine</a:t>
            </a:r>
          </a:p>
        </p:txBody>
      </p:sp>
      <p:sp>
        <p:nvSpPr>
          <p:cNvPr id="105" name="TextBox 104"/>
          <p:cNvSpPr txBox="1"/>
          <p:nvPr/>
        </p:nvSpPr>
        <p:spPr>
          <a:xfrm>
            <a:off x="2090728" y="6260439"/>
            <a:ext cx="1052211" cy="473784"/>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HDInsight</a:t>
            </a:r>
          </a:p>
        </p:txBody>
      </p:sp>
      <p:sp>
        <p:nvSpPr>
          <p:cNvPr id="104" name="Freeform 103"/>
          <p:cNvSpPr>
            <a:spLocks/>
          </p:cNvSpPr>
          <p:nvPr/>
        </p:nvSpPr>
        <p:spPr bwMode="auto">
          <a:xfrm>
            <a:off x="1531907" y="5883043"/>
            <a:ext cx="990465" cy="69464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3" name="Rounded Rectangle 2"/>
          <p:cNvSpPr/>
          <p:nvPr/>
        </p:nvSpPr>
        <p:spPr>
          <a:xfrm>
            <a:off x="569195" y="1345772"/>
            <a:ext cx="7104127" cy="186626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nvGrpSpPr>
          <p:cNvPr id="81" name="Group 80"/>
          <p:cNvGrpSpPr/>
          <p:nvPr/>
        </p:nvGrpSpPr>
        <p:grpSpPr>
          <a:xfrm>
            <a:off x="8665727" y="1343473"/>
            <a:ext cx="2253035" cy="2857715"/>
            <a:chOff x="9882329" y="3122532"/>
            <a:chExt cx="1018773" cy="1371600"/>
          </a:xfrm>
        </p:grpSpPr>
        <p:grpSp>
          <p:nvGrpSpPr>
            <p:cNvPr id="86" name="Group 85"/>
            <p:cNvGrpSpPr>
              <a:grpSpLocks noChangeAspect="1"/>
            </p:cNvGrpSpPr>
            <p:nvPr/>
          </p:nvGrpSpPr>
          <p:grpSpPr>
            <a:xfrm>
              <a:off x="9882329" y="3122532"/>
              <a:ext cx="1018773" cy="1371600"/>
              <a:chOff x="6592193" y="1888324"/>
              <a:chExt cx="2181834" cy="2937461"/>
            </a:xfrm>
          </p:grpSpPr>
          <p:sp>
            <p:nvSpPr>
              <p:cNvPr id="88" name="Can 8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89" name="Donut 8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90" name="Group 89"/>
              <p:cNvGrpSpPr/>
              <p:nvPr/>
            </p:nvGrpSpPr>
            <p:grpSpPr>
              <a:xfrm>
                <a:off x="6654555" y="1948052"/>
                <a:ext cx="2062791" cy="999923"/>
                <a:chOff x="3418451" y="1327507"/>
                <a:chExt cx="2706124" cy="1321666"/>
              </a:xfrm>
            </p:grpSpPr>
            <p:sp>
              <p:nvSpPr>
                <p:cNvPr id="92" name="Donut 91"/>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93" name="Freeform 92"/>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87" name="TextBox 86"/>
            <p:cNvSpPr txBox="1"/>
            <p:nvPr/>
          </p:nvSpPr>
          <p:spPr>
            <a:xfrm>
              <a:off x="10077320" y="3721113"/>
              <a:ext cx="657072" cy="552851"/>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2800"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2800" dirty="0">
                  <a:solidFill>
                    <a:srgbClr val="515151"/>
                  </a:solidFill>
                  <a:latin typeface="Calibri" panose="020F0502020204030204"/>
                  <a:ea typeface="MS PGothic" charset="0"/>
                  <a:cs typeface="Segoe UI" panose="020B0502040204020203" pitchFamily="34" charset="0"/>
                </a:rPr>
                <a:t>Node</a:t>
              </a:r>
            </a:p>
          </p:txBody>
        </p:sp>
      </p:grpSp>
      <p:sp>
        <p:nvSpPr>
          <p:cNvPr id="111" name="Freeform 110"/>
          <p:cNvSpPr/>
          <p:nvPr/>
        </p:nvSpPr>
        <p:spPr bwMode="auto">
          <a:xfrm>
            <a:off x="8150788" y="1470712"/>
            <a:ext cx="1293676" cy="8613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2000" b="1" dirty="0">
              <a:solidFill>
                <a:srgbClr val="505050"/>
              </a:solidFill>
              <a:latin typeface="Segoe UI Light"/>
              <a:ea typeface="Segoe UI" pitchFamily="34" charset="0"/>
              <a:cs typeface="Segoe UI" pitchFamily="34" charset="0"/>
            </a:endParaRPr>
          </a:p>
          <a:p>
            <a:pPr algn="ctr" defTabSz="895751" fontAlgn="base">
              <a:lnSpc>
                <a:spcPct val="90000"/>
              </a:lnSpc>
              <a:spcBef>
                <a:spcPct val="0"/>
              </a:spcBef>
              <a:spcAft>
                <a:spcPct val="0"/>
              </a:spcAft>
              <a:defRPr/>
            </a:pPr>
            <a:r>
              <a:rPr lang="en-IN" sz="2000" b="1" dirty="0">
                <a:solidFill>
                  <a:srgbClr val="505050"/>
                </a:solidFill>
                <a:latin typeface="Segoe UI Light"/>
                <a:ea typeface="Segoe UI" pitchFamily="34" charset="0"/>
                <a:cs typeface="Segoe UI" pitchFamily="34" charset="0"/>
              </a:rPr>
              <a:t>SQL DB</a:t>
            </a:r>
          </a:p>
        </p:txBody>
      </p:sp>
      <p:cxnSp>
        <p:nvCxnSpPr>
          <p:cNvPr id="6" name="Straight Arrow Connector 5"/>
          <p:cNvCxnSpPr>
            <a:stCxn id="3" idx="3"/>
            <a:endCxn id="88" idx="2"/>
          </p:cNvCxnSpPr>
          <p:nvPr/>
        </p:nvCxnSpPr>
        <p:spPr>
          <a:xfrm>
            <a:off x="7673323" y="2278907"/>
            <a:ext cx="992403" cy="49342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328440" y="4327276"/>
            <a:ext cx="4769536" cy="2504629"/>
          </a:xfrm>
          <a:prstGeom prst="rect">
            <a:avLst/>
          </a:prstGeom>
          <a:noFill/>
        </p:spPr>
        <p:txBody>
          <a:bodyPr wrap="square" lIns="175736" tIns="140589" rIns="175736" bIns="140589" rtlCol="0">
            <a:spAutoFit/>
          </a:bodyPr>
          <a:lstStyle/>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Endpoint for connections</a:t>
            </a:r>
          </a:p>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Regular SQL endpoint (TCP 1433)</a:t>
            </a:r>
          </a:p>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Persists no user data (metadata only)</a:t>
            </a:r>
          </a:p>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Coordinates compute activity using MPP</a:t>
            </a:r>
          </a:p>
        </p:txBody>
      </p:sp>
    </p:spTree>
    <p:extLst>
      <p:ext uri="{BB962C8B-B14F-4D97-AF65-F5344CB8AC3E}">
        <p14:creationId xmlns:p14="http://schemas.microsoft.com/office/powerpoint/2010/main" val="2232935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5087"/>
            <a:ext cx="11653523" cy="924342"/>
          </a:xfrm>
        </p:spPr>
        <p:txBody>
          <a:bodyPr/>
          <a:lstStyle/>
          <a:p>
            <a:r>
              <a:rPr lang="en-US" sz="4313" dirty="0"/>
              <a:t>Azure PPE Technical Training</a:t>
            </a:r>
          </a:p>
        </p:txBody>
      </p:sp>
      <p:sp>
        <p:nvSpPr>
          <p:cNvPr id="10" name="Rectangle 9"/>
          <p:cNvSpPr/>
          <p:nvPr/>
        </p:nvSpPr>
        <p:spPr>
          <a:xfrm>
            <a:off x="539703" y="5097865"/>
            <a:ext cx="11181951" cy="331899"/>
          </a:xfrm>
          <a:prstGeom prst="rect">
            <a:avLst/>
          </a:prstGeom>
        </p:spPr>
        <p:txBody>
          <a:bodyPr wrap="square">
            <a:spAutoFit/>
          </a:bodyPr>
          <a:lstStyle/>
          <a:p>
            <a:pPr defTabSz="896386"/>
            <a:r>
              <a:rPr lang="en-US" sz="1568" u="sng" kern="0" dirty="0">
                <a:solidFill>
                  <a:sysClr val="windowText" lastClr="000000"/>
                </a:solidFill>
                <a:latin typeface="Segoe UI" panose="020B0502040204020203" pitchFamily="34" charset="0"/>
                <a:cs typeface="Segoe UI" panose="020B0502040204020203" pitchFamily="34" charset="0"/>
              </a:rPr>
              <a:t>Audience: Architects, Data Scientists and Developers</a:t>
            </a:r>
          </a:p>
        </p:txBody>
      </p:sp>
      <p:graphicFrame>
        <p:nvGraphicFramePr>
          <p:cNvPr id="7" name="Table 6"/>
          <p:cNvGraphicFramePr>
            <a:graphicFrameLocks noGrp="1"/>
          </p:cNvGraphicFramePr>
          <p:nvPr>
            <p:extLst>
              <p:ext uri="{D42A27DB-BD31-4B8C-83A1-F6EECF244321}">
                <p14:modId xmlns:p14="http://schemas.microsoft.com/office/powerpoint/2010/main" val="3048785862"/>
              </p:ext>
            </p:extLst>
          </p:nvPr>
        </p:nvGraphicFramePr>
        <p:xfrm>
          <a:off x="516705" y="1277605"/>
          <a:ext cx="11181951" cy="3320485"/>
        </p:xfrm>
        <a:graphic>
          <a:graphicData uri="http://schemas.openxmlformats.org/drawingml/2006/table">
            <a:tbl>
              <a:tblPr firstRow="1" bandCol="1">
                <a:tableStyleId>{21E4AEA4-8DFA-4A89-87EB-49C32662AFE0}</a:tableStyleId>
              </a:tblPr>
              <a:tblGrid>
                <a:gridCol w="8627106">
                  <a:extLst>
                    <a:ext uri="{9D8B030D-6E8A-4147-A177-3AD203B41FA5}">
                      <a16:colId xmlns:a16="http://schemas.microsoft.com/office/drawing/2014/main" val="20000"/>
                    </a:ext>
                  </a:extLst>
                </a:gridCol>
                <a:gridCol w="2554845">
                  <a:extLst>
                    <a:ext uri="{9D8B030D-6E8A-4147-A177-3AD203B41FA5}">
                      <a16:colId xmlns:a16="http://schemas.microsoft.com/office/drawing/2014/main" val="20001"/>
                    </a:ext>
                  </a:extLst>
                </a:gridCol>
              </a:tblGrid>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1 – Introducing</a:t>
                      </a:r>
                      <a:r>
                        <a:rPr lang="en-US" sz="2400" b="0" baseline="0" dirty="0">
                          <a:solidFill>
                            <a:schemeClr val="tx1"/>
                          </a:solidFill>
                          <a:latin typeface="Segoe UI" pitchFamily="34" charset="0"/>
                          <a:ea typeface="Segoe UI" pitchFamily="34" charset="0"/>
                          <a:cs typeface="Segoe UI" pitchFamily="34" charset="0"/>
                        </a:rPr>
                        <a:t> Cortana Intelligence Suite</a:t>
                      </a:r>
                      <a:endParaRPr lang="en-US" sz="2400" b="0" dirty="0">
                        <a:solidFill>
                          <a:schemeClr val="tx1"/>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b="0" dirty="0">
                          <a:solidFill>
                            <a:srgbClr val="5F5F5F"/>
                          </a:solidFill>
                          <a:latin typeface="Segoe UI" pitchFamily="34" charset="0"/>
                          <a:ea typeface="Segoe UI" pitchFamily="34" charset="0"/>
                          <a:cs typeface="Segoe UI" pitchFamily="34" charset="0"/>
                        </a:rPr>
                        <a:t>Day 1</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2 – Information Management</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b="1" dirty="0">
                          <a:solidFill>
                            <a:srgbClr val="5F5F5F"/>
                          </a:solidFill>
                          <a:latin typeface="Segoe UI" pitchFamily="34" charset="0"/>
                          <a:ea typeface="Segoe UI" pitchFamily="34" charset="0"/>
                          <a:cs typeface="Segoe UI" pitchFamily="34" charset="0"/>
                        </a:rPr>
                        <a:t>Module </a:t>
                      </a:r>
                      <a:r>
                        <a:rPr lang="en-US" sz="2400" b="1" baseline="0" dirty="0">
                          <a:solidFill>
                            <a:srgbClr val="5F5F5F"/>
                          </a:solidFill>
                          <a:latin typeface="Segoe UI" pitchFamily="34" charset="0"/>
                          <a:ea typeface="Segoe UI" pitchFamily="34" charset="0"/>
                          <a:cs typeface="Segoe UI" pitchFamily="34" charset="0"/>
                        </a:rPr>
                        <a:t>3 – Big Data Stores</a:t>
                      </a:r>
                      <a:endParaRPr lang="en-US" sz="2400" b="1"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b="1" dirty="0">
                          <a:solidFill>
                            <a:srgbClr val="5F5F5F"/>
                          </a:solidFill>
                          <a:latin typeface="Segoe UI" pitchFamily="34" charset="0"/>
                          <a:ea typeface="Segoe UI" pitchFamily="34" charset="0"/>
                          <a:cs typeface="Segoe UI" pitchFamily="34" charset="0"/>
                        </a:rPr>
                        <a:t>Day 2</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b="1" dirty="0">
                          <a:solidFill>
                            <a:srgbClr val="5F5F5F"/>
                          </a:solidFill>
                          <a:latin typeface="Segoe UI" pitchFamily="34" charset="0"/>
                          <a:ea typeface="Segoe UI" pitchFamily="34" charset="0"/>
                          <a:cs typeface="Segoe UI" pitchFamily="34" charset="0"/>
                        </a:rPr>
                        <a:t>Module 4</a:t>
                      </a:r>
                      <a:r>
                        <a:rPr lang="en-US" sz="2400" b="1" baseline="0" dirty="0">
                          <a:solidFill>
                            <a:srgbClr val="5F5F5F"/>
                          </a:solidFill>
                          <a:latin typeface="Segoe UI" pitchFamily="34" charset="0"/>
                          <a:ea typeface="Segoe UI" pitchFamily="34" charset="0"/>
                          <a:cs typeface="Segoe UI" pitchFamily="34" charset="0"/>
                        </a:rPr>
                        <a:t> – Machine Learning and Analytics Part 1</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4355">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chemeClr val="tx1"/>
                          </a:solidFill>
                          <a:latin typeface="Segoe UI" pitchFamily="34" charset="0"/>
                          <a:ea typeface="Segoe UI" pitchFamily="34" charset="0"/>
                          <a:cs typeface="Segoe UI" pitchFamily="34" charset="0"/>
                        </a:rPr>
                        <a:t>Module</a:t>
                      </a:r>
                      <a:r>
                        <a:rPr lang="en-US" sz="2400" b="0" u="none" strike="noStrike" kern="1200" baseline="0" dirty="0">
                          <a:solidFill>
                            <a:schemeClr val="tx1"/>
                          </a:solidFill>
                          <a:latin typeface="Segoe UI" pitchFamily="34" charset="0"/>
                          <a:ea typeface="Segoe UI" pitchFamily="34" charset="0"/>
                          <a:cs typeface="Segoe UI" pitchFamily="34" charset="0"/>
                        </a:rPr>
                        <a:t> 5 – </a:t>
                      </a:r>
                      <a:r>
                        <a:rPr lang="en-US" sz="2400" b="0" kern="1200" baseline="0" dirty="0">
                          <a:solidFill>
                            <a:srgbClr val="5F5F5F"/>
                          </a:solidFill>
                          <a:latin typeface="Segoe UI" pitchFamily="34" charset="0"/>
                          <a:ea typeface="Segoe UI" pitchFamily="34" charset="0"/>
                          <a:cs typeface="Segoe UI" pitchFamily="34" charset="0"/>
                        </a:rPr>
                        <a:t>Machine Learning and Analytics Part 2</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3</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6</a:t>
                      </a:r>
                      <a:r>
                        <a:rPr lang="en-US" sz="2400" b="0" u="none" strike="noStrike" kern="1200" baseline="0" dirty="0">
                          <a:solidFill>
                            <a:srgbClr val="5F5F5F"/>
                          </a:solidFill>
                          <a:latin typeface="Segoe UI" pitchFamily="34" charset="0"/>
                          <a:ea typeface="Segoe UI" pitchFamily="34" charset="0"/>
                          <a:cs typeface="Segoe UI" pitchFamily="34" charset="0"/>
                        </a:rPr>
                        <a:t> – </a:t>
                      </a:r>
                      <a:r>
                        <a:rPr lang="en-US" sz="2400" b="0" u="none" strike="noStrike" kern="1200" dirty="0">
                          <a:solidFill>
                            <a:srgbClr val="5F5F5F"/>
                          </a:solidFill>
                          <a:latin typeface="Segoe UI" pitchFamily="34" charset="0"/>
                          <a:ea typeface="Segoe UI" pitchFamily="34" charset="0"/>
                          <a:cs typeface="Segoe UI" pitchFamily="34" charset="0"/>
                        </a:rPr>
                        <a:t>Cognitive Services</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7 – Power BI and Power</a:t>
                      </a:r>
                      <a:r>
                        <a:rPr lang="en-US" sz="2400" b="0" u="none" strike="noStrike" kern="1200" baseline="0" dirty="0">
                          <a:solidFill>
                            <a:srgbClr val="5F5F5F"/>
                          </a:solidFill>
                          <a:latin typeface="Segoe UI" pitchFamily="34" charset="0"/>
                          <a:ea typeface="Segoe UI" pitchFamily="34" charset="0"/>
                          <a:cs typeface="Segoe UI" pitchFamily="34" charset="0"/>
                        </a:rPr>
                        <a:t> BI Embedded</a:t>
                      </a:r>
                      <a:endParaRPr lang="en-US" sz="2400" b="0" u="none" strike="noStrike" kern="1200"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4</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5527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sp>
        <p:nvSpPr>
          <p:cNvPr id="2" name="Title 1"/>
          <p:cNvSpPr>
            <a:spLocks noGrp="1"/>
          </p:cNvSpPr>
          <p:nvPr>
            <p:ph type="title"/>
          </p:nvPr>
        </p:nvSpPr>
        <p:spPr>
          <a:xfrm>
            <a:off x="217440" y="263583"/>
            <a:ext cx="10514108" cy="743389"/>
          </a:xfrm>
        </p:spPr>
        <p:txBody>
          <a:bodyPr vert="horz" lIns="89642" tIns="44821" rIns="89642" bIns="44821" rtlCol="0" anchor="ctr">
            <a:normAutofit/>
          </a:bodyPr>
          <a:lstStyle/>
          <a:p>
            <a:r>
              <a:rPr lang="en-US" dirty="0">
                <a:solidFill>
                  <a:schemeClr val="bg1"/>
                </a:solidFill>
              </a:rPr>
              <a:t>Azure SQL Data Warehouse - Compute Nodes</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78" b="1">
                <a:solidFill>
                  <a:srgbClr val="505050"/>
                </a:solidFill>
                <a:latin typeface="Segoe UI Light"/>
                <a:ea typeface="Segoe UI" pitchFamily="34" charset="0"/>
                <a:cs typeface="Segoe UI" pitchFamily="34" charset="0"/>
              </a:rPr>
              <a:t>SQL DB</a:t>
            </a:r>
            <a:endParaRPr lang="en-IN" sz="1078" b="1" dirty="0">
              <a:solidFill>
                <a:srgbClr val="505050"/>
              </a:solidFill>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Blob storage [WASB(S)]</a:t>
            </a: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Massively Parallel Processing (MPP) Engine</a:t>
            </a:r>
          </a:p>
        </p:txBody>
      </p:sp>
      <p:sp>
        <p:nvSpPr>
          <p:cNvPr id="105" name="TextBox 104"/>
          <p:cNvSpPr txBox="1"/>
          <p:nvPr/>
        </p:nvSpPr>
        <p:spPr>
          <a:xfrm>
            <a:off x="2090728" y="6260439"/>
            <a:ext cx="1052211" cy="473784"/>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HDInsight</a:t>
            </a:r>
          </a:p>
        </p:txBody>
      </p:sp>
      <p:sp>
        <p:nvSpPr>
          <p:cNvPr id="104" name="Freeform 103"/>
          <p:cNvSpPr>
            <a:spLocks/>
          </p:cNvSpPr>
          <p:nvPr/>
        </p:nvSpPr>
        <p:spPr bwMode="auto">
          <a:xfrm>
            <a:off x="1531907" y="5883043"/>
            <a:ext cx="990465" cy="69464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3" name="Rounded Rectangle 2"/>
          <p:cNvSpPr/>
          <p:nvPr/>
        </p:nvSpPr>
        <p:spPr>
          <a:xfrm>
            <a:off x="569195" y="3175059"/>
            <a:ext cx="7104127" cy="186626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nvGrpSpPr>
          <p:cNvPr id="97" name="Group 96"/>
          <p:cNvGrpSpPr/>
          <p:nvPr/>
        </p:nvGrpSpPr>
        <p:grpSpPr>
          <a:xfrm>
            <a:off x="8519732" y="1231834"/>
            <a:ext cx="2898895" cy="3591211"/>
            <a:chOff x="9758148" y="3122532"/>
            <a:chExt cx="1295423" cy="1663037"/>
          </a:xfrm>
        </p:grpSpPr>
        <p:grpSp>
          <p:nvGrpSpPr>
            <p:cNvPr id="101" name="Group 100"/>
            <p:cNvGrpSpPr>
              <a:grpSpLocks noChangeAspect="1"/>
            </p:cNvGrpSpPr>
            <p:nvPr/>
          </p:nvGrpSpPr>
          <p:grpSpPr>
            <a:xfrm>
              <a:off x="9882329" y="3122532"/>
              <a:ext cx="1018773" cy="1371600"/>
              <a:chOff x="6592193" y="1888324"/>
              <a:chExt cx="2181834" cy="2937461"/>
            </a:xfrm>
          </p:grpSpPr>
          <p:sp>
            <p:nvSpPr>
              <p:cNvPr id="103" name="Can 102"/>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07" name="Donut 10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108" name="Group 107"/>
              <p:cNvGrpSpPr/>
              <p:nvPr/>
            </p:nvGrpSpPr>
            <p:grpSpPr>
              <a:xfrm>
                <a:off x="6654555" y="1948052"/>
                <a:ext cx="2062791" cy="999923"/>
                <a:chOff x="3418451" y="1327507"/>
                <a:chExt cx="2706124" cy="1321666"/>
              </a:xfrm>
            </p:grpSpPr>
            <p:sp>
              <p:nvSpPr>
                <p:cNvPr id="109" name="Donut 10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10" name="Freeform 10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102" name="TextBox 101"/>
            <p:cNvSpPr txBox="1"/>
            <p:nvPr/>
          </p:nvSpPr>
          <p:spPr>
            <a:xfrm>
              <a:off x="10065180" y="3755827"/>
              <a:ext cx="681357" cy="481097"/>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240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2400" dirty="0">
                  <a:solidFill>
                    <a:srgbClr val="515151"/>
                  </a:solidFill>
                  <a:latin typeface="Calibri" panose="020F0502020204030204"/>
                  <a:ea typeface="MS PGothic" charset="0"/>
                  <a:cs typeface="Segoe UI" panose="020B0502040204020203" pitchFamily="34" charset="0"/>
                </a:rPr>
                <a:t>Node(s)</a:t>
              </a:r>
            </a:p>
          </p:txBody>
        </p:sp>
        <p:sp>
          <p:nvSpPr>
            <p:cNvPr id="112" name="TextBox 111"/>
            <p:cNvSpPr txBox="1"/>
            <p:nvPr/>
          </p:nvSpPr>
          <p:spPr>
            <a:xfrm>
              <a:off x="9758148" y="4497093"/>
              <a:ext cx="1295423" cy="288476"/>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2400" dirty="0">
                  <a:solidFill>
                    <a:prstClr val="white"/>
                  </a:solidFill>
                  <a:latin typeface="Calibri" panose="020F0502020204030204"/>
                  <a:ea typeface="MS PGothic" charset="0"/>
                  <a:cs typeface="Segoe UI" panose="020B0502040204020203" pitchFamily="34" charset="0"/>
                </a:rPr>
                <a:t>Azure SQL Database</a:t>
              </a:r>
            </a:p>
          </p:txBody>
        </p:sp>
      </p:grpSp>
      <p:sp>
        <p:nvSpPr>
          <p:cNvPr id="111" name="Freeform 110"/>
          <p:cNvSpPr/>
          <p:nvPr/>
        </p:nvSpPr>
        <p:spPr bwMode="auto">
          <a:xfrm>
            <a:off x="8150788" y="1470712"/>
            <a:ext cx="1293676" cy="8613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2000" b="1" dirty="0">
              <a:solidFill>
                <a:srgbClr val="505050"/>
              </a:solidFill>
              <a:latin typeface="Segoe UI Light"/>
              <a:ea typeface="Segoe UI" pitchFamily="34" charset="0"/>
              <a:cs typeface="Segoe UI" pitchFamily="34" charset="0"/>
            </a:endParaRPr>
          </a:p>
          <a:p>
            <a:pPr algn="ctr" defTabSz="895751" fontAlgn="base">
              <a:lnSpc>
                <a:spcPct val="90000"/>
              </a:lnSpc>
              <a:spcBef>
                <a:spcPct val="0"/>
              </a:spcBef>
              <a:spcAft>
                <a:spcPct val="0"/>
              </a:spcAft>
              <a:defRPr/>
            </a:pPr>
            <a:r>
              <a:rPr lang="en-IN" sz="2000" b="1" dirty="0">
                <a:solidFill>
                  <a:srgbClr val="505050"/>
                </a:solidFill>
                <a:latin typeface="Segoe UI Light"/>
                <a:ea typeface="Segoe UI" pitchFamily="34" charset="0"/>
                <a:cs typeface="Segoe UI" pitchFamily="34" charset="0"/>
              </a:rPr>
              <a:t>SQL DB</a:t>
            </a:r>
          </a:p>
        </p:txBody>
      </p:sp>
      <p:cxnSp>
        <p:nvCxnSpPr>
          <p:cNvPr id="6" name="Straight Arrow Connector 5"/>
          <p:cNvCxnSpPr>
            <a:stCxn id="3" idx="3"/>
          </p:cNvCxnSpPr>
          <p:nvPr/>
        </p:nvCxnSpPr>
        <p:spPr>
          <a:xfrm flipV="1">
            <a:off x="7673322" y="3399780"/>
            <a:ext cx="870324" cy="7084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084282" y="4908284"/>
            <a:ext cx="3696688" cy="1300982"/>
          </a:xfrm>
          <a:prstGeom prst="rect">
            <a:avLst/>
          </a:prstGeom>
          <a:noFill/>
        </p:spPr>
        <p:txBody>
          <a:bodyPr wrap="square" lIns="175736" tIns="140589" rIns="175736" bIns="140589" rtlCol="0">
            <a:spAutoFit/>
          </a:bodyPr>
          <a:lstStyle/>
          <a:p>
            <a:pPr algn="ctr" defTabSz="895337" fontAlgn="base">
              <a:lnSpc>
                <a:spcPct val="90000"/>
              </a:lnSpc>
              <a:spcBef>
                <a:spcPct val="0"/>
              </a:spcBef>
              <a:spcAft>
                <a:spcPts val="575"/>
              </a:spcAft>
              <a:defRPr/>
            </a:pPr>
            <a:r>
              <a:rPr lang="en-US" sz="2400" dirty="0">
                <a:solidFill>
                  <a:prstClr val="white"/>
                </a:solidFill>
                <a:latin typeface="Calibri" panose="020F0502020204030204"/>
                <a:ea typeface="MS PGothic" charset="0"/>
                <a:cs typeface="Segoe UI" panose="020B0502040204020203" pitchFamily="34" charset="0"/>
              </a:rPr>
              <a:t>An increase of DWU will increase the number of compute nodes</a:t>
            </a:r>
          </a:p>
        </p:txBody>
      </p:sp>
    </p:spTree>
    <p:extLst>
      <p:ext uri="{BB962C8B-B14F-4D97-AF65-F5344CB8AC3E}">
        <p14:creationId xmlns:p14="http://schemas.microsoft.com/office/powerpoint/2010/main" val="325800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sp>
        <p:nvSpPr>
          <p:cNvPr id="2" name="Title 1"/>
          <p:cNvSpPr>
            <a:spLocks noGrp="1"/>
          </p:cNvSpPr>
          <p:nvPr>
            <p:ph type="title"/>
          </p:nvPr>
        </p:nvSpPr>
        <p:spPr>
          <a:xfrm>
            <a:off x="219293" y="241009"/>
            <a:ext cx="10514108" cy="743389"/>
          </a:xfrm>
        </p:spPr>
        <p:txBody>
          <a:bodyPr vert="horz" lIns="89642" tIns="44821" rIns="89642" bIns="44821" rtlCol="0" anchor="ctr">
            <a:normAutofit/>
          </a:bodyPr>
          <a:lstStyle/>
          <a:p>
            <a:r>
              <a:rPr lang="en-US" dirty="0">
                <a:solidFill>
                  <a:schemeClr val="bg1"/>
                </a:solidFill>
              </a:rPr>
              <a:t>Azure SQL Data Warehouse – Blob storage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78" b="1">
                <a:solidFill>
                  <a:srgbClr val="505050"/>
                </a:solidFill>
                <a:latin typeface="Segoe UI Light"/>
                <a:ea typeface="Segoe UI" pitchFamily="34" charset="0"/>
                <a:cs typeface="Segoe UI" pitchFamily="34" charset="0"/>
              </a:rPr>
              <a:t>SQL DB</a:t>
            </a:r>
            <a:endParaRPr lang="en-IN" sz="1078" b="1" dirty="0">
              <a:solidFill>
                <a:srgbClr val="505050"/>
              </a:solidFill>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a:solidFill>
                  <a:srgbClr val="505050"/>
                </a:solidFill>
                <a:latin typeface="Segoe UI Light"/>
                <a:ea typeface="Segoe UI" pitchFamily="34" charset="0"/>
                <a:cs typeface="Segoe UI" pitchFamily="34" charset="0"/>
              </a:rPr>
              <a:t>SQL DB</a:t>
            </a:r>
            <a:endParaRPr lang="en-IN" sz="1050" b="1" dirty="0">
              <a:solidFill>
                <a:srgbClr val="505050"/>
              </a:solidFill>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Blob storage [WASB(S)]</a:t>
            </a: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dirty="0">
                <a:solidFill>
                  <a:prstClr val="white"/>
                </a:solidFill>
                <a:latin typeface="Calibri" panose="020F0502020204030204"/>
              </a:rPr>
              <a:t>Massively Parallel Processing (MPP) Engine</a:t>
            </a:r>
          </a:p>
        </p:txBody>
      </p:sp>
      <p:sp>
        <p:nvSpPr>
          <p:cNvPr id="105" name="TextBox 104"/>
          <p:cNvSpPr txBox="1"/>
          <p:nvPr/>
        </p:nvSpPr>
        <p:spPr>
          <a:xfrm>
            <a:off x="2090728" y="6260439"/>
            <a:ext cx="1052211" cy="473784"/>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dirty="0">
                <a:solidFill>
                  <a:srgbClr val="515151"/>
                </a:solidFill>
                <a:latin typeface="Calibri" panose="020F0502020204030204"/>
                <a:ea typeface="MS PGothic" charset="0"/>
                <a:cs typeface="Segoe UI" panose="020B0502040204020203" pitchFamily="34" charset="0"/>
              </a:rPr>
              <a:t>HDInsight</a:t>
            </a:r>
          </a:p>
        </p:txBody>
      </p:sp>
      <p:sp>
        <p:nvSpPr>
          <p:cNvPr id="104" name="Freeform 103"/>
          <p:cNvSpPr>
            <a:spLocks/>
          </p:cNvSpPr>
          <p:nvPr/>
        </p:nvSpPr>
        <p:spPr bwMode="auto">
          <a:xfrm>
            <a:off x="1531907" y="5883043"/>
            <a:ext cx="990465" cy="69464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3" name="Rounded Rectangle 2"/>
          <p:cNvSpPr/>
          <p:nvPr/>
        </p:nvSpPr>
        <p:spPr>
          <a:xfrm>
            <a:off x="569195" y="5069577"/>
            <a:ext cx="7104127" cy="165654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6" name="Straight Arrow Connector 5"/>
          <p:cNvCxnSpPr>
            <a:stCxn id="3" idx="3"/>
          </p:cNvCxnSpPr>
          <p:nvPr/>
        </p:nvCxnSpPr>
        <p:spPr>
          <a:xfrm flipV="1">
            <a:off x="7673322" y="5084579"/>
            <a:ext cx="870324" cy="81327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173924" y="3372706"/>
            <a:ext cx="3696688" cy="1764394"/>
          </a:xfrm>
          <a:prstGeom prst="rect">
            <a:avLst/>
          </a:prstGeom>
          <a:noFill/>
        </p:spPr>
        <p:txBody>
          <a:bodyPr wrap="square" lIns="175736" tIns="140589" rIns="175736" bIns="140589" rtlCol="0">
            <a:spAutoFit/>
          </a:bodyPr>
          <a:lstStyle/>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RA-GRS storage</a:t>
            </a:r>
          </a:p>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+PB’s of storage</a:t>
            </a:r>
          </a:p>
          <a:p>
            <a:pPr marL="342834" indent="-342834" defTabSz="895337" fontAlgn="base">
              <a:lnSpc>
                <a:spcPct val="90000"/>
              </a:lnSpc>
              <a:spcBef>
                <a:spcPct val="0"/>
              </a:spcBef>
              <a:spcAft>
                <a:spcPts val="575"/>
              </a:spcAft>
              <a:buFont typeface="Arial" panose="020B0604020202020204" pitchFamily="34" charset="0"/>
              <a:buChar char="•"/>
              <a:defRPr/>
            </a:pPr>
            <a:r>
              <a:rPr lang="en-US" sz="2400" dirty="0">
                <a:solidFill>
                  <a:prstClr val="white"/>
                </a:solidFill>
                <a:latin typeface="Calibri" panose="020F0502020204030204"/>
                <a:ea typeface="MS PGothic" charset="0"/>
                <a:cs typeface="Segoe UI" panose="020B0502040204020203" pitchFamily="34" charset="0"/>
              </a:rPr>
              <a:t>Ingest data without incurring compute costs</a:t>
            </a:r>
          </a:p>
        </p:txBody>
      </p:sp>
      <p:sp>
        <p:nvSpPr>
          <p:cNvPr id="86" name="Freeform 85"/>
          <p:cNvSpPr/>
          <p:nvPr/>
        </p:nvSpPr>
        <p:spPr bwMode="auto">
          <a:xfrm>
            <a:off x="7673322" y="1514265"/>
            <a:ext cx="2634485" cy="1513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505050"/>
              </a:solidFill>
              <a:latin typeface="Segoe UI Light"/>
              <a:ea typeface="Segoe UI" pitchFamily="34" charset="0"/>
              <a:cs typeface="Segoe UI" pitchFamily="34" charset="0"/>
            </a:endParaRPr>
          </a:p>
        </p:txBody>
      </p:sp>
      <p:sp>
        <p:nvSpPr>
          <p:cNvPr id="87" name="Flowchart: Magnetic Disk 86"/>
          <p:cNvSpPr/>
          <p:nvPr/>
        </p:nvSpPr>
        <p:spPr>
          <a:xfrm>
            <a:off x="8837352" y="1789629"/>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88" name="Flowchart: Magnetic Disk 87"/>
          <p:cNvSpPr/>
          <p:nvPr/>
        </p:nvSpPr>
        <p:spPr>
          <a:xfrm>
            <a:off x="9727864" y="1811506"/>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89" name="Freeform 88"/>
          <p:cNvSpPr>
            <a:spLocks/>
          </p:cNvSpPr>
          <p:nvPr/>
        </p:nvSpPr>
        <p:spPr bwMode="auto">
          <a:xfrm>
            <a:off x="7488795" y="1940648"/>
            <a:ext cx="1611354" cy="120005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90" name="Flowchart: Magnetic Disk 89"/>
          <p:cNvSpPr/>
          <p:nvPr/>
        </p:nvSpPr>
        <p:spPr>
          <a:xfrm>
            <a:off x="10618376" y="1811506"/>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3995585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MX" dirty="0"/>
              <a:t>Demo</a:t>
            </a:r>
            <a:endParaRPr lang="en-US" dirty="0"/>
          </a:p>
        </p:txBody>
      </p:sp>
    </p:spTree>
    <p:extLst>
      <p:ext uri="{BB962C8B-B14F-4D97-AF65-F5344CB8AC3E}">
        <p14:creationId xmlns:p14="http://schemas.microsoft.com/office/powerpoint/2010/main" val="5564826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4505" y="1617610"/>
            <a:ext cx="7595928" cy="4208248"/>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SQL Data </a:t>
              </a:r>
            </a:p>
            <a:p>
              <a:pPr defTabSz="896386"/>
              <a:r>
                <a:rPr lang="en-US" sz="1100" kern="0" dirty="0">
                  <a:solidFill>
                    <a:sysClr val="windowText" lastClr="000000"/>
                  </a:solidFill>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endParaRPr>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14192">
                <a:spcBef>
                  <a:spcPct val="0"/>
                </a:spcBef>
                <a:spcAft>
                  <a:spcPts val="588"/>
                </a:spcAft>
              </a:pPr>
              <a:r>
                <a:rPr lang="en-US" sz="1765" kern="0"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79" name="Rectangle 178"/>
            <p:cNvSpPr/>
            <p:nvPr/>
          </p:nvSpPr>
          <p:spPr>
            <a:xfrm>
              <a:off x="2833488" y="3390244"/>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81" name="Rectangle 180"/>
            <p:cNvSpPr/>
            <p:nvPr/>
          </p:nvSpPr>
          <p:spPr>
            <a:xfrm>
              <a:off x="2833488" y="2538073"/>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HDInsight </a:t>
              </a:r>
            </a:p>
            <a:p>
              <a:pPr defTabSz="896386"/>
              <a:r>
                <a:rPr lang="en-US" sz="1100" kern="0" dirty="0">
                  <a:solidFill>
                    <a:sysClr val="windowText" lastClr="000000"/>
                  </a:solidFill>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43" name="Rectangle 242"/>
            <p:cNvSpPr/>
            <p:nvPr/>
          </p:nvSpPr>
          <p:spPr>
            <a:xfrm>
              <a:off x="6703519" y="2295083"/>
              <a:ext cx="1294130"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58188" y="5490755"/>
            <a:ext cx="1499505" cy="537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1685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5283" y="1615965"/>
            <a:ext cx="5262795" cy="3345343"/>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3819" y="1615965"/>
            <a:ext cx="3659323" cy="3338198"/>
          </a:xfrm>
          <a:prstGeom prst="rect">
            <a:avLst/>
          </a:prstGeom>
          <a:ln w="6350">
            <a:solidFill>
              <a:schemeClr val="accent1"/>
            </a:solidFill>
          </a:ln>
        </p:spPr>
      </p:pic>
      <p:sp>
        <p:nvSpPr>
          <p:cNvPr id="39" name="TextBox 38"/>
          <p:cNvSpPr txBox="1"/>
          <p:nvPr/>
        </p:nvSpPr>
        <p:spPr>
          <a:xfrm>
            <a:off x="2331058" y="5172226"/>
            <a:ext cx="9832583" cy="1092249"/>
          </a:xfrm>
          <a:prstGeom prst="rect">
            <a:avLst/>
          </a:prstGeom>
          <a:noFill/>
        </p:spPr>
        <p:txBody>
          <a:bodyPr wrap="square" lIns="0"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Simple, scalable, cutting edge. A fully managed cloud service that enables you to easily build, deploy, and share predictive analytics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minutes. Azure Machine Learning means business. You can deploy your model into production as a web service that can be called from any device, anywhere and that can use any data source.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Publish, share, monetize. Share your solution with the world in the Gallery or on the Azure Marketplace.</a:t>
            </a:r>
          </a:p>
        </p:txBody>
      </p:sp>
      <p:grpSp>
        <p:nvGrpSpPr>
          <p:cNvPr id="38" name="Group 37"/>
          <p:cNvGrpSpPr/>
          <p:nvPr/>
        </p:nvGrpSpPr>
        <p:grpSpPr>
          <a:xfrm>
            <a:off x="-9458" y="1617612"/>
            <a:ext cx="1948486" cy="3782502"/>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47" name="Rectangle 46"/>
            <p:cNvSpPr/>
            <p:nvPr/>
          </p:nvSpPr>
          <p:spPr>
            <a:xfrm>
              <a:off x="2962833" y="2295083"/>
              <a:ext cx="1294130" cy="439527"/>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11145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278888"/>
            <a:ext cx="11922737" cy="899176"/>
          </a:xfrm>
        </p:spPr>
        <p:txBody>
          <a:bodyPr>
            <a:normAutofit/>
          </a:bodyPr>
          <a:lstStyle/>
          <a:p>
            <a:r>
              <a:rPr lang="en-US" dirty="0"/>
              <a:t>Machine learning and predictive analytics</a:t>
            </a:r>
          </a:p>
        </p:txBody>
      </p:sp>
      <p:grpSp>
        <p:nvGrpSpPr>
          <p:cNvPr id="5" name="Group 4"/>
          <p:cNvGrpSpPr/>
          <p:nvPr/>
        </p:nvGrpSpPr>
        <p:grpSpPr>
          <a:xfrm>
            <a:off x="5645859" y="1730738"/>
            <a:ext cx="5837041" cy="4364645"/>
            <a:chOff x="5794287" y="1685556"/>
            <a:chExt cx="5837869" cy="4365264"/>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5801011" y="3157242"/>
              <a:ext cx="1389097" cy="1389097"/>
            </a:xfrm>
            <a:prstGeom prst="rect">
              <a:avLst/>
            </a:prstGeom>
          </p:spPr>
        </p:pic>
        <p:sp>
          <p:nvSpPr>
            <p:cNvPr id="66" name="Rectangle 65"/>
            <p:cNvSpPr/>
            <p:nvPr/>
          </p:nvSpPr>
          <p:spPr bwMode="auto">
            <a:xfrm>
              <a:off x="5802637" y="3853426"/>
              <a:ext cx="1373711" cy="709241"/>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Vision analytics</a:t>
              </a:r>
            </a:p>
          </p:txBody>
        </p:sp>
        <p:grpSp>
          <p:nvGrpSpPr>
            <p:cNvPr id="46" name="Group 45"/>
            <p:cNvGrpSpPr/>
            <p:nvPr/>
          </p:nvGrpSpPr>
          <p:grpSpPr>
            <a:xfrm>
              <a:off x="8765481" y="1685556"/>
              <a:ext cx="1389298" cy="1390784"/>
              <a:chOff x="9073554" y="1626527"/>
              <a:chExt cx="1314695" cy="1316102"/>
            </a:xfrm>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bwMode="auto">
              <a:xfrm>
                <a:off x="9073554"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Recommendation engines</a:t>
                </a:r>
              </a:p>
            </p:txBody>
          </p:sp>
        </p:grpSp>
        <p:grpSp>
          <p:nvGrpSpPr>
            <p:cNvPr id="49" name="Group 48"/>
            <p:cNvGrpSpPr/>
            <p:nvPr/>
          </p:nvGrpSpPr>
          <p:grpSpPr>
            <a:xfrm>
              <a:off x="5794288" y="4649999"/>
              <a:ext cx="1393144" cy="1383892"/>
              <a:chOff x="4847927" y="4443150"/>
              <a:chExt cx="1318335" cy="1309580"/>
            </a:xfrm>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4856820" y="508143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Advertising analysis</a:t>
                </a:r>
              </a:p>
            </p:txBody>
          </p:sp>
        </p:grpSp>
        <p:grpSp>
          <p:nvGrpSpPr>
            <p:cNvPr id="55" name="Group 54"/>
            <p:cNvGrpSpPr/>
            <p:nvPr/>
          </p:nvGrpSpPr>
          <p:grpSpPr>
            <a:xfrm>
              <a:off x="7275358" y="3171881"/>
              <a:ext cx="1390400" cy="1389151"/>
              <a:chOff x="6257888" y="3035861"/>
              <a:chExt cx="1315739" cy="1314556"/>
            </a:xfrm>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264185" y="3679261"/>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Weather forecasting for business planning</a:t>
                </a:r>
              </a:p>
            </p:txBody>
          </p:sp>
        </p:grpSp>
        <p:grpSp>
          <p:nvGrpSpPr>
            <p:cNvPr id="58" name="Group 57"/>
            <p:cNvGrpSpPr/>
            <p:nvPr/>
          </p:nvGrpSpPr>
          <p:grpSpPr>
            <a:xfrm>
              <a:off x="7278686" y="1685556"/>
              <a:ext cx="1383747" cy="1390784"/>
              <a:chOff x="6257884" y="1626527"/>
              <a:chExt cx="1309443" cy="1316102"/>
            </a:xfrm>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6257885"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Social network analysis</a:t>
                </a:r>
              </a:p>
            </p:txBody>
          </p:sp>
        </p:grpSp>
        <p:grpSp>
          <p:nvGrpSpPr>
            <p:cNvPr id="67" name="Group 66"/>
            <p:cNvGrpSpPr/>
            <p:nvPr/>
          </p:nvGrpSpPr>
          <p:grpSpPr>
            <a:xfrm>
              <a:off x="8765748" y="3171880"/>
              <a:ext cx="1388763" cy="1389150"/>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Legal </a:t>
                </a:r>
                <a:br>
                  <a:rPr lang="en-US" sz="1199" kern="0" dirty="0">
                    <a:solidFill>
                      <a:srgbClr val="FFFFFF"/>
                    </a:solidFill>
                    <a:cs typeface="Segoe UI" pitchFamily="34" charset="0"/>
                  </a:rPr>
                </a:br>
                <a:r>
                  <a:rPr lang="en-US" sz="1199" kern="0" dirty="0">
                    <a:solidFill>
                      <a:srgbClr val="FFFFFF"/>
                    </a:solidFill>
                    <a:cs typeface="Segoe UI" pitchFamily="34" charset="0"/>
                  </a:rPr>
                  <a:t>discovery and document archiving</a:t>
                </a:r>
              </a:p>
            </p:txBody>
          </p:sp>
        </p:grpSp>
        <p:grpSp>
          <p:nvGrpSpPr>
            <p:cNvPr id="70" name="Group 69"/>
            <p:cNvGrpSpPr/>
            <p:nvPr/>
          </p:nvGrpSpPr>
          <p:grpSpPr>
            <a:xfrm>
              <a:off x="7273124" y="4650000"/>
              <a:ext cx="1394871" cy="1398055"/>
              <a:chOff x="7655192" y="4434401"/>
              <a:chExt cx="1319970" cy="1322982"/>
            </a:xfrm>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p:spPr>
          </p:pic>
          <p:sp>
            <p:nvSpPr>
              <p:cNvPr id="72" name="Rectangle 71"/>
              <p:cNvSpPr/>
              <p:nvPr/>
            </p:nvSpPr>
            <p:spPr bwMode="auto">
              <a:xfrm>
                <a:off x="7665720" y="508622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Pricing analysis</a:t>
                </a:r>
              </a:p>
            </p:txBody>
          </p:sp>
        </p:grpSp>
        <p:grpSp>
          <p:nvGrpSpPr>
            <p:cNvPr id="73" name="Group 72"/>
            <p:cNvGrpSpPr/>
            <p:nvPr/>
          </p:nvGrpSpPr>
          <p:grpSpPr>
            <a:xfrm>
              <a:off x="8765998" y="4649999"/>
              <a:ext cx="1388265" cy="1383892"/>
              <a:chOff x="2033233" y="4443150"/>
              <a:chExt cx="1313718" cy="1309580"/>
            </a:xfrm>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5" name="Rectangle 74"/>
              <p:cNvSpPr/>
              <p:nvPr/>
            </p:nvSpPr>
            <p:spPr bwMode="auto">
              <a:xfrm>
                <a:off x="2037509" y="5081438"/>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Fraud </a:t>
                </a:r>
                <a:br>
                  <a:rPr lang="en-US" sz="1199" kern="0" dirty="0">
                    <a:solidFill>
                      <a:srgbClr val="FFFFFF"/>
                    </a:solidFill>
                    <a:cs typeface="Segoe UI" pitchFamily="34" charset="0"/>
                  </a:rPr>
                </a:br>
                <a:r>
                  <a:rPr lang="en-US" sz="1199" kern="0" dirty="0">
                    <a:solidFill>
                      <a:srgbClr val="FFFFFF"/>
                    </a:solidFill>
                    <a:cs typeface="Segoe UI" pitchFamily="34" charset="0"/>
                  </a:rPr>
                  <a:t>detection</a:t>
                </a:r>
              </a:p>
            </p:txBody>
          </p:sp>
        </p:grpSp>
        <p:grpSp>
          <p:nvGrpSpPr>
            <p:cNvPr id="76" name="Group 75"/>
            <p:cNvGrpSpPr/>
            <p:nvPr/>
          </p:nvGrpSpPr>
          <p:grpSpPr>
            <a:xfrm>
              <a:off x="5794287" y="1685556"/>
              <a:ext cx="1388266" cy="1389150"/>
              <a:chOff x="2033234" y="3035862"/>
              <a:chExt cx="1313719" cy="1314555"/>
            </a:xfrm>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bwMode="auto">
              <a:xfrm>
                <a:off x="2037511" y="3679261"/>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Churn </a:t>
                </a:r>
                <a:br>
                  <a:rPr lang="en-US" sz="1199" kern="0" dirty="0">
                    <a:solidFill>
                      <a:srgbClr val="FFFFFF"/>
                    </a:solidFill>
                    <a:cs typeface="Segoe UI" pitchFamily="34" charset="0"/>
                  </a:rPr>
                </a:br>
                <a:r>
                  <a:rPr lang="en-US" sz="1199" kern="0" dirty="0">
                    <a:solidFill>
                      <a:srgbClr val="FFFFFF"/>
                    </a:solidFill>
                    <a:cs typeface="Segoe UI" pitchFamily="34" charset="0"/>
                  </a:rPr>
                  <a:t>analysis</a:t>
                </a:r>
              </a:p>
            </p:txBody>
          </p:sp>
        </p:grpSp>
        <p:grpSp>
          <p:nvGrpSpPr>
            <p:cNvPr id="79" name="Group 78"/>
            <p:cNvGrpSpPr/>
            <p:nvPr/>
          </p:nvGrpSpPr>
          <p:grpSpPr>
            <a:xfrm>
              <a:off x="10240947" y="3171882"/>
              <a:ext cx="1390320" cy="1383891"/>
              <a:chOff x="6257884" y="4443151"/>
              <a:chExt cx="1315662" cy="1309579"/>
            </a:xfrm>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bwMode="auto">
              <a:xfrm>
                <a:off x="6264104" y="5081574"/>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Equipment monitoring</a:t>
                </a:r>
              </a:p>
            </p:txBody>
          </p:sp>
        </p:grpSp>
        <p:grpSp>
          <p:nvGrpSpPr>
            <p:cNvPr id="82" name="Group 81"/>
            <p:cNvGrpSpPr/>
            <p:nvPr/>
          </p:nvGrpSpPr>
          <p:grpSpPr>
            <a:xfrm>
              <a:off x="10240058" y="1685556"/>
              <a:ext cx="1392098" cy="1392098"/>
              <a:chOff x="3415767" y="3035860"/>
              <a:chExt cx="1317345" cy="1317345"/>
            </a:xfrm>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p:spPr>
          </p:pic>
          <p:sp>
            <p:nvSpPr>
              <p:cNvPr id="84" name="Rectangle 83"/>
              <p:cNvSpPr/>
              <p:nvPr/>
            </p:nvSpPr>
            <p:spPr bwMode="auto">
              <a:xfrm>
                <a:off x="3426810" y="3681079"/>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Location-based tracking and services</a:t>
                </a:r>
              </a:p>
            </p:txBody>
          </p:sp>
        </p:grpSp>
        <p:grpSp>
          <p:nvGrpSpPr>
            <p:cNvPr id="85" name="Group 84"/>
            <p:cNvGrpSpPr/>
            <p:nvPr/>
          </p:nvGrpSpPr>
          <p:grpSpPr>
            <a:xfrm>
              <a:off x="10240058" y="4650001"/>
              <a:ext cx="1392098" cy="1400819"/>
              <a:chOff x="9065651" y="3038545"/>
              <a:chExt cx="1317345" cy="1325598"/>
            </a:xfrm>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p:spPr>
          </p:pic>
          <p:sp>
            <p:nvSpPr>
              <p:cNvPr id="87" name="Rectangle 86"/>
              <p:cNvSpPr/>
              <p:nvPr/>
            </p:nvSpPr>
            <p:spPr bwMode="auto">
              <a:xfrm>
                <a:off x="9083049" y="3692987"/>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kern="0" dirty="0">
                    <a:solidFill>
                      <a:srgbClr val="FFFFFF"/>
                    </a:solidFill>
                    <a:cs typeface="Segoe UI" pitchFamily="34" charset="0"/>
                  </a:rPr>
                  <a:t>Personalized insurance</a:t>
                </a:r>
              </a:p>
            </p:txBody>
          </p:sp>
        </p:grpSp>
      </p:grpSp>
      <p:sp>
        <p:nvSpPr>
          <p:cNvPr id="2" name="TextBox 1"/>
          <p:cNvSpPr txBox="1"/>
          <p:nvPr/>
        </p:nvSpPr>
        <p:spPr>
          <a:xfrm>
            <a:off x="0" y="1671366"/>
            <a:ext cx="5224165" cy="1131474"/>
          </a:xfrm>
          <a:prstGeom prst="rect">
            <a:avLst/>
          </a:prstGeom>
          <a:noFill/>
        </p:spPr>
        <p:txBody>
          <a:bodyPr wrap="square" lIns="448212" tIns="0" rtlCol="0">
            <a:spAutoFit/>
          </a:bodyPr>
          <a:lstStyle/>
          <a:p>
            <a:pPr defTabSz="896386"/>
            <a:r>
              <a:rPr lang="en-IN" sz="1765" kern="0" dirty="0">
                <a:solidFill>
                  <a:sysClr val="windowText" lastClr="000000"/>
                </a:solidFill>
                <a:latin typeface="Segoe UI Light" panose="020B0502040204020203" pitchFamily="34" charset="0"/>
                <a:ea typeface="Segoe UI" panose="020B0502040204020203" pitchFamily="34" charset="0"/>
                <a:cs typeface="Segoe UI Light" panose="020B0502040204020203" pitchFamily="34" charset="0"/>
              </a:rPr>
              <a:t>Machine learning and predictive analytics are core capabilities that are needed throughout businesses, education, and everyday life</a:t>
            </a:r>
          </a:p>
          <a:p>
            <a:pPr defTabSz="896386"/>
            <a:endParaRPr lang="en-US" sz="1765" kern="0" dirty="0">
              <a:solidFill>
                <a:sysClr val="windowText" lastClr="000000"/>
              </a:solidFill>
            </a:endParaRPr>
          </a:p>
        </p:txBody>
      </p:sp>
    </p:spTree>
    <p:extLst>
      <p:ext uri="{BB962C8B-B14F-4D97-AF65-F5344CB8AC3E}">
        <p14:creationId xmlns:p14="http://schemas.microsoft.com/office/powerpoint/2010/main" val="226456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82677"/>
            <a:ext cx="11903946" cy="482347"/>
          </a:xfrm>
        </p:spPr>
        <p:txBody>
          <a:bodyPr vert="horz" lIns="448212" tIns="45705" rIns="91409" bIns="45705" rtlCol="0" anchor="t" anchorCtr="0">
            <a:normAutofit fontScale="90000"/>
          </a:bodyPr>
          <a:lstStyle/>
          <a:p>
            <a:r>
              <a:rPr lang="en-US" dirty="0"/>
              <a:t>Machine learning overview</a:t>
            </a:r>
          </a:p>
        </p:txBody>
      </p:sp>
      <p:sp>
        <p:nvSpPr>
          <p:cNvPr id="3" name="Content Placeholder 2"/>
          <p:cNvSpPr>
            <a:spLocks noGrp="1"/>
          </p:cNvSpPr>
          <p:nvPr>
            <p:ph sz="quarter" idx="10"/>
          </p:nvPr>
        </p:nvSpPr>
        <p:spPr>
          <a:xfrm>
            <a:off x="1" y="1165839"/>
            <a:ext cx="8561168" cy="5799486"/>
          </a:xfrm>
        </p:spPr>
        <p:txBody>
          <a:bodyPr lIns="448212"/>
          <a:lstStyle/>
          <a:p>
            <a:pPr marL="0" indent="0">
              <a:buNone/>
            </a:pPr>
            <a:r>
              <a:rPr lang="en-US" sz="2353" dirty="0">
                <a:solidFill>
                  <a:srgbClr val="0072C6"/>
                </a:solidFill>
              </a:rPr>
              <a:t>Machine learning often involves two primary techniques: </a:t>
            </a:r>
          </a:p>
          <a:p>
            <a:pPr marL="0" indent="0">
              <a:buNone/>
            </a:pPr>
            <a:r>
              <a:rPr lang="en-US" sz="1765" b="1" dirty="0">
                <a:latin typeface="Segoe UI" panose="020B0502040204020203" pitchFamily="34" charset="0"/>
                <a:cs typeface="Segoe UI" panose="020B0502040204020203" pitchFamily="34" charset="0"/>
              </a:rPr>
              <a:t>Supervised learning: </a:t>
            </a:r>
            <a:r>
              <a:rPr lang="en-US" sz="1765" dirty="0">
                <a:latin typeface="Segoe UI" panose="020B0502040204020203" pitchFamily="34" charset="0"/>
                <a:cs typeface="Segoe UI" panose="020B0502040204020203" pitchFamily="34" charset="0"/>
              </a:rPr>
              <a:t>Finding the mapping between inputs and outputs using correct values to “train” a model</a:t>
            </a:r>
          </a:p>
          <a:p>
            <a:pPr marL="0" indent="0">
              <a:buNone/>
            </a:pPr>
            <a:r>
              <a:rPr lang="en-US" sz="1765" b="1" dirty="0">
                <a:latin typeface="Segoe UI" panose="020B0502040204020203" pitchFamily="34" charset="0"/>
                <a:cs typeface="Segoe UI" panose="020B0502040204020203" pitchFamily="34" charset="0"/>
              </a:rPr>
              <a:t>Unsupervised learning</a:t>
            </a:r>
            <a:r>
              <a:rPr lang="en-US" sz="1765" dirty="0">
                <a:latin typeface="Segoe UI" panose="020B0502040204020203" pitchFamily="34" charset="0"/>
                <a:cs typeface="Segoe UI" panose="020B0502040204020203" pitchFamily="34" charset="0"/>
              </a:rPr>
              <a:t>: Finding patterns in the input data (similar to </a:t>
            </a:r>
            <a:r>
              <a:rPr lang="en-US" sz="1765" i="1" dirty="0">
                <a:latin typeface="Segoe UI" panose="020B0502040204020203" pitchFamily="34" charset="0"/>
                <a:cs typeface="Segoe UI" panose="020B0502040204020203" pitchFamily="34" charset="0"/>
              </a:rPr>
              <a:t>density estimates </a:t>
            </a:r>
            <a:r>
              <a:rPr lang="en-US" sz="1765" dirty="0">
                <a:latin typeface="Segoe UI" panose="020B0502040204020203" pitchFamily="34" charset="0"/>
                <a:cs typeface="Segoe UI" panose="020B0502040204020203" pitchFamily="34" charset="0"/>
              </a:rPr>
              <a:t>in statistics)</a:t>
            </a:r>
          </a:p>
        </p:txBody>
      </p:sp>
      <p:sp>
        <p:nvSpPr>
          <p:cNvPr id="4" name="Content Placeholder 2"/>
          <p:cNvSpPr txBox="1">
            <a:spLocks/>
          </p:cNvSpPr>
          <p:nvPr/>
        </p:nvSpPr>
        <p:spPr>
          <a:xfrm>
            <a:off x="1" y="3204894"/>
            <a:ext cx="9793180" cy="3137487"/>
          </a:xfrm>
          <a:prstGeom prst="rect">
            <a:avLst/>
          </a:prstGeom>
        </p:spPr>
        <p:txBody>
          <a:bodyPr lIns="448212"/>
          <a:lstStyle>
            <a:lvl1pPr marL="349604" indent="-349604" algn="l" defTabSz="932278" rtl="0" eaLnBrk="1" latinLnBrk="0" hangingPunct="1">
              <a:spcBef>
                <a:spcPts val="1428"/>
              </a:spcBef>
              <a:buFont typeface="Arial" pitchFamily="34" charset="0"/>
              <a:buChar char="•"/>
              <a:defRPr sz="3264"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13912">
              <a:spcBef>
                <a:spcPts val="1400"/>
              </a:spcBef>
              <a:buNone/>
            </a:pPr>
            <a:r>
              <a:rPr lang="en-US" sz="1765" b="1" dirty="0">
                <a:latin typeface="Segoe UI" panose="020B0502040204020203" pitchFamily="34" charset="0"/>
                <a:cs typeface="Segoe UI" panose="020B0502040204020203" pitchFamily="34" charset="0"/>
              </a:rPr>
              <a:t>Data: </a:t>
            </a:r>
          </a:p>
          <a:p>
            <a:pPr marL="0" indent="0" defTabSz="913912">
              <a:spcBef>
                <a:spcPts val="1400"/>
              </a:spcBef>
              <a:buNone/>
            </a:pPr>
            <a:r>
              <a:rPr lang="en-US" sz="1765" dirty="0">
                <a:solidFill>
                  <a:srgbClr val="0072C6"/>
                </a:solidFill>
                <a:latin typeface="Segoe UI" panose="020B0502040204020203" pitchFamily="34" charset="0"/>
                <a:cs typeface="Segoe UI" panose="020B0502040204020203" pitchFamily="34" charset="0"/>
              </a:rPr>
              <a:t>A B C D E F G H I J K L M N O P Q R S T U V W X Y Z</a:t>
            </a:r>
          </a:p>
          <a:p>
            <a:pPr marL="0" indent="0" defTabSz="913912">
              <a:spcBef>
                <a:spcPts val="1400"/>
              </a:spcBef>
              <a:buNone/>
            </a:pPr>
            <a:r>
              <a:rPr lang="en-US" sz="1765" b="1" dirty="0">
                <a:latin typeface="Segoe UI" panose="020B0502040204020203" pitchFamily="34" charset="0"/>
                <a:cs typeface="Segoe UI" panose="020B0502040204020203" pitchFamily="34" charset="0"/>
              </a:rPr>
              <a:t>Rules, or algorithms:</a:t>
            </a:r>
          </a:p>
          <a:p>
            <a:pPr marL="0" indent="0" defTabSz="913912">
              <a:spcBef>
                <a:spcPts val="1400"/>
              </a:spcBef>
              <a:buNone/>
            </a:pPr>
            <a:r>
              <a:rPr lang="en-US" sz="1765" i="1" dirty="0">
                <a:solidFill>
                  <a:srgbClr val="0072C6"/>
                </a:solidFill>
                <a:latin typeface="Segoe UI" panose="020B0502040204020203" pitchFamily="34" charset="0"/>
                <a:cs typeface="Segoe UI" panose="020B0502040204020203" pitchFamily="34" charset="0"/>
              </a:rPr>
              <a:t>about, Learning, language </a:t>
            </a:r>
            <a:r>
              <a:rPr lang="en-US" sz="1765" i="1" dirty="0">
                <a:solidFill>
                  <a:schemeClr val="accent1"/>
                </a:solidFill>
                <a:latin typeface="Segoe UI" panose="020B0502040204020203" pitchFamily="34" charset="0"/>
                <a:cs typeface="Segoe UI" panose="020B0502040204020203" pitchFamily="34" charset="0"/>
              </a:rPr>
              <a:t>– </a:t>
            </a:r>
            <a:r>
              <a:rPr lang="en-US" sz="1765" dirty="0">
                <a:latin typeface="Segoe UI" panose="020B0502040204020203" pitchFamily="34" charset="0"/>
                <a:cs typeface="Segoe UI" panose="020B0502040204020203" pitchFamily="34" charset="0"/>
              </a:rPr>
              <a:t>Spelling and sounding builds words</a:t>
            </a:r>
          </a:p>
          <a:p>
            <a:pPr marL="0" indent="0" defTabSz="913912">
              <a:spcBef>
                <a:spcPts val="1400"/>
              </a:spcBef>
              <a:buNone/>
            </a:pPr>
            <a:r>
              <a:rPr lang="en-US" sz="1765" dirty="0">
                <a:solidFill>
                  <a:srgbClr val="0072C6"/>
                </a:solidFill>
                <a:latin typeface="Segoe UI" panose="020B0502040204020203" pitchFamily="34" charset="0"/>
                <a:cs typeface="Segoe UI" panose="020B0502040204020203" pitchFamily="34" charset="0"/>
              </a:rPr>
              <a:t>Learning about language</a:t>
            </a:r>
            <a:r>
              <a:rPr lang="en-US" sz="1765" dirty="0">
                <a:solidFill>
                  <a:schemeClr val="accent1"/>
                </a:solidFill>
                <a:latin typeface="Segoe UI" panose="020B0502040204020203" pitchFamily="34" charset="0"/>
                <a:cs typeface="Segoe UI" panose="020B0502040204020203" pitchFamily="34" charset="0"/>
              </a:rPr>
              <a:t>. – </a:t>
            </a:r>
            <a:r>
              <a:rPr lang="en-US" sz="1765" dirty="0">
                <a:latin typeface="Segoe UI" panose="020B0502040204020203" pitchFamily="34" charset="0"/>
                <a:cs typeface="Segoe UI" panose="020B0502040204020203" pitchFamily="34" charset="0"/>
              </a:rPr>
              <a:t>Words build sentences</a:t>
            </a:r>
          </a:p>
          <a:p>
            <a:pPr marL="0" indent="0" defTabSz="913912">
              <a:spcBef>
                <a:spcPts val="1400"/>
              </a:spcBef>
              <a:buNone/>
            </a:pPr>
            <a:r>
              <a:rPr lang="en-US" sz="1765" b="1" dirty="0">
                <a:latin typeface="Segoe UI" panose="020B0502040204020203" pitchFamily="34" charset="0"/>
                <a:cs typeface="Segoe UI" panose="020B0502040204020203" pitchFamily="34" charset="0"/>
              </a:rPr>
              <a:t>Learning, or abstraction:</a:t>
            </a:r>
          </a:p>
          <a:p>
            <a:pPr marL="0" indent="0" defTabSz="913912">
              <a:spcBef>
                <a:spcPts val="1400"/>
              </a:spcBef>
              <a:buNone/>
            </a:pPr>
            <a:r>
              <a:rPr lang="en-US" sz="1765" dirty="0">
                <a:solidFill>
                  <a:srgbClr val="0072C6"/>
                </a:solidFill>
                <a:latin typeface="Segoe UI" panose="020B0502040204020203" pitchFamily="34" charset="0"/>
                <a:cs typeface="Segoe UI" panose="020B0502040204020203" pitchFamily="34" charset="0"/>
              </a:rPr>
              <a:t>Any new understanding proceeds from previous knowledge.</a:t>
            </a:r>
          </a:p>
        </p:txBody>
      </p:sp>
    </p:spTree>
    <p:extLst>
      <p:ext uri="{BB962C8B-B14F-4D97-AF65-F5344CB8AC3E}">
        <p14:creationId xmlns:p14="http://schemas.microsoft.com/office/powerpoint/2010/main" val="33458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wipe(left)">
                                      <p:cBhvr>
                                        <p:cTn id="26" dur="1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Rectangle 439"/>
          <p:cNvSpPr/>
          <p:nvPr/>
        </p:nvSpPr>
        <p:spPr>
          <a:xfrm>
            <a:off x="6992425" y="487"/>
            <a:ext cx="5199576" cy="68570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2" name="Title 1"/>
          <p:cNvSpPr>
            <a:spLocks noGrp="1"/>
          </p:cNvSpPr>
          <p:nvPr>
            <p:ph type="title"/>
          </p:nvPr>
        </p:nvSpPr>
        <p:spPr>
          <a:xfrm>
            <a:off x="0" y="182677"/>
            <a:ext cx="11903122" cy="695991"/>
          </a:xfrm>
        </p:spPr>
        <p:txBody>
          <a:bodyPr/>
          <a:lstStyle/>
          <a:p>
            <a:r>
              <a:rPr lang="en-US" dirty="0"/>
              <a:t>Machine learning</a:t>
            </a:r>
          </a:p>
        </p:txBody>
      </p:sp>
      <p:sp>
        <p:nvSpPr>
          <p:cNvPr id="6" name="Content Placeholder 2"/>
          <p:cNvSpPr txBox="1">
            <a:spLocks/>
          </p:cNvSpPr>
          <p:nvPr/>
        </p:nvSpPr>
        <p:spPr>
          <a:xfrm>
            <a:off x="-1" y="1165839"/>
            <a:ext cx="10578125" cy="4037668"/>
          </a:xfrm>
          <a:prstGeom prst="rect">
            <a:avLst/>
          </a:prstGeom>
        </p:spPr>
        <p:txBody>
          <a:bodyPr lIns="448212"/>
          <a:lstStyle>
            <a:lvl1pPr marL="349604" indent="-349604" algn="l" defTabSz="932278" rtl="0" eaLnBrk="1" latinLnBrk="0" hangingPunct="1">
              <a:spcBef>
                <a:spcPts val="1428"/>
              </a:spcBef>
              <a:buFont typeface="Arial" pitchFamily="34" charset="0"/>
              <a:buChar char="•"/>
              <a:defRPr sz="3264"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13912">
              <a:spcBef>
                <a:spcPts val="1400"/>
              </a:spcBef>
              <a:buNone/>
            </a:pPr>
            <a:r>
              <a:rPr lang="en-US" sz="1765" b="1" dirty="0"/>
              <a:t>Data</a:t>
            </a:r>
            <a:r>
              <a:rPr lang="en-US" sz="1765" dirty="0"/>
              <a:t>: </a:t>
            </a:r>
          </a:p>
          <a:p>
            <a:pPr marL="0" indent="0" defTabSz="913912">
              <a:spcBef>
                <a:spcPts val="1400"/>
              </a:spcBef>
              <a:buNone/>
            </a:pPr>
            <a:r>
              <a:rPr lang="en-US" sz="1765" dirty="0">
                <a:solidFill>
                  <a:schemeClr val="accent1"/>
                </a:solidFill>
              </a:rPr>
              <a:t>A B C D E F G H I J K L M N O P Q R S T U V W X Y Z</a:t>
            </a:r>
          </a:p>
          <a:p>
            <a:pPr marL="0" indent="0" defTabSz="913912">
              <a:spcBef>
                <a:spcPts val="1400"/>
              </a:spcBef>
              <a:buNone/>
            </a:pPr>
            <a:r>
              <a:rPr lang="en-US" sz="1765" b="1" dirty="0"/>
              <a:t>Rules, or algorithms:</a:t>
            </a:r>
          </a:p>
          <a:p>
            <a:pPr marL="0" indent="0" defTabSz="913912">
              <a:spcBef>
                <a:spcPts val="1400"/>
              </a:spcBef>
              <a:buNone/>
            </a:pPr>
            <a:r>
              <a:rPr lang="en-US" sz="1765" i="1" dirty="0">
                <a:solidFill>
                  <a:srgbClr val="0072C6"/>
                </a:solidFill>
              </a:rPr>
              <a:t>about, Learning, language </a:t>
            </a:r>
            <a:r>
              <a:rPr lang="en-US" sz="1765" i="1" dirty="0">
                <a:solidFill>
                  <a:schemeClr val="accent1"/>
                </a:solidFill>
              </a:rPr>
              <a:t>– </a:t>
            </a:r>
            <a:r>
              <a:rPr lang="en-US" sz="1765" dirty="0"/>
              <a:t>Spelling and sounding builds words</a:t>
            </a:r>
          </a:p>
          <a:p>
            <a:pPr marL="0" indent="0" defTabSz="913912">
              <a:spcBef>
                <a:spcPts val="1400"/>
              </a:spcBef>
              <a:buNone/>
            </a:pPr>
            <a:r>
              <a:rPr lang="en-US" sz="1765" dirty="0">
                <a:solidFill>
                  <a:srgbClr val="0072C6"/>
                </a:solidFill>
              </a:rPr>
              <a:t>Learning about language</a:t>
            </a:r>
            <a:r>
              <a:rPr lang="en-US" sz="1765" dirty="0">
                <a:solidFill>
                  <a:schemeClr val="accent1"/>
                </a:solidFill>
              </a:rPr>
              <a:t>. – </a:t>
            </a:r>
            <a:r>
              <a:rPr lang="en-US" sz="1765" dirty="0"/>
              <a:t>Words build sentences</a:t>
            </a:r>
          </a:p>
          <a:p>
            <a:pPr marL="0" indent="0" defTabSz="913912">
              <a:spcBef>
                <a:spcPts val="1400"/>
              </a:spcBef>
              <a:buNone/>
            </a:pPr>
            <a:r>
              <a:rPr lang="en-US" sz="1765" b="1" dirty="0"/>
              <a:t>Learning, or abstraction:</a:t>
            </a:r>
          </a:p>
          <a:p>
            <a:pPr marL="0" indent="0" defTabSz="913912">
              <a:spcBef>
                <a:spcPts val="1400"/>
              </a:spcBef>
              <a:buNone/>
            </a:pPr>
            <a:r>
              <a:rPr lang="en-US" sz="1765" dirty="0">
                <a:solidFill>
                  <a:schemeClr val="accent1"/>
                </a:solidFill>
              </a:rPr>
              <a:t>Any new understanding proceeds from previous knowledge.</a:t>
            </a:r>
          </a:p>
        </p:txBody>
      </p:sp>
      <p:grpSp>
        <p:nvGrpSpPr>
          <p:cNvPr id="341" name="Group 340"/>
          <p:cNvGrpSpPr/>
          <p:nvPr/>
        </p:nvGrpSpPr>
        <p:grpSpPr>
          <a:xfrm>
            <a:off x="7431077" y="4669929"/>
            <a:ext cx="1738576" cy="2243210"/>
            <a:chOff x="8220851" y="1735138"/>
            <a:chExt cx="798513" cy="1030287"/>
          </a:xfrm>
        </p:grpSpPr>
        <p:sp>
          <p:nvSpPr>
            <p:cNvPr id="79" name="Rectangle 22"/>
            <p:cNvSpPr>
              <a:spLocks noChangeArrowheads="1"/>
            </p:cNvSpPr>
            <p:nvPr/>
          </p:nvSpPr>
          <p:spPr bwMode="auto">
            <a:xfrm>
              <a:off x="8565338" y="2398713"/>
              <a:ext cx="98425" cy="268287"/>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0" name="Rectangle 23"/>
            <p:cNvSpPr>
              <a:spLocks noChangeArrowheads="1"/>
            </p:cNvSpPr>
            <p:nvPr/>
          </p:nvSpPr>
          <p:spPr bwMode="auto">
            <a:xfrm>
              <a:off x="8565338" y="2398713"/>
              <a:ext cx="9842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2" name="Freeform 25"/>
            <p:cNvSpPr>
              <a:spLocks/>
            </p:cNvSpPr>
            <p:nvPr/>
          </p:nvSpPr>
          <p:spPr bwMode="auto">
            <a:xfrm>
              <a:off x="8765762" y="2232026"/>
              <a:ext cx="238125" cy="319087"/>
            </a:xfrm>
            <a:custGeom>
              <a:avLst/>
              <a:gdLst>
                <a:gd name="T0" fmla="*/ 150 w 150"/>
                <a:gd name="T1" fmla="*/ 172 h 201"/>
                <a:gd name="T2" fmla="*/ 55 w 150"/>
                <a:gd name="T3" fmla="*/ 0 h 201"/>
                <a:gd name="T4" fmla="*/ 0 w 150"/>
                <a:gd name="T5" fmla="*/ 29 h 201"/>
                <a:gd name="T6" fmla="*/ 95 w 150"/>
                <a:gd name="T7" fmla="*/ 201 h 201"/>
                <a:gd name="T8" fmla="*/ 150 w 150"/>
                <a:gd name="T9" fmla="*/ 172 h 201"/>
              </a:gdLst>
              <a:ahLst/>
              <a:cxnLst>
                <a:cxn ang="0">
                  <a:pos x="T0" y="T1"/>
                </a:cxn>
                <a:cxn ang="0">
                  <a:pos x="T2" y="T3"/>
                </a:cxn>
                <a:cxn ang="0">
                  <a:pos x="T4" y="T5"/>
                </a:cxn>
                <a:cxn ang="0">
                  <a:pos x="T6" y="T7"/>
                </a:cxn>
                <a:cxn ang="0">
                  <a:pos x="T8" y="T9"/>
                </a:cxn>
              </a:cxnLst>
              <a:rect l="0" t="0" r="r" b="b"/>
              <a:pathLst>
                <a:path w="150" h="201">
                  <a:moveTo>
                    <a:pt x="150" y="172"/>
                  </a:moveTo>
                  <a:lnTo>
                    <a:pt x="55" y="0"/>
                  </a:lnTo>
                  <a:lnTo>
                    <a:pt x="0" y="29"/>
                  </a:lnTo>
                  <a:lnTo>
                    <a:pt x="95" y="201"/>
                  </a:lnTo>
                  <a:lnTo>
                    <a:pt x="150" y="172"/>
                  </a:lnTo>
                  <a:close/>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3" name="Freeform 26"/>
            <p:cNvSpPr>
              <a:spLocks/>
            </p:cNvSpPr>
            <p:nvPr/>
          </p:nvSpPr>
          <p:spPr bwMode="auto">
            <a:xfrm>
              <a:off x="8757426" y="2219325"/>
              <a:ext cx="238125" cy="319087"/>
            </a:xfrm>
            <a:custGeom>
              <a:avLst/>
              <a:gdLst>
                <a:gd name="T0" fmla="*/ 150 w 150"/>
                <a:gd name="T1" fmla="*/ 172 h 201"/>
                <a:gd name="T2" fmla="*/ 55 w 150"/>
                <a:gd name="T3" fmla="*/ 0 h 201"/>
                <a:gd name="T4" fmla="*/ 0 w 150"/>
                <a:gd name="T5" fmla="*/ 29 h 201"/>
                <a:gd name="T6" fmla="*/ 95 w 150"/>
                <a:gd name="T7" fmla="*/ 201 h 201"/>
                <a:gd name="T8" fmla="*/ 150 w 150"/>
                <a:gd name="T9" fmla="*/ 172 h 201"/>
              </a:gdLst>
              <a:ahLst/>
              <a:cxnLst>
                <a:cxn ang="0">
                  <a:pos x="T0" y="T1"/>
                </a:cxn>
                <a:cxn ang="0">
                  <a:pos x="T2" y="T3"/>
                </a:cxn>
                <a:cxn ang="0">
                  <a:pos x="T4" y="T5"/>
                </a:cxn>
                <a:cxn ang="0">
                  <a:pos x="T6" y="T7"/>
                </a:cxn>
                <a:cxn ang="0">
                  <a:pos x="T8" y="T9"/>
                </a:cxn>
              </a:cxnLst>
              <a:rect l="0" t="0" r="r" b="b"/>
              <a:pathLst>
                <a:path w="150" h="201">
                  <a:moveTo>
                    <a:pt x="150" y="172"/>
                  </a:moveTo>
                  <a:lnTo>
                    <a:pt x="55" y="0"/>
                  </a:lnTo>
                  <a:lnTo>
                    <a:pt x="0" y="29"/>
                  </a:lnTo>
                  <a:lnTo>
                    <a:pt x="95" y="201"/>
                  </a:lnTo>
                  <a:lnTo>
                    <a:pt x="150"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4" name="Freeform 27"/>
            <p:cNvSpPr>
              <a:spLocks/>
            </p:cNvSpPr>
            <p:nvPr/>
          </p:nvSpPr>
          <p:spPr bwMode="auto">
            <a:xfrm>
              <a:off x="8751076" y="2195513"/>
              <a:ext cx="93663" cy="76200"/>
            </a:xfrm>
            <a:custGeom>
              <a:avLst/>
              <a:gdLst>
                <a:gd name="T0" fmla="*/ 5 w 16"/>
                <a:gd name="T1" fmla="*/ 3 h 13"/>
                <a:gd name="T2" fmla="*/ 1 w 16"/>
                <a:gd name="T3" fmla="*/ 13 h 13"/>
                <a:gd name="T4" fmla="*/ 16 w 16"/>
                <a:gd name="T5" fmla="*/ 4 h 13"/>
                <a:gd name="T6" fmla="*/ 5 w 16"/>
                <a:gd name="T7" fmla="*/ 3 h 13"/>
              </a:gdLst>
              <a:ahLst/>
              <a:cxnLst>
                <a:cxn ang="0">
                  <a:pos x="T0" y="T1"/>
                </a:cxn>
                <a:cxn ang="0">
                  <a:pos x="T2" y="T3"/>
                </a:cxn>
                <a:cxn ang="0">
                  <a:pos x="T4" y="T5"/>
                </a:cxn>
                <a:cxn ang="0">
                  <a:pos x="T6" y="T7"/>
                </a:cxn>
              </a:cxnLst>
              <a:rect l="0" t="0" r="r" b="b"/>
              <a:pathLst>
                <a:path w="16" h="13">
                  <a:moveTo>
                    <a:pt x="5" y="3"/>
                  </a:moveTo>
                  <a:cubicBezTo>
                    <a:pt x="1" y="5"/>
                    <a:pt x="0" y="9"/>
                    <a:pt x="1" y="13"/>
                  </a:cubicBezTo>
                  <a:cubicBezTo>
                    <a:pt x="16" y="4"/>
                    <a:pt x="16" y="4"/>
                    <a:pt x="16" y="4"/>
                  </a:cubicBezTo>
                  <a:cubicBezTo>
                    <a:pt x="14" y="1"/>
                    <a:pt x="9" y="0"/>
                    <a:pt x="5" y="3"/>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5" name="Freeform 28"/>
            <p:cNvSpPr>
              <a:spLocks/>
            </p:cNvSpPr>
            <p:nvPr/>
          </p:nvSpPr>
          <p:spPr bwMode="auto">
            <a:xfrm>
              <a:off x="8238313" y="2219325"/>
              <a:ext cx="239713" cy="319087"/>
            </a:xfrm>
            <a:custGeom>
              <a:avLst/>
              <a:gdLst>
                <a:gd name="T0" fmla="*/ 0 w 151"/>
                <a:gd name="T1" fmla="*/ 172 h 201"/>
                <a:gd name="T2" fmla="*/ 96 w 151"/>
                <a:gd name="T3" fmla="*/ 0 h 201"/>
                <a:gd name="T4" fmla="*/ 151 w 151"/>
                <a:gd name="T5" fmla="*/ 29 h 201"/>
                <a:gd name="T6" fmla="*/ 55 w 151"/>
                <a:gd name="T7" fmla="*/ 201 h 201"/>
                <a:gd name="T8" fmla="*/ 0 w 151"/>
                <a:gd name="T9" fmla="*/ 172 h 201"/>
              </a:gdLst>
              <a:ahLst/>
              <a:cxnLst>
                <a:cxn ang="0">
                  <a:pos x="T0" y="T1"/>
                </a:cxn>
                <a:cxn ang="0">
                  <a:pos x="T2" y="T3"/>
                </a:cxn>
                <a:cxn ang="0">
                  <a:pos x="T4" y="T5"/>
                </a:cxn>
                <a:cxn ang="0">
                  <a:pos x="T6" y="T7"/>
                </a:cxn>
                <a:cxn ang="0">
                  <a:pos x="T8" y="T9"/>
                </a:cxn>
              </a:cxnLst>
              <a:rect l="0" t="0" r="r" b="b"/>
              <a:pathLst>
                <a:path w="151" h="201">
                  <a:moveTo>
                    <a:pt x="0" y="172"/>
                  </a:moveTo>
                  <a:lnTo>
                    <a:pt x="96" y="0"/>
                  </a:lnTo>
                  <a:lnTo>
                    <a:pt x="151" y="29"/>
                  </a:lnTo>
                  <a:lnTo>
                    <a:pt x="55" y="201"/>
                  </a:lnTo>
                  <a:lnTo>
                    <a:pt x="0" y="172"/>
                  </a:lnTo>
                  <a:close/>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6" name="Freeform 29"/>
            <p:cNvSpPr>
              <a:spLocks/>
            </p:cNvSpPr>
            <p:nvPr/>
          </p:nvSpPr>
          <p:spPr bwMode="auto">
            <a:xfrm>
              <a:off x="8238313" y="2219325"/>
              <a:ext cx="239713" cy="319087"/>
            </a:xfrm>
            <a:custGeom>
              <a:avLst/>
              <a:gdLst>
                <a:gd name="T0" fmla="*/ 0 w 151"/>
                <a:gd name="T1" fmla="*/ 172 h 201"/>
                <a:gd name="T2" fmla="*/ 96 w 151"/>
                <a:gd name="T3" fmla="*/ 0 h 201"/>
                <a:gd name="T4" fmla="*/ 151 w 151"/>
                <a:gd name="T5" fmla="*/ 29 h 201"/>
                <a:gd name="T6" fmla="*/ 55 w 151"/>
                <a:gd name="T7" fmla="*/ 201 h 201"/>
                <a:gd name="T8" fmla="*/ 0 w 151"/>
                <a:gd name="T9" fmla="*/ 172 h 201"/>
              </a:gdLst>
              <a:ahLst/>
              <a:cxnLst>
                <a:cxn ang="0">
                  <a:pos x="T0" y="T1"/>
                </a:cxn>
                <a:cxn ang="0">
                  <a:pos x="T2" y="T3"/>
                </a:cxn>
                <a:cxn ang="0">
                  <a:pos x="T4" y="T5"/>
                </a:cxn>
                <a:cxn ang="0">
                  <a:pos x="T6" y="T7"/>
                </a:cxn>
                <a:cxn ang="0">
                  <a:pos x="T8" y="T9"/>
                </a:cxn>
              </a:cxnLst>
              <a:rect l="0" t="0" r="r" b="b"/>
              <a:pathLst>
                <a:path w="151" h="201">
                  <a:moveTo>
                    <a:pt x="0" y="172"/>
                  </a:moveTo>
                  <a:lnTo>
                    <a:pt x="96" y="0"/>
                  </a:lnTo>
                  <a:lnTo>
                    <a:pt x="151" y="29"/>
                  </a:lnTo>
                  <a:lnTo>
                    <a:pt x="55" y="201"/>
                  </a:lnTo>
                  <a:lnTo>
                    <a:pt x="0"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7" name="Freeform 30"/>
            <p:cNvSpPr>
              <a:spLocks/>
            </p:cNvSpPr>
            <p:nvPr/>
          </p:nvSpPr>
          <p:spPr bwMode="auto">
            <a:xfrm>
              <a:off x="8390713" y="2195513"/>
              <a:ext cx="98425" cy="76200"/>
            </a:xfrm>
            <a:custGeom>
              <a:avLst/>
              <a:gdLst>
                <a:gd name="T0" fmla="*/ 11 w 17"/>
                <a:gd name="T1" fmla="*/ 3 h 13"/>
                <a:gd name="T2" fmla="*/ 15 w 17"/>
                <a:gd name="T3" fmla="*/ 13 h 13"/>
                <a:gd name="T4" fmla="*/ 0 w 17"/>
                <a:gd name="T5" fmla="*/ 4 h 13"/>
                <a:gd name="T6" fmla="*/ 11 w 17"/>
                <a:gd name="T7" fmla="*/ 3 h 13"/>
              </a:gdLst>
              <a:ahLst/>
              <a:cxnLst>
                <a:cxn ang="0">
                  <a:pos x="T0" y="T1"/>
                </a:cxn>
                <a:cxn ang="0">
                  <a:pos x="T2" y="T3"/>
                </a:cxn>
                <a:cxn ang="0">
                  <a:pos x="T4" y="T5"/>
                </a:cxn>
                <a:cxn ang="0">
                  <a:pos x="T6" y="T7"/>
                </a:cxn>
              </a:cxnLst>
              <a:rect l="0" t="0" r="r" b="b"/>
              <a:pathLst>
                <a:path w="17" h="13">
                  <a:moveTo>
                    <a:pt x="11" y="3"/>
                  </a:moveTo>
                  <a:cubicBezTo>
                    <a:pt x="15" y="5"/>
                    <a:pt x="17" y="9"/>
                    <a:pt x="15" y="13"/>
                  </a:cubicBezTo>
                  <a:cubicBezTo>
                    <a:pt x="0" y="4"/>
                    <a:pt x="0" y="4"/>
                    <a:pt x="0" y="4"/>
                  </a:cubicBezTo>
                  <a:cubicBezTo>
                    <a:pt x="2" y="1"/>
                    <a:pt x="7" y="0"/>
                    <a:pt x="11" y="3"/>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8" name="Freeform 31"/>
            <p:cNvSpPr>
              <a:spLocks/>
            </p:cNvSpPr>
            <p:nvPr/>
          </p:nvSpPr>
          <p:spPr bwMode="auto">
            <a:xfrm>
              <a:off x="8460563" y="2195513"/>
              <a:ext cx="161925" cy="133350"/>
            </a:xfrm>
            <a:custGeom>
              <a:avLst/>
              <a:gdLst>
                <a:gd name="T0" fmla="*/ 0 w 28"/>
                <a:gd name="T1" fmla="*/ 0 h 23"/>
                <a:gd name="T2" fmla="*/ 0 w 28"/>
                <a:gd name="T3" fmla="*/ 23 h 23"/>
                <a:gd name="T4" fmla="*/ 28 w 28"/>
                <a:gd name="T5" fmla="*/ 23 h 23"/>
                <a:gd name="T6" fmla="*/ 28 w 28"/>
                <a:gd name="T7" fmla="*/ 0 h 23"/>
                <a:gd name="T8" fmla="*/ 0 w 28"/>
                <a:gd name="T9" fmla="*/ 0 h 23"/>
              </a:gdLst>
              <a:ahLst/>
              <a:cxnLst>
                <a:cxn ang="0">
                  <a:pos x="T0" y="T1"/>
                </a:cxn>
                <a:cxn ang="0">
                  <a:pos x="T2" y="T3"/>
                </a:cxn>
                <a:cxn ang="0">
                  <a:pos x="T4" y="T5"/>
                </a:cxn>
                <a:cxn ang="0">
                  <a:pos x="T6" y="T7"/>
                </a:cxn>
                <a:cxn ang="0">
                  <a:pos x="T8" y="T9"/>
                </a:cxn>
              </a:cxnLst>
              <a:rect l="0" t="0" r="r" b="b"/>
              <a:pathLst>
                <a:path w="28" h="23">
                  <a:moveTo>
                    <a:pt x="0" y="0"/>
                  </a:moveTo>
                  <a:cubicBezTo>
                    <a:pt x="0" y="23"/>
                    <a:pt x="0" y="23"/>
                    <a:pt x="0" y="23"/>
                  </a:cubicBezTo>
                  <a:cubicBezTo>
                    <a:pt x="28" y="23"/>
                    <a:pt x="28" y="23"/>
                    <a:pt x="28" y="23"/>
                  </a:cubicBezTo>
                  <a:cubicBezTo>
                    <a:pt x="28" y="0"/>
                    <a:pt x="28" y="0"/>
                    <a:pt x="28" y="0"/>
                  </a:cubicBezTo>
                  <a:cubicBezTo>
                    <a:pt x="14" y="0"/>
                    <a:pt x="6" y="0"/>
                    <a:pt x="0" y="0"/>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9" name="Freeform 32"/>
            <p:cNvSpPr>
              <a:spLocks/>
            </p:cNvSpPr>
            <p:nvPr/>
          </p:nvSpPr>
          <p:spPr bwMode="auto">
            <a:xfrm>
              <a:off x="8412938" y="1735138"/>
              <a:ext cx="420688" cy="377825"/>
            </a:xfrm>
            <a:custGeom>
              <a:avLst/>
              <a:gdLst>
                <a:gd name="T0" fmla="*/ 36 w 72"/>
                <a:gd name="T1" fmla="*/ 0 h 65"/>
                <a:gd name="T2" fmla="*/ 0 w 72"/>
                <a:gd name="T3" fmla="*/ 36 h 65"/>
                <a:gd name="T4" fmla="*/ 0 w 72"/>
                <a:gd name="T5" fmla="*/ 65 h 65"/>
                <a:gd name="T6" fmla="*/ 72 w 72"/>
                <a:gd name="T7" fmla="*/ 65 h 65"/>
                <a:gd name="T8" fmla="*/ 72 w 72"/>
                <a:gd name="T9" fmla="*/ 36 h 65"/>
                <a:gd name="T10" fmla="*/ 36 w 72"/>
                <a:gd name="T11" fmla="*/ 0 h 65"/>
              </a:gdLst>
              <a:ahLst/>
              <a:cxnLst>
                <a:cxn ang="0">
                  <a:pos x="T0" y="T1"/>
                </a:cxn>
                <a:cxn ang="0">
                  <a:pos x="T2" y="T3"/>
                </a:cxn>
                <a:cxn ang="0">
                  <a:pos x="T4" y="T5"/>
                </a:cxn>
                <a:cxn ang="0">
                  <a:pos x="T6" y="T7"/>
                </a:cxn>
                <a:cxn ang="0">
                  <a:pos x="T8" y="T9"/>
                </a:cxn>
                <a:cxn ang="0">
                  <a:pos x="T10" y="T11"/>
                </a:cxn>
              </a:cxnLst>
              <a:rect l="0" t="0" r="r" b="b"/>
              <a:pathLst>
                <a:path w="72" h="65">
                  <a:moveTo>
                    <a:pt x="36" y="0"/>
                  </a:moveTo>
                  <a:cubicBezTo>
                    <a:pt x="17" y="0"/>
                    <a:pt x="0" y="16"/>
                    <a:pt x="0" y="36"/>
                  </a:cubicBezTo>
                  <a:cubicBezTo>
                    <a:pt x="0" y="65"/>
                    <a:pt x="0" y="65"/>
                    <a:pt x="0" y="65"/>
                  </a:cubicBezTo>
                  <a:cubicBezTo>
                    <a:pt x="72" y="65"/>
                    <a:pt x="72" y="65"/>
                    <a:pt x="72" y="65"/>
                  </a:cubicBezTo>
                  <a:cubicBezTo>
                    <a:pt x="72" y="36"/>
                    <a:pt x="72" y="36"/>
                    <a:pt x="72" y="36"/>
                  </a:cubicBezTo>
                  <a:cubicBezTo>
                    <a:pt x="72" y="16"/>
                    <a:pt x="56" y="0"/>
                    <a:pt x="36" y="0"/>
                  </a:cubicBezTo>
                </a:path>
              </a:pathLst>
            </a:cu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0" name="Freeform 33"/>
            <p:cNvSpPr>
              <a:spLocks/>
            </p:cNvSpPr>
            <p:nvPr/>
          </p:nvSpPr>
          <p:spPr bwMode="auto">
            <a:xfrm>
              <a:off x="8460563" y="1933575"/>
              <a:ext cx="331788" cy="69850"/>
            </a:xfrm>
            <a:custGeom>
              <a:avLst/>
              <a:gdLst>
                <a:gd name="T0" fmla="*/ 0 w 57"/>
                <a:gd name="T1" fmla="*/ 9 h 12"/>
                <a:gd name="T2" fmla="*/ 3 w 57"/>
                <a:gd name="T3" fmla="*/ 12 h 12"/>
                <a:gd name="T4" fmla="*/ 54 w 57"/>
                <a:gd name="T5" fmla="*/ 12 h 12"/>
                <a:gd name="T6" fmla="*/ 57 w 57"/>
                <a:gd name="T7" fmla="*/ 9 h 12"/>
                <a:gd name="T8" fmla="*/ 57 w 57"/>
                <a:gd name="T9" fmla="*/ 3 h 12"/>
                <a:gd name="T10" fmla="*/ 54 w 57"/>
                <a:gd name="T11" fmla="*/ 0 h 12"/>
                <a:gd name="T12" fmla="*/ 3 w 57"/>
                <a:gd name="T13" fmla="*/ 0 h 12"/>
                <a:gd name="T14" fmla="*/ 0 w 57"/>
                <a:gd name="T15" fmla="*/ 3 h 12"/>
                <a:gd name="T16" fmla="*/ 0 w 57"/>
                <a:gd name="T1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
                  <a:moveTo>
                    <a:pt x="0" y="9"/>
                  </a:moveTo>
                  <a:cubicBezTo>
                    <a:pt x="0" y="11"/>
                    <a:pt x="1" y="12"/>
                    <a:pt x="3" y="12"/>
                  </a:cubicBezTo>
                  <a:cubicBezTo>
                    <a:pt x="54" y="12"/>
                    <a:pt x="54" y="12"/>
                    <a:pt x="54" y="12"/>
                  </a:cubicBezTo>
                  <a:cubicBezTo>
                    <a:pt x="56" y="12"/>
                    <a:pt x="57" y="11"/>
                    <a:pt x="57" y="9"/>
                  </a:cubicBezTo>
                  <a:cubicBezTo>
                    <a:pt x="57" y="3"/>
                    <a:pt x="57" y="3"/>
                    <a:pt x="57" y="3"/>
                  </a:cubicBezTo>
                  <a:cubicBezTo>
                    <a:pt x="57" y="2"/>
                    <a:pt x="56" y="0"/>
                    <a:pt x="54" y="0"/>
                  </a:cubicBezTo>
                  <a:cubicBezTo>
                    <a:pt x="3" y="0"/>
                    <a:pt x="3" y="0"/>
                    <a:pt x="3" y="0"/>
                  </a:cubicBezTo>
                  <a:cubicBezTo>
                    <a:pt x="1" y="0"/>
                    <a:pt x="0" y="2"/>
                    <a:pt x="0" y="3"/>
                  </a:cubicBezTo>
                  <a:cubicBezTo>
                    <a:pt x="0" y="9"/>
                    <a:pt x="0" y="9"/>
                    <a:pt x="0" y="9"/>
                  </a:cubicBezTo>
                </a:path>
              </a:pathLst>
            </a:custGeom>
            <a:solidFill>
              <a:srgbClr val="E2B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1" name="Freeform 34"/>
            <p:cNvSpPr>
              <a:spLocks/>
            </p:cNvSpPr>
            <p:nvPr/>
          </p:nvSpPr>
          <p:spPr bwMode="auto">
            <a:xfrm>
              <a:off x="8570101" y="2060575"/>
              <a:ext cx="111125" cy="233362"/>
            </a:xfrm>
            <a:custGeom>
              <a:avLst/>
              <a:gdLst>
                <a:gd name="T0" fmla="*/ 33 w 70"/>
                <a:gd name="T1" fmla="*/ 147 h 147"/>
                <a:gd name="T2" fmla="*/ 70 w 70"/>
                <a:gd name="T3" fmla="*/ 136 h 147"/>
                <a:gd name="T4" fmla="*/ 70 w 70"/>
                <a:gd name="T5" fmla="*/ 0 h 147"/>
                <a:gd name="T6" fmla="*/ 0 w 70"/>
                <a:gd name="T7" fmla="*/ 0 h 147"/>
                <a:gd name="T8" fmla="*/ 0 w 70"/>
                <a:gd name="T9" fmla="*/ 147 h 147"/>
                <a:gd name="T10" fmla="*/ 33 w 70"/>
                <a:gd name="T11" fmla="*/ 147 h 147"/>
              </a:gdLst>
              <a:ahLst/>
              <a:cxnLst>
                <a:cxn ang="0">
                  <a:pos x="T0" y="T1"/>
                </a:cxn>
                <a:cxn ang="0">
                  <a:pos x="T2" y="T3"/>
                </a:cxn>
                <a:cxn ang="0">
                  <a:pos x="T4" y="T5"/>
                </a:cxn>
                <a:cxn ang="0">
                  <a:pos x="T6" y="T7"/>
                </a:cxn>
                <a:cxn ang="0">
                  <a:pos x="T8" y="T9"/>
                </a:cxn>
                <a:cxn ang="0">
                  <a:pos x="T10" y="T11"/>
                </a:cxn>
              </a:cxnLst>
              <a:rect l="0" t="0" r="r" b="b"/>
              <a:pathLst>
                <a:path w="70" h="147">
                  <a:moveTo>
                    <a:pt x="33" y="147"/>
                  </a:moveTo>
                  <a:lnTo>
                    <a:pt x="70" y="136"/>
                  </a:lnTo>
                  <a:lnTo>
                    <a:pt x="70" y="0"/>
                  </a:lnTo>
                  <a:lnTo>
                    <a:pt x="0" y="0"/>
                  </a:lnTo>
                  <a:lnTo>
                    <a:pt x="0" y="147"/>
                  </a:lnTo>
                  <a:lnTo>
                    <a:pt x="33" y="147"/>
                  </a:lnTo>
                  <a:close/>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2" name="Freeform 35"/>
            <p:cNvSpPr>
              <a:spLocks/>
            </p:cNvSpPr>
            <p:nvPr/>
          </p:nvSpPr>
          <p:spPr bwMode="auto">
            <a:xfrm>
              <a:off x="8570101" y="2060575"/>
              <a:ext cx="111125" cy="233362"/>
            </a:xfrm>
            <a:custGeom>
              <a:avLst/>
              <a:gdLst>
                <a:gd name="T0" fmla="*/ 33 w 70"/>
                <a:gd name="T1" fmla="*/ 147 h 147"/>
                <a:gd name="T2" fmla="*/ 70 w 70"/>
                <a:gd name="T3" fmla="*/ 136 h 147"/>
                <a:gd name="T4" fmla="*/ 70 w 70"/>
                <a:gd name="T5" fmla="*/ 0 h 147"/>
                <a:gd name="T6" fmla="*/ 0 w 70"/>
                <a:gd name="T7" fmla="*/ 0 h 147"/>
                <a:gd name="T8" fmla="*/ 0 w 70"/>
                <a:gd name="T9" fmla="*/ 147 h 147"/>
                <a:gd name="T10" fmla="*/ 33 w 70"/>
                <a:gd name="T11" fmla="*/ 147 h 147"/>
              </a:gdLst>
              <a:ahLst/>
              <a:cxnLst>
                <a:cxn ang="0">
                  <a:pos x="T0" y="T1"/>
                </a:cxn>
                <a:cxn ang="0">
                  <a:pos x="T2" y="T3"/>
                </a:cxn>
                <a:cxn ang="0">
                  <a:pos x="T4" y="T5"/>
                </a:cxn>
                <a:cxn ang="0">
                  <a:pos x="T6" y="T7"/>
                </a:cxn>
                <a:cxn ang="0">
                  <a:pos x="T8" y="T9"/>
                </a:cxn>
                <a:cxn ang="0">
                  <a:pos x="T10" y="T11"/>
                </a:cxn>
              </a:cxnLst>
              <a:rect l="0" t="0" r="r" b="b"/>
              <a:pathLst>
                <a:path w="70" h="147">
                  <a:moveTo>
                    <a:pt x="33" y="147"/>
                  </a:moveTo>
                  <a:lnTo>
                    <a:pt x="70" y="136"/>
                  </a:lnTo>
                  <a:lnTo>
                    <a:pt x="70" y="0"/>
                  </a:lnTo>
                  <a:lnTo>
                    <a:pt x="0" y="0"/>
                  </a:lnTo>
                  <a:lnTo>
                    <a:pt x="0" y="147"/>
                  </a:lnTo>
                  <a:lnTo>
                    <a:pt x="33"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3" name="Freeform 36"/>
            <p:cNvSpPr>
              <a:spLocks/>
            </p:cNvSpPr>
            <p:nvPr/>
          </p:nvSpPr>
          <p:spPr bwMode="auto">
            <a:xfrm>
              <a:off x="8635188" y="2195513"/>
              <a:ext cx="168275" cy="133350"/>
            </a:xfrm>
            <a:custGeom>
              <a:avLst/>
              <a:gdLst>
                <a:gd name="T0" fmla="*/ 29 w 29"/>
                <a:gd name="T1" fmla="*/ 0 h 23"/>
                <a:gd name="T2" fmla="*/ 0 w 29"/>
                <a:gd name="T3" fmla="*/ 0 h 23"/>
                <a:gd name="T4" fmla="*/ 0 w 29"/>
                <a:gd name="T5" fmla="*/ 23 h 23"/>
                <a:gd name="T6" fmla="*/ 29 w 29"/>
                <a:gd name="T7" fmla="*/ 23 h 23"/>
                <a:gd name="T8" fmla="*/ 29 w 29"/>
                <a:gd name="T9" fmla="*/ 0 h 23"/>
              </a:gdLst>
              <a:ahLst/>
              <a:cxnLst>
                <a:cxn ang="0">
                  <a:pos x="T0" y="T1"/>
                </a:cxn>
                <a:cxn ang="0">
                  <a:pos x="T2" y="T3"/>
                </a:cxn>
                <a:cxn ang="0">
                  <a:pos x="T4" y="T5"/>
                </a:cxn>
                <a:cxn ang="0">
                  <a:pos x="T6" y="T7"/>
                </a:cxn>
                <a:cxn ang="0">
                  <a:pos x="T8" y="T9"/>
                </a:cxn>
              </a:cxnLst>
              <a:rect l="0" t="0" r="r" b="b"/>
              <a:pathLst>
                <a:path w="29" h="23">
                  <a:moveTo>
                    <a:pt x="29" y="0"/>
                  </a:moveTo>
                  <a:cubicBezTo>
                    <a:pt x="23" y="0"/>
                    <a:pt x="14" y="0"/>
                    <a:pt x="0" y="0"/>
                  </a:cubicBezTo>
                  <a:cubicBezTo>
                    <a:pt x="0" y="23"/>
                    <a:pt x="0" y="23"/>
                    <a:pt x="0" y="23"/>
                  </a:cubicBezTo>
                  <a:cubicBezTo>
                    <a:pt x="0" y="23"/>
                    <a:pt x="0" y="23"/>
                    <a:pt x="29" y="23"/>
                  </a:cubicBezTo>
                  <a:cubicBezTo>
                    <a:pt x="29" y="0"/>
                    <a:pt x="29" y="0"/>
                    <a:pt x="29" y="0"/>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4" name="Freeform 37"/>
            <p:cNvSpPr>
              <a:spLocks/>
            </p:cNvSpPr>
            <p:nvPr/>
          </p:nvSpPr>
          <p:spPr bwMode="auto">
            <a:xfrm>
              <a:off x="8570101" y="2060575"/>
              <a:ext cx="111125" cy="100012"/>
            </a:xfrm>
            <a:custGeom>
              <a:avLst/>
              <a:gdLst>
                <a:gd name="T0" fmla="*/ 19 w 19"/>
                <a:gd name="T1" fmla="*/ 16 h 17"/>
                <a:gd name="T2" fmla="*/ 9 w 19"/>
                <a:gd name="T3" fmla="*/ 17 h 17"/>
                <a:gd name="T4" fmla="*/ 0 w 19"/>
                <a:gd name="T5" fmla="*/ 16 h 17"/>
                <a:gd name="T6" fmla="*/ 0 w 19"/>
                <a:gd name="T7" fmla="*/ 0 h 17"/>
                <a:gd name="T8" fmla="*/ 19 w 19"/>
                <a:gd name="T9" fmla="*/ 0 h 17"/>
                <a:gd name="T10" fmla="*/ 19 w 19"/>
                <a:gd name="T11" fmla="*/ 16 h 17"/>
              </a:gdLst>
              <a:ahLst/>
              <a:cxnLst>
                <a:cxn ang="0">
                  <a:pos x="T0" y="T1"/>
                </a:cxn>
                <a:cxn ang="0">
                  <a:pos x="T2" y="T3"/>
                </a:cxn>
                <a:cxn ang="0">
                  <a:pos x="T4" y="T5"/>
                </a:cxn>
                <a:cxn ang="0">
                  <a:pos x="T6" y="T7"/>
                </a:cxn>
                <a:cxn ang="0">
                  <a:pos x="T8" y="T9"/>
                </a:cxn>
                <a:cxn ang="0">
                  <a:pos x="T10" y="T11"/>
                </a:cxn>
              </a:cxnLst>
              <a:rect l="0" t="0" r="r" b="b"/>
              <a:pathLst>
                <a:path w="19" h="17">
                  <a:moveTo>
                    <a:pt x="19" y="16"/>
                  </a:moveTo>
                  <a:cubicBezTo>
                    <a:pt x="16" y="17"/>
                    <a:pt x="13" y="17"/>
                    <a:pt x="9" y="17"/>
                  </a:cubicBezTo>
                  <a:cubicBezTo>
                    <a:pt x="6" y="17"/>
                    <a:pt x="3" y="17"/>
                    <a:pt x="0" y="16"/>
                  </a:cubicBezTo>
                  <a:cubicBezTo>
                    <a:pt x="0" y="0"/>
                    <a:pt x="0" y="0"/>
                    <a:pt x="0" y="0"/>
                  </a:cubicBezTo>
                  <a:cubicBezTo>
                    <a:pt x="19" y="0"/>
                    <a:pt x="19" y="0"/>
                    <a:pt x="19" y="0"/>
                  </a:cubicBezTo>
                  <a:cubicBezTo>
                    <a:pt x="19" y="16"/>
                    <a:pt x="19" y="16"/>
                    <a:pt x="19" y="16"/>
                  </a:cubicBezTo>
                </a:path>
              </a:pathLst>
            </a:custGeom>
            <a:solidFill>
              <a:srgbClr val="E2B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5" name="Freeform 38"/>
            <p:cNvSpPr>
              <a:spLocks/>
            </p:cNvSpPr>
            <p:nvPr/>
          </p:nvSpPr>
          <p:spPr bwMode="auto">
            <a:xfrm>
              <a:off x="8489138" y="1741488"/>
              <a:ext cx="274638" cy="185737"/>
            </a:xfrm>
            <a:custGeom>
              <a:avLst/>
              <a:gdLst>
                <a:gd name="T0" fmla="*/ 23 w 47"/>
                <a:gd name="T1" fmla="*/ 0 h 32"/>
                <a:gd name="T2" fmla="*/ 47 w 47"/>
                <a:gd name="T3" fmla="*/ 23 h 32"/>
                <a:gd name="T4" fmla="*/ 47 w 47"/>
                <a:gd name="T5" fmla="*/ 32 h 32"/>
                <a:gd name="T6" fmla="*/ 0 w 47"/>
                <a:gd name="T7" fmla="*/ 32 h 32"/>
                <a:gd name="T8" fmla="*/ 0 w 47"/>
                <a:gd name="T9" fmla="*/ 23 h 32"/>
                <a:gd name="T10" fmla="*/ 23 w 47"/>
                <a:gd name="T11" fmla="*/ 0 h 32"/>
              </a:gdLst>
              <a:ahLst/>
              <a:cxnLst>
                <a:cxn ang="0">
                  <a:pos x="T0" y="T1"/>
                </a:cxn>
                <a:cxn ang="0">
                  <a:pos x="T2" y="T3"/>
                </a:cxn>
                <a:cxn ang="0">
                  <a:pos x="T4" y="T5"/>
                </a:cxn>
                <a:cxn ang="0">
                  <a:pos x="T6" y="T7"/>
                </a:cxn>
                <a:cxn ang="0">
                  <a:pos x="T8" y="T9"/>
                </a:cxn>
                <a:cxn ang="0">
                  <a:pos x="T10" y="T11"/>
                </a:cxn>
              </a:cxnLst>
              <a:rect l="0" t="0" r="r" b="b"/>
              <a:pathLst>
                <a:path w="47" h="32">
                  <a:moveTo>
                    <a:pt x="23" y="0"/>
                  </a:moveTo>
                  <a:cubicBezTo>
                    <a:pt x="36" y="0"/>
                    <a:pt x="47" y="10"/>
                    <a:pt x="47" y="23"/>
                  </a:cubicBezTo>
                  <a:cubicBezTo>
                    <a:pt x="47" y="32"/>
                    <a:pt x="47" y="32"/>
                    <a:pt x="47" y="32"/>
                  </a:cubicBezTo>
                  <a:cubicBezTo>
                    <a:pt x="0" y="32"/>
                    <a:pt x="0" y="32"/>
                    <a:pt x="0" y="32"/>
                  </a:cubicBezTo>
                  <a:cubicBezTo>
                    <a:pt x="0" y="23"/>
                    <a:pt x="0" y="23"/>
                    <a:pt x="0" y="23"/>
                  </a:cubicBezTo>
                  <a:cubicBezTo>
                    <a:pt x="0" y="10"/>
                    <a:pt x="10" y="0"/>
                    <a:pt x="23" y="0"/>
                  </a:cubicBezTo>
                </a:path>
              </a:pathLst>
            </a:cu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6" name="Freeform 39"/>
            <p:cNvSpPr>
              <a:spLocks/>
            </p:cNvSpPr>
            <p:nvPr/>
          </p:nvSpPr>
          <p:spPr bwMode="auto">
            <a:xfrm>
              <a:off x="8489138" y="1881188"/>
              <a:ext cx="274638" cy="255587"/>
            </a:xfrm>
            <a:custGeom>
              <a:avLst/>
              <a:gdLst>
                <a:gd name="T0" fmla="*/ 41 w 47"/>
                <a:gd name="T1" fmla="*/ 0 h 44"/>
                <a:gd name="T2" fmla="*/ 47 w 47"/>
                <a:gd name="T3" fmla="*/ 12 h 44"/>
                <a:gd name="T4" fmla="*/ 47 w 47"/>
                <a:gd name="T5" fmla="*/ 37 h 44"/>
                <a:gd name="T6" fmla="*/ 23 w 47"/>
                <a:gd name="T7" fmla="*/ 44 h 44"/>
                <a:gd name="T8" fmla="*/ 0 w 47"/>
                <a:gd name="T9" fmla="*/ 37 h 44"/>
                <a:gd name="T10" fmla="*/ 0 w 47"/>
                <a:gd name="T11" fmla="*/ 12 h 44"/>
                <a:gd name="T12" fmla="*/ 4 w 47"/>
                <a:gd name="T13" fmla="*/ 0 h 44"/>
                <a:gd name="T14" fmla="*/ 41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41" y="0"/>
                  </a:moveTo>
                  <a:cubicBezTo>
                    <a:pt x="47" y="12"/>
                    <a:pt x="47" y="12"/>
                    <a:pt x="47" y="12"/>
                  </a:cubicBezTo>
                  <a:cubicBezTo>
                    <a:pt x="47" y="37"/>
                    <a:pt x="47" y="37"/>
                    <a:pt x="47" y="37"/>
                  </a:cubicBezTo>
                  <a:cubicBezTo>
                    <a:pt x="40" y="42"/>
                    <a:pt x="32" y="44"/>
                    <a:pt x="23" y="44"/>
                  </a:cubicBezTo>
                  <a:cubicBezTo>
                    <a:pt x="11" y="44"/>
                    <a:pt x="0" y="37"/>
                    <a:pt x="0" y="37"/>
                  </a:cubicBezTo>
                  <a:cubicBezTo>
                    <a:pt x="0" y="12"/>
                    <a:pt x="0" y="12"/>
                    <a:pt x="0" y="12"/>
                  </a:cubicBezTo>
                  <a:cubicBezTo>
                    <a:pt x="4" y="0"/>
                    <a:pt x="4" y="0"/>
                    <a:pt x="4" y="0"/>
                  </a:cubicBezTo>
                  <a:cubicBezTo>
                    <a:pt x="41" y="0"/>
                    <a:pt x="41" y="0"/>
                    <a:pt x="41" y="0"/>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7" name="Freeform 40"/>
            <p:cNvSpPr>
              <a:spLocks/>
            </p:cNvSpPr>
            <p:nvPr/>
          </p:nvSpPr>
          <p:spPr bwMode="auto">
            <a:xfrm>
              <a:off x="8443101" y="2195513"/>
              <a:ext cx="366713" cy="558800"/>
            </a:xfrm>
            <a:custGeom>
              <a:avLst/>
              <a:gdLst>
                <a:gd name="T0" fmla="*/ 213 w 231"/>
                <a:gd name="T1" fmla="*/ 0 h 352"/>
                <a:gd name="T2" fmla="*/ 113 w 231"/>
                <a:gd name="T3" fmla="*/ 59 h 352"/>
                <a:gd name="T4" fmla="*/ 22 w 231"/>
                <a:gd name="T5" fmla="*/ 0 h 352"/>
                <a:gd name="T6" fmla="*/ 0 w 231"/>
                <a:gd name="T7" fmla="*/ 0 h 352"/>
                <a:gd name="T8" fmla="*/ 0 w 231"/>
                <a:gd name="T9" fmla="*/ 352 h 352"/>
                <a:gd name="T10" fmla="*/ 231 w 231"/>
                <a:gd name="T11" fmla="*/ 352 h 352"/>
                <a:gd name="T12" fmla="*/ 231 w 231"/>
                <a:gd name="T13" fmla="*/ 0 h 352"/>
                <a:gd name="T14" fmla="*/ 213 w 231"/>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352">
                  <a:moveTo>
                    <a:pt x="213" y="0"/>
                  </a:moveTo>
                  <a:lnTo>
                    <a:pt x="113" y="59"/>
                  </a:lnTo>
                  <a:lnTo>
                    <a:pt x="22" y="0"/>
                  </a:lnTo>
                  <a:lnTo>
                    <a:pt x="0" y="0"/>
                  </a:lnTo>
                  <a:lnTo>
                    <a:pt x="0" y="352"/>
                  </a:lnTo>
                  <a:lnTo>
                    <a:pt x="231" y="352"/>
                  </a:lnTo>
                  <a:lnTo>
                    <a:pt x="231" y="0"/>
                  </a:lnTo>
                  <a:lnTo>
                    <a:pt x="213"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8" name="Freeform 41"/>
            <p:cNvSpPr>
              <a:spLocks/>
            </p:cNvSpPr>
            <p:nvPr/>
          </p:nvSpPr>
          <p:spPr bwMode="auto">
            <a:xfrm>
              <a:off x="8443101" y="2195513"/>
              <a:ext cx="366713" cy="558800"/>
            </a:xfrm>
            <a:custGeom>
              <a:avLst/>
              <a:gdLst>
                <a:gd name="T0" fmla="*/ 213 w 231"/>
                <a:gd name="T1" fmla="*/ 0 h 352"/>
                <a:gd name="T2" fmla="*/ 113 w 231"/>
                <a:gd name="T3" fmla="*/ 59 h 352"/>
                <a:gd name="T4" fmla="*/ 22 w 231"/>
                <a:gd name="T5" fmla="*/ 0 h 352"/>
                <a:gd name="T6" fmla="*/ 0 w 231"/>
                <a:gd name="T7" fmla="*/ 0 h 352"/>
                <a:gd name="T8" fmla="*/ 0 w 231"/>
                <a:gd name="T9" fmla="*/ 352 h 352"/>
                <a:gd name="T10" fmla="*/ 231 w 231"/>
                <a:gd name="T11" fmla="*/ 352 h 352"/>
                <a:gd name="T12" fmla="*/ 231 w 231"/>
                <a:gd name="T13" fmla="*/ 0 h 352"/>
                <a:gd name="T14" fmla="*/ 213 w 231"/>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352">
                  <a:moveTo>
                    <a:pt x="213" y="0"/>
                  </a:moveTo>
                  <a:lnTo>
                    <a:pt x="113" y="59"/>
                  </a:lnTo>
                  <a:lnTo>
                    <a:pt x="22" y="0"/>
                  </a:lnTo>
                  <a:lnTo>
                    <a:pt x="0" y="0"/>
                  </a:lnTo>
                  <a:lnTo>
                    <a:pt x="0" y="352"/>
                  </a:lnTo>
                  <a:lnTo>
                    <a:pt x="231" y="352"/>
                  </a:lnTo>
                  <a:lnTo>
                    <a:pt x="231" y="0"/>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9" name="Freeform 42"/>
            <p:cNvSpPr>
              <a:spLocks/>
            </p:cNvSpPr>
            <p:nvPr/>
          </p:nvSpPr>
          <p:spPr bwMode="auto">
            <a:xfrm>
              <a:off x="8676463" y="1874838"/>
              <a:ext cx="87313" cy="76200"/>
            </a:xfrm>
            <a:custGeom>
              <a:avLst/>
              <a:gdLst>
                <a:gd name="T0" fmla="*/ 0 w 15"/>
                <a:gd name="T1" fmla="*/ 0 h 13"/>
                <a:gd name="T2" fmla="*/ 15 w 15"/>
                <a:gd name="T3" fmla="*/ 13 h 13"/>
                <a:gd name="T4" fmla="*/ 15 w 15"/>
                <a:gd name="T5" fmla="*/ 0 h 13"/>
                <a:gd name="T6" fmla="*/ 0 w 15"/>
                <a:gd name="T7" fmla="*/ 0 h 13"/>
              </a:gdLst>
              <a:ahLst/>
              <a:cxnLst>
                <a:cxn ang="0">
                  <a:pos x="T0" y="T1"/>
                </a:cxn>
                <a:cxn ang="0">
                  <a:pos x="T2" y="T3"/>
                </a:cxn>
                <a:cxn ang="0">
                  <a:pos x="T4" y="T5"/>
                </a:cxn>
                <a:cxn ang="0">
                  <a:pos x="T6" y="T7"/>
                </a:cxn>
              </a:cxnLst>
              <a:rect l="0" t="0" r="r" b="b"/>
              <a:pathLst>
                <a:path w="15" h="13">
                  <a:moveTo>
                    <a:pt x="0" y="0"/>
                  </a:moveTo>
                  <a:cubicBezTo>
                    <a:pt x="1" y="7"/>
                    <a:pt x="7" y="13"/>
                    <a:pt x="15" y="13"/>
                  </a:cubicBezTo>
                  <a:cubicBezTo>
                    <a:pt x="15" y="0"/>
                    <a:pt x="15" y="0"/>
                    <a:pt x="15" y="0"/>
                  </a:cubicBezTo>
                  <a:cubicBezTo>
                    <a:pt x="0" y="0"/>
                    <a:pt x="0" y="0"/>
                    <a:pt x="0" y="0"/>
                  </a:cubicBezTo>
                </a:path>
              </a:pathLst>
            </a:cu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0" name="Freeform 43"/>
            <p:cNvSpPr>
              <a:spLocks/>
            </p:cNvSpPr>
            <p:nvPr/>
          </p:nvSpPr>
          <p:spPr bwMode="auto">
            <a:xfrm>
              <a:off x="8489138" y="1874838"/>
              <a:ext cx="187325" cy="76200"/>
            </a:xfrm>
            <a:custGeom>
              <a:avLst/>
              <a:gdLst>
                <a:gd name="T0" fmla="*/ 0 w 32"/>
                <a:gd name="T1" fmla="*/ 0 h 13"/>
                <a:gd name="T2" fmla="*/ 0 w 32"/>
                <a:gd name="T3" fmla="*/ 13 h 13"/>
                <a:gd name="T4" fmla="*/ 32 w 32"/>
                <a:gd name="T5" fmla="*/ 0 h 13"/>
                <a:gd name="T6" fmla="*/ 0 w 32"/>
                <a:gd name="T7" fmla="*/ 0 h 13"/>
              </a:gdLst>
              <a:ahLst/>
              <a:cxnLst>
                <a:cxn ang="0">
                  <a:pos x="T0" y="T1"/>
                </a:cxn>
                <a:cxn ang="0">
                  <a:pos x="T2" y="T3"/>
                </a:cxn>
                <a:cxn ang="0">
                  <a:pos x="T4" y="T5"/>
                </a:cxn>
                <a:cxn ang="0">
                  <a:pos x="T6" y="T7"/>
                </a:cxn>
              </a:cxnLst>
              <a:rect l="0" t="0" r="r" b="b"/>
              <a:pathLst>
                <a:path w="32" h="13">
                  <a:moveTo>
                    <a:pt x="0" y="0"/>
                  </a:moveTo>
                  <a:cubicBezTo>
                    <a:pt x="0" y="13"/>
                    <a:pt x="0" y="13"/>
                    <a:pt x="0" y="13"/>
                  </a:cubicBezTo>
                  <a:cubicBezTo>
                    <a:pt x="12" y="13"/>
                    <a:pt x="24" y="8"/>
                    <a:pt x="32" y="0"/>
                  </a:cubicBezTo>
                  <a:cubicBezTo>
                    <a:pt x="0" y="0"/>
                    <a:pt x="0" y="0"/>
                    <a:pt x="0" y="0"/>
                  </a:cubicBezTo>
                </a:path>
              </a:pathLst>
            </a:cu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1" name="Oval 44"/>
            <p:cNvSpPr>
              <a:spLocks noChangeArrowheads="1"/>
            </p:cNvSpPr>
            <p:nvPr/>
          </p:nvSpPr>
          <p:spPr bwMode="auto">
            <a:xfrm>
              <a:off x="8530413" y="1985963"/>
              <a:ext cx="22225" cy="22225"/>
            </a:xfrm>
            <a:prstGeom prst="ellipse">
              <a:avLst/>
            </a:prstGeom>
            <a:solidFill>
              <a:srgbClr val="4A3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2" name="Oval 45"/>
            <p:cNvSpPr>
              <a:spLocks noChangeArrowheads="1"/>
            </p:cNvSpPr>
            <p:nvPr/>
          </p:nvSpPr>
          <p:spPr bwMode="auto">
            <a:xfrm>
              <a:off x="8693926" y="1985963"/>
              <a:ext cx="22225" cy="22225"/>
            </a:xfrm>
            <a:prstGeom prst="ellipse">
              <a:avLst/>
            </a:prstGeom>
            <a:solidFill>
              <a:srgbClr val="4A3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3" name="Freeform 46"/>
            <p:cNvSpPr>
              <a:spLocks/>
            </p:cNvSpPr>
            <p:nvPr/>
          </p:nvSpPr>
          <p:spPr bwMode="auto">
            <a:xfrm>
              <a:off x="8587563" y="2090738"/>
              <a:ext cx="76200" cy="17462"/>
            </a:xfrm>
            <a:custGeom>
              <a:avLst/>
              <a:gdLst>
                <a:gd name="T0" fmla="*/ 0 w 13"/>
                <a:gd name="T1" fmla="*/ 0 h 3"/>
                <a:gd name="T2" fmla="*/ 7 w 13"/>
                <a:gd name="T3" fmla="*/ 3 h 3"/>
                <a:gd name="T4" fmla="*/ 13 w 13"/>
                <a:gd name="T5" fmla="*/ 0 h 3"/>
                <a:gd name="T6" fmla="*/ 0 w 13"/>
                <a:gd name="T7" fmla="*/ 0 h 3"/>
              </a:gdLst>
              <a:ahLst/>
              <a:cxnLst>
                <a:cxn ang="0">
                  <a:pos x="T0" y="T1"/>
                </a:cxn>
                <a:cxn ang="0">
                  <a:pos x="T2" y="T3"/>
                </a:cxn>
                <a:cxn ang="0">
                  <a:pos x="T4" y="T5"/>
                </a:cxn>
                <a:cxn ang="0">
                  <a:pos x="T6" y="T7"/>
                </a:cxn>
              </a:cxnLst>
              <a:rect l="0" t="0" r="r" b="b"/>
              <a:pathLst>
                <a:path w="13" h="3">
                  <a:moveTo>
                    <a:pt x="0" y="0"/>
                  </a:moveTo>
                  <a:cubicBezTo>
                    <a:pt x="1" y="2"/>
                    <a:pt x="4" y="3"/>
                    <a:pt x="7" y="3"/>
                  </a:cubicBezTo>
                  <a:cubicBezTo>
                    <a:pt x="9" y="3"/>
                    <a:pt x="12" y="2"/>
                    <a:pt x="13"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4" name="Freeform 47"/>
            <p:cNvSpPr>
              <a:spLocks/>
            </p:cNvSpPr>
            <p:nvPr/>
          </p:nvSpPr>
          <p:spPr bwMode="auto">
            <a:xfrm>
              <a:off x="8600263" y="2038350"/>
              <a:ext cx="52388" cy="17462"/>
            </a:xfrm>
            <a:custGeom>
              <a:avLst/>
              <a:gdLst>
                <a:gd name="T0" fmla="*/ 0 w 9"/>
                <a:gd name="T1" fmla="*/ 0 h 3"/>
                <a:gd name="T2" fmla="*/ 5 w 9"/>
                <a:gd name="T3" fmla="*/ 3 h 3"/>
                <a:gd name="T4" fmla="*/ 9 w 9"/>
                <a:gd name="T5" fmla="*/ 0 h 3"/>
                <a:gd name="T6" fmla="*/ 0 w 9"/>
                <a:gd name="T7" fmla="*/ 0 h 3"/>
              </a:gdLst>
              <a:ahLst/>
              <a:cxnLst>
                <a:cxn ang="0">
                  <a:pos x="T0" y="T1"/>
                </a:cxn>
                <a:cxn ang="0">
                  <a:pos x="T2" y="T3"/>
                </a:cxn>
                <a:cxn ang="0">
                  <a:pos x="T4" y="T5"/>
                </a:cxn>
                <a:cxn ang="0">
                  <a:pos x="T6" y="T7"/>
                </a:cxn>
              </a:cxnLst>
              <a:rect l="0" t="0" r="r" b="b"/>
              <a:pathLst>
                <a:path w="9" h="3">
                  <a:moveTo>
                    <a:pt x="0" y="0"/>
                  </a:moveTo>
                  <a:cubicBezTo>
                    <a:pt x="1" y="2"/>
                    <a:pt x="2" y="3"/>
                    <a:pt x="5" y="3"/>
                  </a:cubicBezTo>
                  <a:cubicBezTo>
                    <a:pt x="7" y="3"/>
                    <a:pt x="8" y="2"/>
                    <a:pt x="9" y="0"/>
                  </a:cubicBezTo>
                  <a:cubicBezTo>
                    <a:pt x="0" y="0"/>
                    <a:pt x="0" y="0"/>
                    <a:pt x="0" y="0"/>
                  </a:cubicBezTo>
                </a:path>
              </a:pathLst>
            </a:custGeom>
            <a:solidFill>
              <a:srgbClr val="E2B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5" name="Freeform 48"/>
            <p:cNvSpPr>
              <a:spLocks/>
            </p:cNvSpPr>
            <p:nvPr/>
          </p:nvSpPr>
          <p:spPr bwMode="auto">
            <a:xfrm>
              <a:off x="8680432" y="2370136"/>
              <a:ext cx="325438" cy="215900"/>
            </a:xfrm>
            <a:custGeom>
              <a:avLst/>
              <a:gdLst>
                <a:gd name="T0" fmla="*/ 0 w 205"/>
                <a:gd name="T1" fmla="*/ 55 h 136"/>
                <a:gd name="T2" fmla="*/ 180 w 205"/>
                <a:gd name="T3" fmla="*/ 136 h 136"/>
                <a:gd name="T4" fmla="*/ 205 w 205"/>
                <a:gd name="T5" fmla="*/ 81 h 136"/>
                <a:gd name="T6" fmla="*/ 26 w 205"/>
                <a:gd name="T7" fmla="*/ 0 h 136"/>
                <a:gd name="T8" fmla="*/ 0 w 205"/>
                <a:gd name="T9" fmla="*/ 55 h 136"/>
              </a:gdLst>
              <a:ahLst/>
              <a:cxnLst>
                <a:cxn ang="0">
                  <a:pos x="T0" y="T1"/>
                </a:cxn>
                <a:cxn ang="0">
                  <a:pos x="T2" y="T3"/>
                </a:cxn>
                <a:cxn ang="0">
                  <a:pos x="T4" y="T5"/>
                </a:cxn>
                <a:cxn ang="0">
                  <a:pos x="T6" y="T7"/>
                </a:cxn>
                <a:cxn ang="0">
                  <a:pos x="T8" y="T9"/>
                </a:cxn>
              </a:cxnLst>
              <a:rect l="0" t="0" r="r" b="b"/>
              <a:pathLst>
                <a:path w="205" h="136">
                  <a:moveTo>
                    <a:pt x="0" y="55"/>
                  </a:moveTo>
                  <a:lnTo>
                    <a:pt x="180" y="136"/>
                  </a:lnTo>
                  <a:lnTo>
                    <a:pt x="205" y="81"/>
                  </a:lnTo>
                  <a:lnTo>
                    <a:pt x="26" y="0"/>
                  </a:lnTo>
                  <a:lnTo>
                    <a:pt x="0" y="55"/>
                  </a:lnTo>
                  <a:close/>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6" name="Freeform 49"/>
            <p:cNvSpPr>
              <a:spLocks/>
            </p:cNvSpPr>
            <p:nvPr/>
          </p:nvSpPr>
          <p:spPr bwMode="auto">
            <a:xfrm>
              <a:off x="8670113" y="2363788"/>
              <a:ext cx="325438" cy="215900"/>
            </a:xfrm>
            <a:custGeom>
              <a:avLst/>
              <a:gdLst>
                <a:gd name="T0" fmla="*/ 0 w 205"/>
                <a:gd name="T1" fmla="*/ 55 h 136"/>
                <a:gd name="T2" fmla="*/ 180 w 205"/>
                <a:gd name="T3" fmla="*/ 136 h 136"/>
                <a:gd name="T4" fmla="*/ 205 w 205"/>
                <a:gd name="T5" fmla="*/ 81 h 136"/>
                <a:gd name="T6" fmla="*/ 26 w 205"/>
                <a:gd name="T7" fmla="*/ 0 h 136"/>
                <a:gd name="T8" fmla="*/ 0 w 205"/>
                <a:gd name="T9" fmla="*/ 55 h 136"/>
              </a:gdLst>
              <a:ahLst/>
              <a:cxnLst>
                <a:cxn ang="0">
                  <a:pos x="T0" y="T1"/>
                </a:cxn>
                <a:cxn ang="0">
                  <a:pos x="T2" y="T3"/>
                </a:cxn>
                <a:cxn ang="0">
                  <a:pos x="T4" y="T5"/>
                </a:cxn>
                <a:cxn ang="0">
                  <a:pos x="T6" y="T7"/>
                </a:cxn>
                <a:cxn ang="0">
                  <a:pos x="T8" y="T9"/>
                </a:cxn>
              </a:cxnLst>
              <a:rect l="0" t="0" r="r" b="b"/>
              <a:pathLst>
                <a:path w="205" h="136">
                  <a:moveTo>
                    <a:pt x="0" y="55"/>
                  </a:moveTo>
                  <a:lnTo>
                    <a:pt x="180" y="136"/>
                  </a:lnTo>
                  <a:lnTo>
                    <a:pt x="205" y="81"/>
                  </a:lnTo>
                  <a:lnTo>
                    <a:pt x="26"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7" name="Freeform 50"/>
            <p:cNvSpPr>
              <a:spLocks/>
            </p:cNvSpPr>
            <p:nvPr/>
          </p:nvSpPr>
          <p:spPr bwMode="auto">
            <a:xfrm>
              <a:off x="8570101" y="2335213"/>
              <a:ext cx="204788" cy="150812"/>
            </a:xfrm>
            <a:custGeom>
              <a:avLst/>
              <a:gdLst>
                <a:gd name="T0" fmla="*/ 23 w 35"/>
                <a:gd name="T1" fmla="*/ 4 h 26"/>
                <a:gd name="T2" fmla="*/ 0 w 35"/>
                <a:gd name="T3" fmla="*/ 13 h 26"/>
                <a:gd name="T4" fmla="*/ 31 w 35"/>
                <a:gd name="T5" fmla="*/ 26 h 26"/>
                <a:gd name="T6" fmla="*/ 23 w 35"/>
                <a:gd name="T7" fmla="*/ 4 h 26"/>
              </a:gdLst>
              <a:ahLst/>
              <a:cxnLst>
                <a:cxn ang="0">
                  <a:pos x="T0" y="T1"/>
                </a:cxn>
                <a:cxn ang="0">
                  <a:pos x="T2" y="T3"/>
                </a:cxn>
                <a:cxn ang="0">
                  <a:pos x="T4" y="T5"/>
                </a:cxn>
                <a:cxn ang="0">
                  <a:pos x="T6" y="T7"/>
                </a:cxn>
              </a:cxnLst>
              <a:rect l="0" t="0" r="r" b="b"/>
              <a:pathLst>
                <a:path w="35" h="26">
                  <a:moveTo>
                    <a:pt x="23" y="4"/>
                  </a:moveTo>
                  <a:cubicBezTo>
                    <a:pt x="14" y="0"/>
                    <a:pt x="4" y="4"/>
                    <a:pt x="0" y="13"/>
                  </a:cubicBezTo>
                  <a:cubicBezTo>
                    <a:pt x="31" y="26"/>
                    <a:pt x="31" y="26"/>
                    <a:pt x="31" y="26"/>
                  </a:cubicBezTo>
                  <a:cubicBezTo>
                    <a:pt x="35" y="18"/>
                    <a:pt x="31" y="8"/>
                    <a:pt x="23" y="4"/>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10" name="Rectangle 53"/>
            <p:cNvSpPr>
              <a:spLocks noChangeArrowheads="1"/>
            </p:cNvSpPr>
            <p:nvPr/>
          </p:nvSpPr>
          <p:spPr bwMode="auto">
            <a:xfrm>
              <a:off x="8238313" y="2486026"/>
              <a:ext cx="314325" cy="100012"/>
            </a:xfrm>
            <a:prstGeom prst="rect">
              <a:avLst/>
            </a:prstGeom>
            <a:solidFill>
              <a:srgbClr val="EFC7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11" name="Rectangle 54"/>
            <p:cNvSpPr>
              <a:spLocks noChangeArrowheads="1"/>
            </p:cNvSpPr>
            <p:nvPr/>
          </p:nvSpPr>
          <p:spPr bwMode="auto">
            <a:xfrm>
              <a:off x="8238313" y="2486025"/>
              <a:ext cx="3143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12" name="Freeform 55"/>
            <p:cNvSpPr>
              <a:spLocks/>
            </p:cNvSpPr>
            <p:nvPr/>
          </p:nvSpPr>
          <p:spPr bwMode="auto">
            <a:xfrm>
              <a:off x="8460563" y="2486025"/>
              <a:ext cx="196850" cy="100012"/>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path>
              </a:pathLst>
            </a:custGeom>
            <a:solidFill>
              <a:srgbClr val="EFC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22" name="Freeform 65"/>
            <p:cNvSpPr>
              <a:spLocks/>
            </p:cNvSpPr>
            <p:nvPr/>
          </p:nvSpPr>
          <p:spPr bwMode="auto">
            <a:xfrm>
              <a:off x="8220851" y="2614613"/>
              <a:ext cx="798513" cy="115887"/>
            </a:xfrm>
            <a:custGeom>
              <a:avLst/>
              <a:gdLst>
                <a:gd name="T0" fmla="*/ 503 w 503"/>
                <a:gd name="T1" fmla="*/ 73 h 73"/>
                <a:gd name="T2" fmla="*/ 0 w 503"/>
                <a:gd name="T3" fmla="*/ 73 h 73"/>
                <a:gd name="T4" fmla="*/ 77 w 503"/>
                <a:gd name="T5" fmla="*/ 0 h 73"/>
                <a:gd name="T6" fmla="*/ 430 w 503"/>
                <a:gd name="T7" fmla="*/ 0 h 73"/>
                <a:gd name="T8" fmla="*/ 503 w 503"/>
                <a:gd name="T9" fmla="*/ 73 h 73"/>
              </a:gdLst>
              <a:ahLst/>
              <a:cxnLst>
                <a:cxn ang="0">
                  <a:pos x="T0" y="T1"/>
                </a:cxn>
                <a:cxn ang="0">
                  <a:pos x="T2" y="T3"/>
                </a:cxn>
                <a:cxn ang="0">
                  <a:pos x="T4" y="T5"/>
                </a:cxn>
                <a:cxn ang="0">
                  <a:pos x="T6" y="T7"/>
                </a:cxn>
                <a:cxn ang="0">
                  <a:pos x="T8" y="T9"/>
                </a:cxn>
              </a:cxnLst>
              <a:rect l="0" t="0" r="r" b="b"/>
              <a:pathLst>
                <a:path w="503" h="73">
                  <a:moveTo>
                    <a:pt x="503" y="73"/>
                  </a:moveTo>
                  <a:lnTo>
                    <a:pt x="0" y="73"/>
                  </a:lnTo>
                  <a:lnTo>
                    <a:pt x="77" y="0"/>
                  </a:lnTo>
                  <a:lnTo>
                    <a:pt x="430" y="0"/>
                  </a:lnTo>
                  <a:lnTo>
                    <a:pt x="503"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24" name="Rectangle 67"/>
            <p:cNvSpPr>
              <a:spLocks noChangeArrowheads="1"/>
            </p:cNvSpPr>
            <p:nvPr/>
          </p:nvSpPr>
          <p:spPr bwMode="auto">
            <a:xfrm>
              <a:off x="8220851" y="2730500"/>
              <a:ext cx="798513" cy="1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26" name="Freeform 69"/>
            <p:cNvSpPr>
              <a:spLocks/>
            </p:cNvSpPr>
            <p:nvPr/>
          </p:nvSpPr>
          <p:spPr bwMode="auto">
            <a:xfrm>
              <a:off x="8279588" y="2625725"/>
              <a:ext cx="687388" cy="82550"/>
            </a:xfrm>
            <a:custGeom>
              <a:avLst/>
              <a:gdLst>
                <a:gd name="T0" fmla="*/ 48 w 433"/>
                <a:gd name="T1" fmla="*/ 0 h 52"/>
                <a:gd name="T2" fmla="*/ 389 w 433"/>
                <a:gd name="T3" fmla="*/ 0 h 52"/>
                <a:gd name="T4" fmla="*/ 433 w 433"/>
                <a:gd name="T5" fmla="*/ 52 h 52"/>
                <a:gd name="T6" fmla="*/ 0 w 433"/>
                <a:gd name="T7" fmla="*/ 52 h 52"/>
                <a:gd name="T8" fmla="*/ 48 w 433"/>
                <a:gd name="T9" fmla="*/ 0 h 52"/>
              </a:gdLst>
              <a:ahLst/>
              <a:cxnLst>
                <a:cxn ang="0">
                  <a:pos x="T0" y="T1"/>
                </a:cxn>
                <a:cxn ang="0">
                  <a:pos x="T2" y="T3"/>
                </a:cxn>
                <a:cxn ang="0">
                  <a:pos x="T4" y="T5"/>
                </a:cxn>
                <a:cxn ang="0">
                  <a:pos x="T6" y="T7"/>
                </a:cxn>
                <a:cxn ang="0">
                  <a:pos x="T8" y="T9"/>
                </a:cxn>
              </a:cxnLst>
              <a:rect l="0" t="0" r="r" b="b"/>
              <a:pathLst>
                <a:path w="433" h="52">
                  <a:moveTo>
                    <a:pt x="48" y="0"/>
                  </a:moveTo>
                  <a:lnTo>
                    <a:pt x="389" y="0"/>
                  </a:lnTo>
                  <a:lnTo>
                    <a:pt x="433" y="52"/>
                  </a:lnTo>
                  <a:lnTo>
                    <a:pt x="0" y="52"/>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28" name="Rectangle 71"/>
            <p:cNvSpPr>
              <a:spLocks noChangeArrowheads="1"/>
            </p:cNvSpPr>
            <p:nvPr/>
          </p:nvSpPr>
          <p:spPr bwMode="auto">
            <a:xfrm>
              <a:off x="8290701" y="2678113"/>
              <a:ext cx="669925"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30" name="Rectangle 73"/>
            <p:cNvSpPr>
              <a:spLocks noChangeArrowheads="1"/>
            </p:cNvSpPr>
            <p:nvPr/>
          </p:nvSpPr>
          <p:spPr bwMode="auto">
            <a:xfrm>
              <a:off x="8303401" y="2660650"/>
              <a:ext cx="6350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32" name="Rectangle 75"/>
            <p:cNvSpPr>
              <a:spLocks noChangeArrowheads="1"/>
            </p:cNvSpPr>
            <p:nvPr/>
          </p:nvSpPr>
          <p:spPr bwMode="auto">
            <a:xfrm>
              <a:off x="8325626" y="2643188"/>
              <a:ext cx="6000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34" name="Freeform 77"/>
            <p:cNvSpPr>
              <a:spLocks/>
            </p:cNvSpPr>
            <p:nvPr/>
          </p:nvSpPr>
          <p:spPr bwMode="auto">
            <a:xfrm>
              <a:off x="8390713" y="2620963"/>
              <a:ext cx="80963" cy="98425"/>
            </a:xfrm>
            <a:custGeom>
              <a:avLst/>
              <a:gdLst>
                <a:gd name="T0" fmla="*/ 36 w 51"/>
                <a:gd name="T1" fmla="*/ 0 h 62"/>
                <a:gd name="T2" fmla="*/ 0 w 51"/>
                <a:gd name="T3" fmla="*/ 62 h 62"/>
                <a:gd name="T4" fmla="*/ 14 w 51"/>
                <a:gd name="T5" fmla="*/ 62 h 62"/>
                <a:gd name="T6" fmla="*/ 51 w 51"/>
                <a:gd name="T7" fmla="*/ 0 h 62"/>
                <a:gd name="T8" fmla="*/ 36 w 51"/>
                <a:gd name="T9" fmla="*/ 0 h 62"/>
              </a:gdLst>
              <a:ahLst/>
              <a:cxnLst>
                <a:cxn ang="0">
                  <a:pos x="T0" y="T1"/>
                </a:cxn>
                <a:cxn ang="0">
                  <a:pos x="T2" y="T3"/>
                </a:cxn>
                <a:cxn ang="0">
                  <a:pos x="T4" y="T5"/>
                </a:cxn>
                <a:cxn ang="0">
                  <a:pos x="T6" y="T7"/>
                </a:cxn>
                <a:cxn ang="0">
                  <a:pos x="T8" y="T9"/>
                </a:cxn>
              </a:cxnLst>
              <a:rect l="0" t="0" r="r" b="b"/>
              <a:pathLst>
                <a:path w="51" h="62">
                  <a:moveTo>
                    <a:pt x="36" y="0"/>
                  </a:moveTo>
                  <a:lnTo>
                    <a:pt x="0" y="62"/>
                  </a:lnTo>
                  <a:lnTo>
                    <a:pt x="14" y="62"/>
                  </a:lnTo>
                  <a:lnTo>
                    <a:pt x="51" y="0"/>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37" name="Freeform 80"/>
            <p:cNvSpPr>
              <a:spLocks/>
            </p:cNvSpPr>
            <p:nvPr/>
          </p:nvSpPr>
          <p:spPr bwMode="auto">
            <a:xfrm>
              <a:off x="8506601" y="2678113"/>
              <a:ext cx="11113" cy="30162"/>
            </a:xfrm>
            <a:custGeom>
              <a:avLst/>
              <a:gdLst>
                <a:gd name="T0" fmla="*/ 0 w 7"/>
                <a:gd name="T1" fmla="*/ 19 h 19"/>
                <a:gd name="T2" fmla="*/ 7 w 7"/>
                <a:gd name="T3" fmla="*/ 4 h 19"/>
                <a:gd name="T4" fmla="*/ 4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4"/>
                  </a:lnTo>
                  <a:lnTo>
                    <a:pt x="4" y="0"/>
                  </a:lnTo>
                  <a:lnTo>
                    <a:pt x="0" y="19"/>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43" name="Freeform 86"/>
            <p:cNvSpPr>
              <a:spLocks/>
            </p:cNvSpPr>
            <p:nvPr/>
          </p:nvSpPr>
          <p:spPr bwMode="auto">
            <a:xfrm>
              <a:off x="8478026" y="2678113"/>
              <a:ext cx="11113" cy="30162"/>
            </a:xfrm>
            <a:custGeom>
              <a:avLst/>
              <a:gdLst>
                <a:gd name="T0" fmla="*/ 0 w 7"/>
                <a:gd name="T1" fmla="*/ 19 h 19"/>
                <a:gd name="T2" fmla="*/ 7 w 7"/>
                <a:gd name="T3" fmla="*/ 4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4"/>
                  </a:lnTo>
                  <a:lnTo>
                    <a:pt x="7" y="0"/>
                  </a:lnTo>
                  <a:lnTo>
                    <a:pt x="0" y="19"/>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45" name="Freeform 88"/>
            <p:cNvSpPr>
              <a:spLocks/>
            </p:cNvSpPr>
            <p:nvPr/>
          </p:nvSpPr>
          <p:spPr bwMode="auto">
            <a:xfrm>
              <a:off x="8447863" y="2678113"/>
              <a:ext cx="17463" cy="30162"/>
            </a:xfrm>
            <a:custGeom>
              <a:avLst/>
              <a:gdLst>
                <a:gd name="T0" fmla="*/ 4 w 11"/>
                <a:gd name="T1" fmla="*/ 19 h 19"/>
                <a:gd name="T2" fmla="*/ 11 w 11"/>
                <a:gd name="T3" fmla="*/ 4 h 19"/>
                <a:gd name="T4" fmla="*/ 8 w 11"/>
                <a:gd name="T5" fmla="*/ 0 h 19"/>
                <a:gd name="T6" fmla="*/ 0 w 11"/>
                <a:gd name="T7" fmla="*/ 19 h 19"/>
                <a:gd name="T8" fmla="*/ 4 w 11"/>
                <a:gd name="T9" fmla="*/ 19 h 19"/>
              </a:gdLst>
              <a:ahLst/>
              <a:cxnLst>
                <a:cxn ang="0">
                  <a:pos x="T0" y="T1"/>
                </a:cxn>
                <a:cxn ang="0">
                  <a:pos x="T2" y="T3"/>
                </a:cxn>
                <a:cxn ang="0">
                  <a:pos x="T4" y="T5"/>
                </a:cxn>
                <a:cxn ang="0">
                  <a:pos x="T6" y="T7"/>
                </a:cxn>
                <a:cxn ang="0">
                  <a:pos x="T8" y="T9"/>
                </a:cxn>
              </a:cxnLst>
              <a:rect l="0" t="0" r="r" b="b"/>
              <a:pathLst>
                <a:path w="11" h="19">
                  <a:moveTo>
                    <a:pt x="4" y="19"/>
                  </a:moveTo>
                  <a:lnTo>
                    <a:pt x="11" y="4"/>
                  </a:lnTo>
                  <a:lnTo>
                    <a:pt x="8" y="0"/>
                  </a:lnTo>
                  <a:lnTo>
                    <a:pt x="0" y="19"/>
                  </a:lnTo>
                  <a:lnTo>
                    <a:pt x="4"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47" name="Freeform 90"/>
            <p:cNvSpPr>
              <a:spLocks/>
            </p:cNvSpPr>
            <p:nvPr/>
          </p:nvSpPr>
          <p:spPr bwMode="auto">
            <a:xfrm>
              <a:off x="8355788" y="2678113"/>
              <a:ext cx="28575" cy="41275"/>
            </a:xfrm>
            <a:custGeom>
              <a:avLst/>
              <a:gdLst>
                <a:gd name="T0" fmla="*/ 3 w 18"/>
                <a:gd name="T1" fmla="*/ 26 h 26"/>
                <a:gd name="T2" fmla="*/ 18 w 18"/>
                <a:gd name="T3" fmla="*/ 4 h 26"/>
                <a:gd name="T4" fmla="*/ 14 w 18"/>
                <a:gd name="T5" fmla="*/ 0 h 26"/>
                <a:gd name="T6" fmla="*/ 0 w 18"/>
                <a:gd name="T7" fmla="*/ 22 h 26"/>
                <a:gd name="T8" fmla="*/ 3 w 18"/>
                <a:gd name="T9" fmla="*/ 26 h 26"/>
              </a:gdLst>
              <a:ahLst/>
              <a:cxnLst>
                <a:cxn ang="0">
                  <a:pos x="T0" y="T1"/>
                </a:cxn>
                <a:cxn ang="0">
                  <a:pos x="T2" y="T3"/>
                </a:cxn>
                <a:cxn ang="0">
                  <a:pos x="T4" y="T5"/>
                </a:cxn>
                <a:cxn ang="0">
                  <a:pos x="T6" y="T7"/>
                </a:cxn>
                <a:cxn ang="0">
                  <a:pos x="T8" y="T9"/>
                </a:cxn>
              </a:cxnLst>
              <a:rect l="0" t="0" r="r" b="b"/>
              <a:pathLst>
                <a:path w="18" h="26">
                  <a:moveTo>
                    <a:pt x="3" y="26"/>
                  </a:moveTo>
                  <a:lnTo>
                    <a:pt x="18" y="4"/>
                  </a:lnTo>
                  <a:lnTo>
                    <a:pt x="14" y="0"/>
                  </a:lnTo>
                  <a:lnTo>
                    <a:pt x="0" y="22"/>
                  </a:lnTo>
                  <a:lnTo>
                    <a:pt x="3"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49" name="Freeform 92"/>
            <p:cNvSpPr>
              <a:spLocks/>
            </p:cNvSpPr>
            <p:nvPr/>
          </p:nvSpPr>
          <p:spPr bwMode="auto">
            <a:xfrm>
              <a:off x="8331976" y="2678113"/>
              <a:ext cx="23813" cy="30162"/>
            </a:xfrm>
            <a:custGeom>
              <a:avLst/>
              <a:gdLst>
                <a:gd name="T0" fmla="*/ 4 w 15"/>
                <a:gd name="T1" fmla="*/ 19 h 19"/>
                <a:gd name="T2" fmla="*/ 15 w 15"/>
                <a:gd name="T3" fmla="*/ 4 h 19"/>
                <a:gd name="T4" fmla="*/ 15 w 15"/>
                <a:gd name="T5" fmla="*/ 0 h 19"/>
                <a:gd name="T6" fmla="*/ 0 w 15"/>
                <a:gd name="T7" fmla="*/ 19 h 19"/>
                <a:gd name="T8" fmla="*/ 4 w 15"/>
                <a:gd name="T9" fmla="*/ 19 h 19"/>
              </a:gdLst>
              <a:ahLst/>
              <a:cxnLst>
                <a:cxn ang="0">
                  <a:pos x="T0" y="T1"/>
                </a:cxn>
                <a:cxn ang="0">
                  <a:pos x="T2" y="T3"/>
                </a:cxn>
                <a:cxn ang="0">
                  <a:pos x="T4" y="T5"/>
                </a:cxn>
                <a:cxn ang="0">
                  <a:pos x="T6" y="T7"/>
                </a:cxn>
                <a:cxn ang="0">
                  <a:pos x="T8" y="T9"/>
                </a:cxn>
              </a:cxnLst>
              <a:rect l="0" t="0" r="r" b="b"/>
              <a:pathLst>
                <a:path w="15" h="19">
                  <a:moveTo>
                    <a:pt x="4" y="19"/>
                  </a:moveTo>
                  <a:lnTo>
                    <a:pt x="15" y="4"/>
                  </a:lnTo>
                  <a:lnTo>
                    <a:pt x="15" y="0"/>
                  </a:lnTo>
                  <a:lnTo>
                    <a:pt x="0" y="19"/>
                  </a:lnTo>
                  <a:lnTo>
                    <a:pt x="4"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1" name="Freeform 94"/>
            <p:cNvSpPr>
              <a:spLocks/>
            </p:cNvSpPr>
            <p:nvPr/>
          </p:nvSpPr>
          <p:spPr bwMode="auto">
            <a:xfrm>
              <a:off x="8378013" y="2660650"/>
              <a:ext cx="17463" cy="23812"/>
            </a:xfrm>
            <a:custGeom>
              <a:avLst/>
              <a:gdLst>
                <a:gd name="T0" fmla="*/ 4 w 11"/>
                <a:gd name="T1" fmla="*/ 15 h 15"/>
                <a:gd name="T2" fmla="*/ 11 w 11"/>
                <a:gd name="T3" fmla="*/ 0 h 15"/>
                <a:gd name="T4" fmla="*/ 11 w 11"/>
                <a:gd name="T5" fmla="*/ 0 h 15"/>
                <a:gd name="T6" fmla="*/ 0 w 11"/>
                <a:gd name="T7" fmla="*/ 11 h 15"/>
                <a:gd name="T8" fmla="*/ 4 w 11"/>
                <a:gd name="T9" fmla="*/ 15 h 15"/>
              </a:gdLst>
              <a:ahLst/>
              <a:cxnLst>
                <a:cxn ang="0">
                  <a:pos x="T0" y="T1"/>
                </a:cxn>
                <a:cxn ang="0">
                  <a:pos x="T2" y="T3"/>
                </a:cxn>
                <a:cxn ang="0">
                  <a:pos x="T4" y="T5"/>
                </a:cxn>
                <a:cxn ang="0">
                  <a:pos x="T6" y="T7"/>
                </a:cxn>
                <a:cxn ang="0">
                  <a:pos x="T8" y="T9"/>
                </a:cxn>
              </a:cxnLst>
              <a:rect l="0" t="0" r="r" b="b"/>
              <a:pathLst>
                <a:path w="11" h="15">
                  <a:moveTo>
                    <a:pt x="4" y="15"/>
                  </a:moveTo>
                  <a:lnTo>
                    <a:pt x="11" y="0"/>
                  </a:lnTo>
                  <a:lnTo>
                    <a:pt x="11" y="0"/>
                  </a:lnTo>
                  <a:lnTo>
                    <a:pt x="0" y="11"/>
                  </a:lnTo>
                  <a:lnTo>
                    <a:pt x="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2" name="Freeform 95"/>
            <p:cNvSpPr>
              <a:spLocks/>
            </p:cNvSpPr>
            <p:nvPr/>
          </p:nvSpPr>
          <p:spPr bwMode="auto">
            <a:xfrm>
              <a:off x="8390713" y="2625725"/>
              <a:ext cx="11113" cy="17462"/>
            </a:xfrm>
            <a:custGeom>
              <a:avLst/>
              <a:gdLst>
                <a:gd name="T0" fmla="*/ 0 w 7"/>
                <a:gd name="T1" fmla="*/ 11 h 11"/>
                <a:gd name="T2" fmla="*/ 7 w 7"/>
                <a:gd name="T3" fmla="*/ 0 h 11"/>
                <a:gd name="T4" fmla="*/ 7 w 7"/>
                <a:gd name="T5" fmla="*/ 0 h 11"/>
                <a:gd name="T6" fmla="*/ 0 w 7"/>
                <a:gd name="T7" fmla="*/ 11 h 11"/>
                <a:gd name="T8" fmla="*/ 0 w 7"/>
                <a:gd name="T9" fmla="*/ 11 h 11"/>
              </a:gdLst>
              <a:ahLst/>
              <a:cxnLst>
                <a:cxn ang="0">
                  <a:pos x="T0" y="T1"/>
                </a:cxn>
                <a:cxn ang="0">
                  <a:pos x="T2" y="T3"/>
                </a:cxn>
                <a:cxn ang="0">
                  <a:pos x="T4" y="T5"/>
                </a:cxn>
                <a:cxn ang="0">
                  <a:pos x="T6" y="T7"/>
                </a:cxn>
                <a:cxn ang="0">
                  <a:pos x="T8" y="T9"/>
                </a:cxn>
              </a:cxnLst>
              <a:rect l="0" t="0" r="r" b="b"/>
              <a:pathLst>
                <a:path w="7" h="11">
                  <a:moveTo>
                    <a:pt x="0" y="11"/>
                  </a:moveTo>
                  <a:lnTo>
                    <a:pt x="7" y="0"/>
                  </a:lnTo>
                  <a:lnTo>
                    <a:pt x="7" y="0"/>
                  </a:lnTo>
                  <a:lnTo>
                    <a:pt x="0" y="11"/>
                  </a:lnTo>
                  <a:lnTo>
                    <a:pt x="0" y="11"/>
                  </a:lnTo>
                  <a:close/>
                </a:path>
              </a:pathLst>
            </a:custGeom>
            <a:solidFill>
              <a:srgbClr val="6E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3" name="Freeform 96"/>
            <p:cNvSpPr>
              <a:spLocks/>
            </p:cNvSpPr>
            <p:nvPr/>
          </p:nvSpPr>
          <p:spPr bwMode="auto">
            <a:xfrm>
              <a:off x="8390713" y="2625725"/>
              <a:ext cx="11113" cy="17462"/>
            </a:xfrm>
            <a:custGeom>
              <a:avLst/>
              <a:gdLst>
                <a:gd name="T0" fmla="*/ 0 w 7"/>
                <a:gd name="T1" fmla="*/ 11 h 11"/>
                <a:gd name="T2" fmla="*/ 7 w 7"/>
                <a:gd name="T3" fmla="*/ 0 h 11"/>
                <a:gd name="T4" fmla="*/ 7 w 7"/>
                <a:gd name="T5" fmla="*/ 0 h 11"/>
                <a:gd name="T6" fmla="*/ 0 w 7"/>
                <a:gd name="T7" fmla="*/ 11 h 11"/>
                <a:gd name="T8" fmla="*/ 0 w 7"/>
                <a:gd name="T9" fmla="*/ 11 h 11"/>
              </a:gdLst>
              <a:ahLst/>
              <a:cxnLst>
                <a:cxn ang="0">
                  <a:pos x="T0" y="T1"/>
                </a:cxn>
                <a:cxn ang="0">
                  <a:pos x="T2" y="T3"/>
                </a:cxn>
                <a:cxn ang="0">
                  <a:pos x="T4" y="T5"/>
                </a:cxn>
                <a:cxn ang="0">
                  <a:pos x="T6" y="T7"/>
                </a:cxn>
                <a:cxn ang="0">
                  <a:pos x="T8" y="T9"/>
                </a:cxn>
              </a:cxnLst>
              <a:rect l="0" t="0" r="r" b="b"/>
              <a:pathLst>
                <a:path w="7" h="11">
                  <a:moveTo>
                    <a:pt x="0" y="11"/>
                  </a:moveTo>
                  <a:lnTo>
                    <a:pt x="7" y="0"/>
                  </a:lnTo>
                  <a:lnTo>
                    <a:pt x="7"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5" name="Freeform 98"/>
            <p:cNvSpPr>
              <a:spLocks/>
            </p:cNvSpPr>
            <p:nvPr/>
          </p:nvSpPr>
          <p:spPr bwMode="auto">
            <a:xfrm>
              <a:off x="8408176" y="2625725"/>
              <a:ext cx="17463" cy="17462"/>
            </a:xfrm>
            <a:custGeom>
              <a:avLst/>
              <a:gdLst>
                <a:gd name="T0" fmla="*/ 3 w 11"/>
                <a:gd name="T1" fmla="*/ 11 h 11"/>
                <a:gd name="T2" fmla="*/ 11 w 11"/>
                <a:gd name="T3" fmla="*/ 0 h 11"/>
                <a:gd name="T4" fmla="*/ 7 w 11"/>
                <a:gd name="T5" fmla="*/ 0 h 11"/>
                <a:gd name="T6" fmla="*/ 0 w 11"/>
                <a:gd name="T7" fmla="*/ 11 h 11"/>
                <a:gd name="T8" fmla="*/ 3 w 11"/>
                <a:gd name="T9" fmla="*/ 11 h 11"/>
              </a:gdLst>
              <a:ahLst/>
              <a:cxnLst>
                <a:cxn ang="0">
                  <a:pos x="T0" y="T1"/>
                </a:cxn>
                <a:cxn ang="0">
                  <a:pos x="T2" y="T3"/>
                </a:cxn>
                <a:cxn ang="0">
                  <a:pos x="T4" y="T5"/>
                </a:cxn>
                <a:cxn ang="0">
                  <a:pos x="T6" y="T7"/>
                </a:cxn>
                <a:cxn ang="0">
                  <a:pos x="T8" y="T9"/>
                </a:cxn>
              </a:cxnLst>
              <a:rect l="0" t="0" r="r" b="b"/>
              <a:pathLst>
                <a:path w="11" h="11">
                  <a:moveTo>
                    <a:pt x="3" y="11"/>
                  </a:moveTo>
                  <a:lnTo>
                    <a:pt x="11" y="0"/>
                  </a:lnTo>
                  <a:lnTo>
                    <a:pt x="7" y="0"/>
                  </a:lnTo>
                  <a:lnTo>
                    <a:pt x="0" y="11"/>
                  </a:lnTo>
                  <a:lnTo>
                    <a:pt x="3"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6" name="Freeform 99"/>
            <p:cNvSpPr>
              <a:spLocks/>
            </p:cNvSpPr>
            <p:nvPr/>
          </p:nvSpPr>
          <p:spPr bwMode="auto">
            <a:xfrm>
              <a:off x="8373251" y="2643188"/>
              <a:ext cx="17463" cy="17462"/>
            </a:xfrm>
            <a:custGeom>
              <a:avLst/>
              <a:gdLst>
                <a:gd name="T0" fmla="*/ 0 w 11"/>
                <a:gd name="T1" fmla="*/ 11 h 11"/>
                <a:gd name="T2" fmla="*/ 11 w 11"/>
                <a:gd name="T3" fmla="*/ 0 h 11"/>
                <a:gd name="T4" fmla="*/ 11 w 11"/>
                <a:gd name="T5" fmla="*/ 0 h 11"/>
                <a:gd name="T6" fmla="*/ 0 w 11"/>
                <a:gd name="T7" fmla="*/ 11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11" y="0"/>
                  </a:lnTo>
                  <a:lnTo>
                    <a:pt x="11" y="0"/>
                  </a:lnTo>
                  <a:lnTo>
                    <a:pt x="0" y="11"/>
                  </a:lnTo>
                  <a:lnTo>
                    <a:pt x="0" y="11"/>
                  </a:lnTo>
                  <a:close/>
                </a:path>
              </a:pathLst>
            </a:custGeom>
            <a:solidFill>
              <a:srgbClr val="6E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7" name="Freeform 100"/>
            <p:cNvSpPr>
              <a:spLocks/>
            </p:cNvSpPr>
            <p:nvPr/>
          </p:nvSpPr>
          <p:spPr bwMode="auto">
            <a:xfrm>
              <a:off x="8373251" y="2643188"/>
              <a:ext cx="17463" cy="17462"/>
            </a:xfrm>
            <a:custGeom>
              <a:avLst/>
              <a:gdLst>
                <a:gd name="T0" fmla="*/ 0 w 11"/>
                <a:gd name="T1" fmla="*/ 11 h 11"/>
                <a:gd name="T2" fmla="*/ 11 w 11"/>
                <a:gd name="T3" fmla="*/ 0 h 11"/>
                <a:gd name="T4" fmla="*/ 11 w 11"/>
                <a:gd name="T5" fmla="*/ 0 h 11"/>
                <a:gd name="T6" fmla="*/ 0 w 11"/>
                <a:gd name="T7" fmla="*/ 11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11" y="0"/>
                  </a:lnTo>
                  <a:lnTo>
                    <a:pt x="11"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9" name="Freeform 102"/>
            <p:cNvSpPr>
              <a:spLocks/>
            </p:cNvSpPr>
            <p:nvPr/>
          </p:nvSpPr>
          <p:spPr bwMode="auto">
            <a:xfrm>
              <a:off x="8500251" y="2660650"/>
              <a:ext cx="12700" cy="23812"/>
            </a:xfrm>
            <a:custGeom>
              <a:avLst/>
              <a:gdLst>
                <a:gd name="T0" fmla="*/ 4 w 8"/>
                <a:gd name="T1" fmla="*/ 15 h 15"/>
                <a:gd name="T2" fmla="*/ 8 w 8"/>
                <a:gd name="T3" fmla="*/ 0 h 15"/>
                <a:gd name="T4" fmla="*/ 4 w 8"/>
                <a:gd name="T5" fmla="*/ 0 h 15"/>
                <a:gd name="T6" fmla="*/ 0 w 8"/>
                <a:gd name="T7" fmla="*/ 11 h 15"/>
                <a:gd name="T8" fmla="*/ 4 w 8"/>
                <a:gd name="T9" fmla="*/ 15 h 15"/>
              </a:gdLst>
              <a:ahLst/>
              <a:cxnLst>
                <a:cxn ang="0">
                  <a:pos x="T0" y="T1"/>
                </a:cxn>
                <a:cxn ang="0">
                  <a:pos x="T2" y="T3"/>
                </a:cxn>
                <a:cxn ang="0">
                  <a:pos x="T4" y="T5"/>
                </a:cxn>
                <a:cxn ang="0">
                  <a:pos x="T6" y="T7"/>
                </a:cxn>
                <a:cxn ang="0">
                  <a:pos x="T8" y="T9"/>
                </a:cxn>
              </a:cxnLst>
              <a:rect l="0" t="0" r="r" b="b"/>
              <a:pathLst>
                <a:path w="8" h="15">
                  <a:moveTo>
                    <a:pt x="4" y="15"/>
                  </a:moveTo>
                  <a:lnTo>
                    <a:pt x="8" y="0"/>
                  </a:lnTo>
                  <a:lnTo>
                    <a:pt x="4" y="0"/>
                  </a:lnTo>
                  <a:lnTo>
                    <a:pt x="0" y="11"/>
                  </a:lnTo>
                  <a:lnTo>
                    <a:pt x="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1" name="Freeform 104"/>
            <p:cNvSpPr>
              <a:spLocks/>
            </p:cNvSpPr>
            <p:nvPr/>
          </p:nvSpPr>
          <p:spPr bwMode="auto">
            <a:xfrm>
              <a:off x="8530413" y="2660650"/>
              <a:ext cx="4763" cy="23812"/>
            </a:xfrm>
            <a:custGeom>
              <a:avLst/>
              <a:gdLst>
                <a:gd name="T0" fmla="*/ 0 w 3"/>
                <a:gd name="T1" fmla="*/ 15 h 15"/>
                <a:gd name="T2" fmla="*/ 3 w 3"/>
                <a:gd name="T3" fmla="*/ 0 h 15"/>
                <a:gd name="T4" fmla="*/ 0 w 3"/>
                <a:gd name="T5" fmla="*/ 0 h 15"/>
                <a:gd name="T6" fmla="*/ 0 w 3"/>
                <a:gd name="T7" fmla="*/ 11 h 15"/>
                <a:gd name="T8" fmla="*/ 0 w 3"/>
                <a:gd name="T9" fmla="*/ 15 h 15"/>
              </a:gdLst>
              <a:ahLst/>
              <a:cxnLst>
                <a:cxn ang="0">
                  <a:pos x="T0" y="T1"/>
                </a:cxn>
                <a:cxn ang="0">
                  <a:pos x="T2" y="T3"/>
                </a:cxn>
                <a:cxn ang="0">
                  <a:pos x="T4" y="T5"/>
                </a:cxn>
                <a:cxn ang="0">
                  <a:pos x="T6" y="T7"/>
                </a:cxn>
                <a:cxn ang="0">
                  <a:pos x="T8" y="T9"/>
                </a:cxn>
              </a:cxnLst>
              <a:rect l="0" t="0" r="r" b="b"/>
              <a:pathLst>
                <a:path w="3" h="15">
                  <a:moveTo>
                    <a:pt x="0" y="15"/>
                  </a:moveTo>
                  <a:lnTo>
                    <a:pt x="3" y="0"/>
                  </a:lnTo>
                  <a:lnTo>
                    <a:pt x="0" y="0"/>
                  </a:lnTo>
                  <a:lnTo>
                    <a:pt x="0" y="11"/>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3" name="Freeform 106"/>
            <p:cNvSpPr>
              <a:spLocks/>
            </p:cNvSpPr>
            <p:nvPr/>
          </p:nvSpPr>
          <p:spPr bwMode="auto">
            <a:xfrm>
              <a:off x="8552638" y="2660650"/>
              <a:ext cx="6350" cy="23812"/>
            </a:xfrm>
            <a:custGeom>
              <a:avLst/>
              <a:gdLst>
                <a:gd name="T0" fmla="*/ 4 w 4"/>
                <a:gd name="T1" fmla="*/ 15 h 15"/>
                <a:gd name="T2" fmla="*/ 4 w 4"/>
                <a:gd name="T3" fmla="*/ 0 h 15"/>
                <a:gd name="T4" fmla="*/ 4 w 4"/>
                <a:gd name="T5" fmla="*/ 0 h 15"/>
                <a:gd name="T6" fmla="*/ 0 w 4"/>
                <a:gd name="T7" fmla="*/ 11 h 15"/>
                <a:gd name="T8" fmla="*/ 4 w 4"/>
                <a:gd name="T9" fmla="*/ 15 h 15"/>
              </a:gdLst>
              <a:ahLst/>
              <a:cxnLst>
                <a:cxn ang="0">
                  <a:pos x="T0" y="T1"/>
                </a:cxn>
                <a:cxn ang="0">
                  <a:pos x="T2" y="T3"/>
                </a:cxn>
                <a:cxn ang="0">
                  <a:pos x="T4" y="T5"/>
                </a:cxn>
                <a:cxn ang="0">
                  <a:pos x="T6" y="T7"/>
                </a:cxn>
                <a:cxn ang="0">
                  <a:pos x="T8" y="T9"/>
                </a:cxn>
              </a:cxnLst>
              <a:rect l="0" t="0" r="r" b="b"/>
              <a:pathLst>
                <a:path w="4" h="15">
                  <a:moveTo>
                    <a:pt x="4" y="15"/>
                  </a:moveTo>
                  <a:lnTo>
                    <a:pt x="4" y="0"/>
                  </a:lnTo>
                  <a:lnTo>
                    <a:pt x="4" y="0"/>
                  </a:lnTo>
                  <a:lnTo>
                    <a:pt x="0" y="11"/>
                  </a:lnTo>
                  <a:lnTo>
                    <a:pt x="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5" name="Freeform 108"/>
            <p:cNvSpPr>
              <a:spLocks/>
            </p:cNvSpPr>
            <p:nvPr/>
          </p:nvSpPr>
          <p:spPr bwMode="auto">
            <a:xfrm>
              <a:off x="8582801" y="2660650"/>
              <a:ext cx="4763" cy="17462"/>
            </a:xfrm>
            <a:custGeom>
              <a:avLst/>
              <a:gdLst>
                <a:gd name="T0" fmla="*/ 0 w 3"/>
                <a:gd name="T1" fmla="*/ 11 h 11"/>
                <a:gd name="T2" fmla="*/ 3 w 3"/>
                <a:gd name="T3" fmla="*/ 0 h 11"/>
                <a:gd name="T4" fmla="*/ 0 w 3"/>
                <a:gd name="T5" fmla="*/ 0 h 11"/>
                <a:gd name="T6" fmla="*/ 0 w 3"/>
                <a:gd name="T7" fmla="*/ 11 h 11"/>
                <a:gd name="T8" fmla="*/ 0 w 3"/>
                <a:gd name="T9" fmla="*/ 11 h 11"/>
              </a:gdLst>
              <a:ahLst/>
              <a:cxnLst>
                <a:cxn ang="0">
                  <a:pos x="T0" y="T1"/>
                </a:cxn>
                <a:cxn ang="0">
                  <a:pos x="T2" y="T3"/>
                </a:cxn>
                <a:cxn ang="0">
                  <a:pos x="T4" y="T5"/>
                </a:cxn>
                <a:cxn ang="0">
                  <a:pos x="T6" y="T7"/>
                </a:cxn>
                <a:cxn ang="0">
                  <a:pos x="T8" y="T9"/>
                </a:cxn>
              </a:cxnLst>
              <a:rect l="0" t="0" r="r" b="b"/>
              <a:pathLst>
                <a:path w="3" h="11">
                  <a:moveTo>
                    <a:pt x="0" y="11"/>
                  </a:moveTo>
                  <a:lnTo>
                    <a:pt x="3" y="0"/>
                  </a:lnTo>
                  <a:lnTo>
                    <a:pt x="0"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7" name="Rectangle 110"/>
            <p:cNvSpPr>
              <a:spLocks noChangeArrowheads="1"/>
            </p:cNvSpPr>
            <p:nvPr/>
          </p:nvSpPr>
          <p:spPr bwMode="auto">
            <a:xfrm>
              <a:off x="8605026" y="2667000"/>
              <a:ext cx="6350" cy="1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79" name="Freeform 122"/>
            <p:cNvSpPr>
              <a:spLocks/>
            </p:cNvSpPr>
            <p:nvPr/>
          </p:nvSpPr>
          <p:spPr bwMode="auto">
            <a:xfrm>
              <a:off x="8489138" y="2643188"/>
              <a:ext cx="11113" cy="17462"/>
            </a:xfrm>
            <a:custGeom>
              <a:avLst/>
              <a:gdLst>
                <a:gd name="T0" fmla="*/ 0 w 7"/>
                <a:gd name="T1" fmla="*/ 11 h 11"/>
                <a:gd name="T2" fmla="*/ 7 w 7"/>
                <a:gd name="T3" fmla="*/ 0 h 11"/>
                <a:gd name="T4" fmla="*/ 4 w 7"/>
                <a:gd name="T5" fmla="*/ 0 h 11"/>
                <a:gd name="T6" fmla="*/ 0 w 7"/>
                <a:gd name="T7" fmla="*/ 11 h 11"/>
                <a:gd name="T8" fmla="*/ 0 w 7"/>
                <a:gd name="T9" fmla="*/ 11 h 11"/>
              </a:gdLst>
              <a:ahLst/>
              <a:cxnLst>
                <a:cxn ang="0">
                  <a:pos x="T0" y="T1"/>
                </a:cxn>
                <a:cxn ang="0">
                  <a:pos x="T2" y="T3"/>
                </a:cxn>
                <a:cxn ang="0">
                  <a:pos x="T4" y="T5"/>
                </a:cxn>
                <a:cxn ang="0">
                  <a:pos x="T6" y="T7"/>
                </a:cxn>
                <a:cxn ang="0">
                  <a:pos x="T8" y="T9"/>
                </a:cxn>
              </a:cxnLst>
              <a:rect l="0" t="0" r="r" b="b"/>
              <a:pathLst>
                <a:path w="7" h="11">
                  <a:moveTo>
                    <a:pt x="0" y="11"/>
                  </a:moveTo>
                  <a:lnTo>
                    <a:pt x="7" y="0"/>
                  </a:lnTo>
                  <a:lnTo>
                    <a:pt x="4"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1" name="Freeform 124"/>
            <p:cNvSpPr>
              <a:spLocks/>
            </p:cNvSpPr>
            <p:nvPr/>
          </p:nvSpPr>
          <p:spPr bwMode="auto">
            <a:xfrm>
              <a:off x="8512951" y="2643188"/>
              <a:ext cx="11113" cy="17462"/>
            </a:xfrm>
            <a:custGeom>
              <a:avLst/>
              <a:gdLst>
                <a:gd name="T0" fmla="*/ 3 w 7"/>
                <a:gd name="T1" fmla="*/ 11 h 11"/>
                <a:gd name="T2" fmla="*/ 7 w 7"/>
                <a:gd name="T3" fmla="*/ 0 h 11"/>
                <a:gd name="T4" fmla="*/ 3 w 7"/>
                <a:gd name="T5" fmla="*/ 0 h 11"/>
                <a:gd name="T6" fmla="*/ 0 w 7"/>
                <a:gd name="T7" fmla="*/ 11 h 11"/>
                <a:gd name="T8" fmla="*/ 3 w 7"/>
                <a:gd name="T9" fmla="*/ 11 h 11"/>
              </a:gdLst>
              <a:ahLst/>
              <a:cxnLst>
                <a:cxn ang="0">
                  <a:pos x="T0" y="T1"/>
                </a:cxn>
                <a:cxn ang="0">
                  <a:pos x="T2" y="T3"/>
                </a:cxn>
                <a:cxn ang="0">
                  <a:pos x="T4" y="T5"/>
                </a:cxn>
                <a:cxn ang="0">
                  <a:pos x="T6" y="T7"/>
                </a:cxn>
                <a:cxn ang="0">
                  <a:pos x="T8" y="T9"/>
                </a:cxn>
              </a:cxnLst>
              <a:rect l="0" t="0" r="r" b="b"/>
              <a:pathLst>
                <a:path w="7" h="11">
                  <a:moveTo>
                    <a:pt x="3" y="11"/>
                  </a:moveTo>
                  <a:lnTo>
                    <a:pt x="7" y="0"/>
                  </a:lnTo>
                  <a:lnTo>
                    <a:pt x="3" y="0"/>
                  </a:lnTo>
                  <a:lnTo>
                    <a:pt x="0" y="11"/>
                  </a:lnTo>
                  <a:lnTo>
                    <a:pt x="3"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3" name="Freeform 126"/>
            <p:cNvSpPr>
              <a:spLocks/>
            </p:cNvSpPr>
            <p:nvPr/>
          </p:nvSpPr>
          <p:spPr bwMode="auto">
            <a:xfrm>
              <a:off x="8535176" y="2643188"/>
              <a:ext cx="12700" cy="17462"/>
            </a:xfrm>
            <a:custGeom>
              <a:avLst/>
              <a:gdLst>
                <a:gd name="T0" fmla="*/ 4 w 8"/>
                <a:gd name="T1" fmla="*/ 11 h 11"/>
                <a:gd name="T2" fmla="*/ 8 w 8"/>
                <a:gd name="T3" fmla="*/ 0 h 11"/>
                <a:gd name="T4" fmla="*/ 4 w 8"/>
                <a:gd name="T5" fmla="*/ 0 h 11"/>
                <a:gd name="T6" fmla="*/ 0 w 8"/>
                <a:gd name="T7" fmla="*/ 11 h 11"/>
                <a:gd name="T8" fmla="*/ 4 w 8"/>
                <a:gd name="T9" fmla="*/ 11 h 11"/>
              </a:gdLst>
              <a:ahLst/>
              <a:cxnLst>
                <a:cxn ang="0">
                  <a:pos x="T0" y="T1"/>
                </a:cxn>
                <a:cxn ang="0">
                  <a:pos x="T2" y="T3"/>
                </a:cxn>
                <a:cxn ang="0">
                  <a:pos x="T4" y="T5"/>
                </a:cxn>
                <a:cxn ang="0">
                  <a:pos x="T6" y="T7"/>
                </a:cxn>
                <a:cxn ang="0">
                  <a:pos x="T8" y="T9"/>
                </a:cxn>
              </a:cxnLst>
              <a:rect l="0" t="0" r="r" b="b"/>
              <a:pathLst>
                <a:path w="8" h="11">
                  <a:moveTo>
                    <a:pt x="4" y="11"/>
                  </a:moveTo>
                  <a:lnTo>
                    <a:pt x="8" y="0"/>
                  </a:lnTo>
                  <a:lnTo>
                    <a:pt x="4" y="0"/>
                  </a:lnTo>
                  <a:lnTo>
                    <a:pt x="0" y="11"/>
                  </a:lnTo>
                  <a:lnTo>
                    <a:pt x="4"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5" name="Freeform 128"/>
            <p:cNvSpPr>
              <a:spLocks/>
            </p:cNvSpPr>
            <p:nvPr/>
          </p:nvSpPr>
          <p:spPr bwMode="auto">
            <a:xfrm>
              <a:off x="8565338" y="2643188"/>
              <a:ext cx="4763" cy="17462"/>
            </a:xfrm>
            <a:custGeom>
              <a:avLst/>
              <a:gdLst>
                <a:gd name="T0" fmla="*/ 0 w 3"/>
                <a:gd name="T1" fmla="*/ 11 h 11"/>
                <a:gd name="T2" fmla="*/ 3 w 3"/>
                <a:gd name="T3" fmla="*/ 0 h 11"/>
                <a:gd name="T4" fmla="*/ 0 w 3"/>
                <a:gd name="T5" fmla="*/ 0 h 11"/>
                <a:gd name="T6" fmla="*/ 0 w 3"/>
                <a:gd name="T7" fmla="*/ 11 h 11"/>
                <a:gd name="T8" fmla="*/ 0 w 3"/>
                <a:gd name="T9" fmla="*/ 11 h 11"/>
              </a:gdLst>
              <a:ahLst/>
              <a:cxnLst>
                <a:cxn ang="0">
                  <a:pos x="T0" y="T1"/>
                </a:cxn>
                <a:cxn ang="0">
                  <a:pos x="T2" y="T3"/>
                </a:cxn>
                <a:cxn ang="0">
                  <a:pos x="T4" y="T5"/>
                </a:cxn>
                <a:cxn ang="0">
                  <a:pos x="T6" y="T7"/>
                </a:cxn>
                <a:cxn ang="0">
                  <a:pos x="T8" y="T9"/>
                </a:cxn>
              </a:cxnLst>
              <a:rect l="0" t="0" r="r" b="b"/>
              <a:pathLst>
                <a:path w="3" h="11">
                  <a:moveTo>
                    <a:pt x="0" y="11"/>
                  </a:moveTo>
                  <a:lnTo>
                    <a:pt x="3" y="0"/>
                  </a:lnTo>
                  <a:lnTo>
                    <a:pt x="0"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7" name="Freeform 130"/>
            <p:cNvSpPr>
              <a:spLocks/>
            </p:cNvSpPr>
            <p:nvPr/>
          </p:nvSpPr>
          <p:spPr bwMode="auto">
            <a:xfrm>
              <a:off x="8587563" y="2643188"/>
              <a:ext cx="6350" cy="17462"/>
            </a:xfrm>
            <a:custGeom>
              <a:avLst/>
              <a:gdLst>
                <a:gd name="T0" fmla="*/ 0 w 4"/>
                <a:gd name="T1" fmla="*/ 11 h 11"/>
                <a:gd name="T2" fmla="*/ 4 w 4"/>
                <a:gd name="T3" fmla="*/ 0 h 11"/>
                <a:gd name="T4" fmla="*/ 0 w 4"/>
                <a:gd name="T5" fmla="*/ 0 h 11"/>
                <a:gd name="T6" fmla="*/ 0 w 4"/>
                <a:gd name="T7" fmla="*/ 11 h 11"/>
                <a:gd name="T8" fmla="*/ 0 w 4"/>
                <a:gd name="T9" fmla="*/ 11 h 11"/>
              </a:gdLst>
              <a:ahLst/>
              <a:cxnLst>
                <a:cxn ang="0">
                  <a:pos x="T0" y="T1"/>
                </a:cxn>
                <a:cxn ang="0">
                  <a:pos x="T2" y="T3"/>
                </a:cxn>
                <a:cxn ang="0">
                  <a:pos x="T4" y="T5"/>
                </a:cxn>
                <a:cxn ang="0">
                  <a:pos x="T6" y="T7"/>
                </a:cxn>
                <a:cxn ang="0">
                  <a:pos x="T8" y="T9"/>
                </a:cxn>
              </a:cxnLst>
              <a:rect l="0" t="0" r="r" b="b"/>
              <a:pathLst>
                <a:path w="4" h="11">
                  <a:moveTo>
                    <a:pt x="0" y="11"/>
                  </a:moveTo>
                  <a:lnTo>
                    <a:pt x="4" y="0"/>
                  </a:lnTo>
                  <a:lnTo>
                    <a:pt x="0" y="0"/>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9" name="Rectangle 132"/>
            <p:cNvSpPr>
              <a:spLocks noChangeArrowheads="1"/>
            </p:cNvSpPr>
            <p:nvPr/>
          </p:nvSpPr>
          <p:spPr bwMode="auto">
            <a:xfrm>
              <a:off x="8611376" y="2643188"/>
              <a:ext cx="6350" cy="1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91" name="Rectangle 134"/>
            <p:cNvSpPr>
              <a:spLocks noChangeArrowheads="1"/>
            </p:cNvSpPr>
            <p:nvPr/>
          </p:nvSpPr>
          <p:spPr bwMode="auto">
            <a:xfrm>
              <a:off x="8635188" y="2643188"/>
              <a:ext cx="4763" cy="1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95" name="Freeform 138"/>
            <p:cNvSpPr>
              <a:spLocks/>
            </p:cNvSpPr>
            <p:nvPr/>
          </p:nvSpPr>
          <p:spPr bwMode="auto">
            <a:xfrm>
              <a:off x="8733613" y="2643188"/>
              <a:ext cx="6350" cy="17462"/>
            </a:xfrm>
            <a:custGeom>
              <a:avLst/>
              <a:gdLst>
                <a:gd name="T0" fmla="*/ 4 w 4"/>
                <a:gd name="T1" fmla="*/ 11 h 11"/>
                <a:gd name="T2" fmla="*/ 4 w 4"/>
                <a:gd name="T3" fmla="*/ 11 h 11"/>
                <a:gd name="T4" fmla="*/ 0 w 4"/>
                <a:gd name="T5" fmla="*/ 0 h 11"/>
                <a:gd name="T6" fmla="*/ 0 w 4"/>
                <a:gd name="T7" fmla="*/ 0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4" y="11"/>
                  </a:lnTo>
                  <a:lnTo>
                    <a:pt x="0" y="0"/>
                  </a:lnTo>
                  <a:lnTo>
                    <a:pt x="0" y="0"/>
                  </a:lnTo>
                  <a:lnTo>
                    <a:pt x="4" y="11"/>
                  </a:lnTo>
                  <a:close/>
                </a:path>
              </a:pathLst>
            </a:custGeom>
            <a:solidFill>
              <a:srgbClr val="6E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96" name="Freeform 139"/>
            <p:cNvSpPr>
              <a:spLocks/>
            </p:cNvSpPr>
            <p:nvPr/>
          </p:nvSpPr>
          <p:spPr bwMode="auto">
            <a:xfrm>
              <a:off x="8757426" y="2643188"/>
              <a:ext cx="6350" cy="17462"/>
            </a:xfrm>
            <a:custGeom>
              <a:avLst/>
              <a:gdLst>
                <a:gd name="T0" fmla="*/ 4 w 4"/>
                <a:gd name="T1" fmla="*/ 11 h 11"/>
                <a:gd name="T2" fmla="*/ 4 w 4"/>
                <a:gd name="T3" fmla="*/ 11 h 11"/>
                <a:gd name="T4" fmla="*/ 0 w 4"/>
                <a:gd name="T5" fmla="*/ 0 h 11"/>
                <a:gd name="T6" fmla="*/ 0 w 4"/>
                <a:gd name="T7" fmla="*/ 0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4" y="11"/>
                  </a:lnTo>
                  <a:lnTo>
                    <a:pt x="0" y="0"/>
                  </a:lnTo>
                  <a:lnTo>
                    <a:pt x="0" y="0"/>
                  </a:lnTo>
                  <a:lnTo>
                    <a:pt x="4" y="11"/>
                  </a:lnTo>
                  <a:close/>
                </a:path>
              </a:pathLst>
            </a:custGeom>
            <a:solidFill>
              <a:srgbClr val="6E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04" name="Freeform 147"/>
            <p:cNvSpPr>
              <a:spLocks/>
            </p:cNvSpPr>
            <p:nvPr/>
          </p:nvSpPr>
          <p:spPr bwMode="auto">
            <a:xfrm>
              <a:off x="8593913" y="2684463"/>
              <a:ext cx="6350" cy="23812"/>
            </a:xfrm>
            <a:custGeom>
              <a:avLst/>
              <a:gdLst>
                <a:gd name="T0" fmla="*/ 0 w 4"/>
                <a:gd name="T1" fmla="*/ 15 h 15"/>
                <a:gd name="T2" fmla="*/ 4 w 4"/>
                <a:gd name="T3" fmla="*/ 15 h 15"/>
                <a:gd name="T4" fmla="*/ 0 w 4"/>
                <a:gd name="T5" fmla="*/ 0 h 15"/>
                <a:gd name="T6" fmla="*/ 0 w 4"/>
                <a:gd name="T7" fmla="*/ 0 h 15"/>
                <a:gd name="T8" fmla="*/ 0 w 4"/>
                <a:gd name="T9" fmla="*/ 15 h 15"/>
              </a:gdLst>
              <a:ahLst/>
              <a:cxnLst>
                <a:cxn ang="0">
                  <a:pos x="T0" y="T1"/>
                </a:cxn>
                <a:cxn ang="0">
                  <a:pos x="T2" y="T3"/>
                </a:cxn>
                <a:cxn ang="0">
                  <a:pos x="T4" y="T5"/>
                </a:cxn>
                <a:cxn ang="0">
                  <a:pos x="T6" y="T7"/>
                </a:cxn>
                <a:cxn ang="0">
                  <a:pos x="T8" y="T9"/>
                </a:cxn>
              </a:cxnLst>
              <a:rect l="0" t="0" r="r" b="b"/>
              <a:pathLst>
                <a:path w="4" h="15">
                  <a:moveTo>
                    <a:pt x="0" y="15"/>
                  </a:moveTo>
                  <a:lnTo>
                    <a:pt x="4" y="15"/>
                  </a:lnTo>
                  <a:lnTo>
                    <a:pt x="0" y="0"/>
                  </a:lnTo>
                  <a:lnTo>
                    <a:pt x="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06" name="Rectangle 149"/>
            <p:cNvSpPr>
              <a:spLocks noChangeArrowheads="1"/>
            </p:cNvSpPr>
            <p:nvPr/>
          </p:nvSpPr>
          <p:spPr bwMode="auto">
            <a:xfrm>
              <a:off x="8558988" y="2684463"/>
              <a:ext cx="635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08" name="Freeform 151"/>
            <p:cNvSpPr>
              <a:spLocks/>
            </p:cNvSpPr>
            <p:nvPr/>
          </p:nvSpPr>
          <p:spPr bwMode="auto">
            <a:xfrm>
              <a:off x="8530413" y="2684463"/>
              <a:ext cx="4763" cy="23812"/>
            </a:xfrm>
            <a:custGeom>
              <a:avLst/>
              <a:gdLst>
                <a:gd name="T0" fmla="*/ 3 w 3"/>
                <a:gd name="T1" fmla="*/ 15 h 15"/>
                <a:gd name="T2" fmla="*/ 3 w 3"/>
                <a:gd name="T3" fmla="*/ 0 h 15"/>
                <a:gd name="T4" fmla="*/ 3 w 3"/>
                <a:gd name="T5" fmla="*/ 0 h 15"/>
                <a:gd name="T6" fmla="*/ 0 w 3"/>
                <a:gd name="T7" fmla="*/ 15 h 15"/>
                <a:gd name="T8" fmla="*/ 3 w 3"/>
                <a:gd name="T9" fmla="*/ 15 h 15"/>
              </a:gdLst>
              <a:ahLst/>
              <a:cxnLst>
                <a:cxn ang="0">
                  <a:pos x="T0" y="T1"/>
                </a:cxn>
                <a:cxn ang="0">
                  <a:pos x="T2" y="T3"/>
                </a:cxn>
                <a:cxn ang="0">
                  <a:pos x="T4" y="T5"/>
                </a:cxn>
                <a:cxn ang="0">
                  <a:pos x="T6" y="T7"/>
                </a:cxn>
                <a:cxn ang="0">
                  <a:pos x="T8" y="T9"/>
                </a:cxn>
              </a:cxnLst>
              <a:rect l="0" t="0" r="r" b="b"/>
              <a:pathLst>
                <a:path w="3" h="15">
                  <a:moveTo>
                    <a:pt x="3" y="15"/>
                  </a:moveTo>
                  <a:lnTo>
                    <a:pt x="3" y="0"/>
                  </a:lnTo>
                  <a:lnTo>
                    <a:pt x="3" y="0"/>
                  </a:lnTo>
                  <a:lnTo>
                    <a:pt x="0" y="15"/>
                  </a:lnTo>
                  <a:lnTo>
                    <a:pt x="3"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0" name="Freeform 153"/>
            <p:cNvSpPr>
              <a:spLocks/>
            </p:cNvSpPr>
            <p:nvPr/>
          </p:nvSpPr>
          <p:spPr bwMode="auto">
            <a:xfrm>
              <a:off x="8552638" y="2625725"/>
              <a:ext cx="6350" cy="17462"/>
            </a:xfrm>
            <a:custGeom>
              <a:avLst/>
              <a:gdLst>
                <a:gd name="T0" fmla="*/ 4 w 4"/>
                <a:gd name="T1" fmla="*/ 11 h 11"/>
                <a:gd name="T2" fmla="*/ 4 w 4"/>
                <a:gd name="T3" fmla="*/ 0 h 11"/>
                <a:gd name="T4" fmla="*/ 4 w 4"/>
                <a:gd name="T5" fmla="*/ 0 h 11"/>
                <a:gd name="T6" fmla="*/ 0 w 4"/>
                <a:gd name="T7" fmla="*/ 11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4" y="0"/>
                  </a:lnTo>
                  <a:lnTo>
                    <a:pt x="4" y="0"/>
                  </a:lnTo>
                  <a:lnTo>
                    <a:pt x="0" y="11"/>
                  </a:lnTo>
                  <a:lnTo>
                    <a:pt x="4"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2" name="Freeform 155"/>
            <p:cNvSpPr>
              <a:spLocks/>
            </p:cNvSpPr>
            <p:nvPr/>
          </p:nvSpPr>
          <p:spPr bwMode="auto">
            <a:xfrm>
              <a:off x="8530413" y="2625725"/>
              <a:ext cx="4763" cy="17462"/>
            </a:xfrm>
            <a:custGeom>
              <a:avLst/>
              <a:gdLst>
                <a:gd name="T0" fmla="*/ 3 w 3"/>
                <a:gd name="T1" fmla="*/ 11 h 11"/>
                <a:gd name="T2" fmla="*/ 3 w 3"/>
                <a:gd name="T3" fmla="*/ 0 h 11"/>
                <a:gd name="T4" fmla="*/ 3 w 3"/>
                <a:gd name="T5" fmla="*/ 0 h 11"/>
                <a:gd name="T6" fmla="*/ 0 w 3"/>
                <a:gd name="T7" fmla="*/ 11 h 11"/>
                <a:gd name="T8" fmla="*/ 3 w 3"/>
                <a:gd name="T9" fmla="*/ 11 h 11"/>
              </a:gdLst>
              <a:ahLst/>
              <a:cxnLst>
                <a:cxn ang="0">
                  <a:pos x="T0" y="T1"/>
                </a:cxn>
                <a:cxn ang="0">
                  <a:pos x="T2" y="T3"/>
                </a:cxn>
                <a:cxn ang="0">
                  <a:pos x="T4" y="T5"/>
                </a:cxn>
                <a:cxn ang="0">
                  <a:pos x="T6" y="T7"/>
                </a:cxn>
                <a:cxn ang="0">
                  <a:pos x="T8" y="T9"/>
                </a:cxn>
              </a:cxnLst>
              <a:rect l="0" t="0" r="r" b="b"/>
              <a:pathLst>
                <a:path w="3" h="11">
                  <a:moveTo>
                    <a:pt x="3" y="11"/>
                  </a:moveTo>
                  <a:lnTo>
                    <a:pt x="3" y="0"/>
                  </a:lnTo>
                  <a:lnTo>
                    <a:pt x="3" y="0"/>
                  </a:lnTo>
                  <a:lnTo>
                    <a:pt x="0" y="11"/>
                  </a:lnTo>
                  <a:lnTo>
                    <a:pt x="3"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4" name="Freeform 157"/>
            <p:cNvSpPr>
              <a:spLocks/>
            </p:cNvSpPr>
            <p:nvPr/>
          </p:nvSpPr>
          <p:spPr bwMode="auto">
            <a:xfrm>
              <a:off x="8506601" y="2625725"/>
              <a:ext cx="11113" cy="17462"/>
            </a:xfrm>
            <a:custGeom>
              <a:avLst/>
              <a:gdLst>
                <a:gd name="T0" fmla="*/ 4 w 7"/>
                <a:gd name="T1" fmla="*/ 11 h 11"/>
                <a:gd name="T2" fmla="*/ 7 w 7"/>
                <a:gd name="T3" fmla="*/ 0 h 11"/>
                <a:gd name="T4" fmla="*/ 7 w 7"/>
                <a:gd name="T5" fmla="*/ 0 h 11"/>
                <a:gd name="T6" fmla="*/ 0 w 7"/>
                <a:gd name="T7" fmla="*/ 11 h 11"/>
                <a:gd name="T8" fmla="*/ 4 w 7"/>
                <a:gd name="T9" fmla="*/ 11 h 11"/>
              </a:gdLst>
              <a:ahLst/>
              <a:cxnLst>
                <a:cxn ang="0">
                  <a:pos x="T0" y="T1"/>
                </a:cxn>
                <a:cxn ang="0">
                  <a:pos x="T2" y="T3"/>
                </a:cxn>
                <a:cxn ang="0">
                  <a:pos x="T4" y="T5"/>
                </a:cxn>
                <a:cxn ang="0">
                  <a:pos x="T6" y="T7"/>
                </a:cxn>
                <a:cxn ang="0">
                  <a:pos x="T8" y="T9"/>
                </a:cxn>
              </a:cxnLst>
              <a:rect l="0" t="0" r="r" b="b"/>
              <a:pathLst>
                <a:path w="7" h="11">
                  <a:moveTo>
                    <a:pt x="4" y="11"/>
                  </a:moveTo>
                  <a:lnTo>
                    <a:pt x="7" y="0"/>
                  </a:lnTo>
                  <a:lnTo>
                    <a:pt x="7" y="0"/>
                  </a:lnTo>
                  <a:lnTo>
                    <a:pt x="0" y="11"/>
                  </a:lnTo>
                  <a:lnTo>
                    <a:pt x="4"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5" name="Freeform 158"/>
            <p:cNvSpPr>
              <a:spLocks/>
            </p:cNvSpPr>
            <p:nvPr/>
          </p:nvSpPr>
          <p:spPr bwMode="auto">
            <a:xfrm>
              <a:off x="8827276" y="2625725"/>
              <a:ext cx="11113" cy="17462"/>
            </a:xfrm>
            <a:custGeom>
              <a:avLst/>
              <a:gdLst>
                <a:gd name="T0" fmla="*/ 7 w 7"/>
                <a:gd name="T1" fmla="*/ 11 h 11"/>
                <a:gd name="T2" fmla="*/ 7 w 7"/>
                <a:gd name="T3" fmla="*/ 11 h 11"/>
                <a:gd name="T4" fmla="*/ 0 w 7"/>
                <a:gd name="T5" fmla="*/ 0 h 11"/>
                <a:gd name="T6" fmla="*/ 0 w 7"/>
                <a:gd name="T7" fmla="*/ 0 h 11"/>
                <a:gd name="T8" fmla="*/ 7 w 7"/>
                <a:gd name="T9" fmla="*/ 11 h 11"/>
              </a:gdLst>
              <a:ahLst/>
              <a:cxnLst>
                <a:cxn ang="0">
                  <a:pos x="T0" y="T1"/>
                </a:cxn>
                <a:cxn ang="0">
                  <a:pos x="T2" y="T3"/>
                </a:cxn>
                <a:cxn ang="0">
                  <a:pos x="T4" y="T5"/>
                </a:cxn>
                <a:cxn ang="0">
                  <a:pos x="T6" y="T7"/>
                </a:cxn>
                <a:cxn ang="0">
                  <a:pos x="T8" y="T9"/>
                </a:cxn>
              </a:cxnLst>
              <a:rect l="0" t="0" r="r" b="b"/>
              <a:pathLst>
                <a:path w="7" h="11">
                  <a:moveTo>
                    <a:pt x="7" y="11"/>
                  </a:moveTo>
                  <a:lnTo>
                    <a:pt x="7" y="11"/>
                  </a:lnTo>
                  <a:lnTo>
                    <a:pt x="0" y="0"/>
                  </a:lnTo>
                  <a:lnTo>
                    <a:pt x="0" y="0"/>
                  </a:lnTo>
                  <a:lnTo>
                    <a:pt x="7" y="11"/>
                  </a:lnTo>
                  <a:close/>
                </a:path>
              </a:pathLst>
            </a:custGeom>
            <a:solidFill>
              <a:srgbClr val="6E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7" name="Rectangle 160"/>
            <p:cNvSpPr>
              <a:spLocks noChangeArrowheads="1"/>
            </p:cNvSpPr>
            <p:nvPr/>
          </p:nvSpPr>
          <p:spPr bwMode="auto">
            <a:xfrm>
              <a:off x="8297051" y="2747963"/>
              <a:ext cx="46038" cy="1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4" name="Freeform 167"/>
            <p:cNvSpPr>
              <a:spLocks/>
            </p:cNvSpPr>
            <p:nvPr/>
          </p:nvSpPr>
          <p:spPr bwMode="auto">
            <a:xfrm>
              <a:off x="8807415" y="2214562"/>
              <a:ext cx="111125" cy="209550"/>
            </a:xfrm>
            <a:custGeom>
              <a:avLst/>
              <a:gdLst>
                <a:gd name="T0" fmla="*/ 6 w 19"/>
                <a:gd name="T1" fmla="*/ 0 h 36"/>
                <a:gd name="T2" fmla="*/ 6 w 19"/>
                <a:gd name="T3" fmla="*/ 0 h 36"/>
                <a:gd name="T4" fmla="*/ 6 w 19"/>
                <a:gd name="T5" fmla="*/ 0 h 36"/>
                <a:gd name="T6" fmla="*/ 0 w 19"/>
                <a:gd name="T7" fmla="*/ 4 h 36"/>
                <a:gd name="T8" fmla="*/ 0 w 19"/>
                <a:gd name="T9" fmla="*/ 24 h 36"/>
                <a:gd name="T10" fmla="*/ 6 w 19"/>
                <a:gd name="T11" fmla="*/ 35 h 36"/>
                <a:gd name="T12" fmla="*/ 6 w 19"/>
                <a:gd name="T13" fmla="*/ 35 h 36"/>
                <a:gd name="T14" fmla="*/ 7 w 19"/>
                <a:gd name="T15" fmla="*/ 36 h 36"/>
                <a:gd name="T16" fmla="*/ 19 w 19"/>
                <a:gd name="T17" fmla="*/ 24 h 36"/>
                <a:gd name="T18" fmla="*/ 6 w 19"/>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6">
                  <a:moveTo>
                    <a:pt x="6" y="0"/>
                  </a:moveTo>
                  <a:cubicBezTo>
                    <a:pt x="6" y="0"/>
                    <a:pt x="6" y="0"/>
                    <a:pt x="6" y="0"/>
                  </a:cubicBezTo>
                  <a:cubicBezTo>
                    <a:pt x="6" y="0"/>
                    <a:pt x="6" y="0"/>
                    <a:pt x="6" y="0"/>
                  </a:cubicBezTo>
                  <a:cubicBezTo>
                    <a:pt x="0" y="4"/>
                    <a:pt x="0" y="4"/>
                    <a:pt x="0" y="4"/>
                  </a:cubicBezTo>
                  <a:cubicBezTo>
                    <a:pt x="0" y="24"/>
                    <a:pt x="0" y="24"/>
                    <a:pt x="0" y="24"/>
                  </a:cubicBezTo>
                  <a:cubicBezTo>
                    <a:pt x="6" y="35"/>
                    <a:pt x="6" y="35"/>
                    <a:pt x="6" y="35"/>
                  </a:cubicBezTo>
                  <a:cubicBezTo>
                    <a:pt x="6" y="35"/>
                    <a:pt x="6" y="35"/>
                    <a:pt x="6" y="35"/>
                  </a:cubicBezTo>
                  <a:cubicBezTo>
                    <a:pt x="7" y="36"/>
                    <a:pt x="7" y="36"/>
                    <a:pt x="7" y="36"/>
                  </a:cubicBezTo>
                  <a:cubicBezTo>
                    <a:pt x="19" y="24"/>
                    <a:pt x="19" y="24"/>
                    <a:pt x="19" y="24"/>
                  </a:cubicBezTo>
                  <a:cubicBezTo>
                    <a:pt x="6" y="0"/>
                    <a:pt x="6" y="0"/>
                    <a:pt x="6"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5" name="Freeform 168"/>
            <p:cNvSpPr>
              <a:spLocks/>
            </p:cNvSpPr>
            <p:nvPr/>
          </p:nvSpPr>
          <p:spPr bwMode="auto">
            <a:xfrm>
              <a:off x="8809813" y="2201863"/>
              <a:ext cx="34925" cy="39687"/>
            </a:xfrm>
            <a:custGeom>
              <a:avLst/>
              <a:gdLst>
                <a:gd name="T0" fmla="*/ 0 w 6"/>
                <a:gd name="T1" fmla="*/ 0 h 7"/>
                <a:gd name="T2" fmla="*/ 0 w 6"/>
                <a:gd name="T3" fmla="*/ 0 h 7"/>
                <a:gd name="T4" fmla="*/ 0 w 6"/>
                <a:gd name="T5" fmla="*/ 7 h 7"/>
                <a:gd name="T6" fmla="*/ 6 w 6"/>
                <a:gd name="T7" fmla="*/ 3 h 7"/>
                <a:gd name="T8" fmla="*/ 6 w 6"/>
                <a:gd name="T9" fmla="*/ 3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0" y="0"/>
                    <a:pt x="0" y="0"/>
                    <a:pt x="0" y="0"/>
                  </a:cubicBezTo>
                  <a:cubicBezTo>
                    <a:pt x="0" y="7"/>
                    <a:pt x="0" y="7"/>
                    <a:pt x="0" y="7"/>
                  </a:cubicBezTo>
                  <a:cubicBezTo>
                    <a:pt x="6" y="3"/>
                    <a:pt x="6" y="3"/>
                    <a:pt x="6" y="3"/>
                  </a:cubicBezTo>
                  <a:cubicBezTo>
                    <a:pt x="6" y="3"/>
                    <a:pt x="6" y="3"/>
                    <a:pt x="6" y="3"/>
                  </a:cubicBezTo>
                  <a:cubicBezTo>
                    <a:pt x="5" y="1"/>
                    <a:pt x="2" y="0"/>
                    <a:pt x="0"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6" name="Freeform 169"/>
            <p:cNvSpPr>
              <a:spLocks noEditPoints="1"/>
            </p:cNvSpPr>
            <p:nvPr/>
          </p:nvSpPr>
          <p:spPr bwMode="auto">
            <a:xfrm>
              <a:off x="8238313" y="2219325"/>
              <a:ext cx="204788" cy="273050"/>
            </a:xfrm>
            <a:custGeom>
              <a:avLst/>
              <a:gdLst>
                <a:gd name="T0" fmla="*/ 0 w 35"/>
                <a:gd name="T1" fmla="*/ 47 h 47"/>
                <a:gd name="T2" fmla="*/ 0 w 35"/>
                <a:gd name="T3" fmla="*/ 47 h 47"/>
                <a:gd name="T4" fmla="*/ 0 w 35"/>
                <a:gd name="T5" fmla="*/ 47 h 47"/>
                <a:gd name="T6" fmla="*/ 26 w 35"/>
                <a:gd name="T7" fmla="*/ 0 h 47"/>
                <a:gd name="T8" fmla="*/ 10 w 35"/>
                <a:gd name="T9" fmla="*/ 29 h 47"/>
                <a:gd name="T10" fmla="*/ 1 w 35"/>
                <a:gd name="T11" fmla="*/ 46 h 47"/>
                <a:gd name="T12" fmla="*/ 20 w 35"/>
                <a:gd name="T13" fmla="*/ 46 h 47"/>
                <a:gd name="T14" fmla="*/ 26 w 35"/>
                <a:gd name="T15" fmla="*/ 35 h 47"/>
                <a:gd name="T16" fmla="*/ 35 w 35"/>
                <a:gd name="T17" fmla="*/ 19 h 47"/>
                <a:gd name="T18" fmla="*/ 35 w 35"/>
                <a:gd name="T19" fmla="*/ 5 h 47"/>
                <a:gd name="T20" fmla="*/ 26 w 35"/>
                <a:gd name="T21" fmla="*/ 0 h 47"/>
                <a:gd name="T22" fmla="*/ 26 w 35"/>
                <a:gd name="T23" fmla="*/ 0 h 47"/>
                <a:gd name="T24" fmla="*/ 26 w 35"/>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7">
                  <a:moveTo>
                    <a:pt x="0" y="47"/>
                  </a:moveTo>
                  <a:cubicBezTo>
                    <a:pt x="0" y="47"/>
                    <a:pt x="0" y="47"/>
                    <a:pt x="0" y="47"/>
                  </a:cubicBezTo>
                  <a:cubicBezTo>
                    <a:pt x="0" y="47"/>
                    <a:pt x="0" y="47"/>
                    <a:pt x="0" y="47"/>
                  </a:cubicBezTo>
                  <a:moveTo>
                    <a:pt x="26" y="0"/>
                  </a:moveTo>
                  <a:cubicBezTo>
                    <a:pt x="10" y="29"/>
                    <a:pt x="10" y="29"/>
                    <a:pt x="10" y="29"/>
                  </a:cubicBezTo>
                  <a:cubicBezTo>
                    <a:pt x="1" y="46"/>
                    <a:pt x="1" y="46"/>
                    <a:pt x="1" y="46"/>
                  </a:cubicBezTo>
                  <a:cubicBezTo>
                    <a:pt x="20" y="46"/>
                    <a:pt x="20" y="46"/>
                    <a:pt x="20" y="46"/>
                  </a:cubicBezTo>
                  <a:cubicBezTo>
                    <a:pt x="26" y="35"/>
                    <a:pt x="26" y="35"/>
                    <a:pt x="26" y="35"/>
                  </a:cubicBezTo>
                  <a:cubicBezTo>
                    <a:pt x="35" y="19"/>
                    <a:pt x="35" y="19"/>
                    <a:pt x="35" y="19"/>
                  </a:cubicBezTo>
                  <a:cubicBezTo>
                    <a:pt x="35" y="5"/>
                    <a:pt x="35" y="5"/>
                    <a:pt x="35" y="5"/>
                  </a:cubicBezTo>
                  <a:cubicBezTo>
                    <a:pt x="26" y="0"/>
                    <a:pt x="26" y="0"/>
                    <a:pt x="26" y="0"/>
                  </a:cubicBezTo>
                  <a:cubicBezTo>
                    <a:pt x="26" y="0"/>
                    <a:pt x="26" y="0"/>
                    <a:pt x="26" y="0"/>
                  </a:cubicBezTo>
                  <a:cubicBezTo>
                    <a:pt x="26" y="0"/>
                    <a:pt x="26" y="0"/>
                    <a:pt x="26"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7" name="Freeform 170"/>
            <p:cNvSpPr>
              <a:spLocks/>
            </p:cNvSpPr>
            <p:nvPr/>
          </p:nvSpPr>
          <p:spPr bwMode="auto">
            <a:xfrm>
              <a:off x="8390713" y="2201863"/>
              <a:ext cx="52388" cy="46037"/>
            </a:xfrm>
            <a:custGeom>
              <a:avLst/>
              <a:gdLst>
                <a:gd name="T0" fmla="*/ 6 w 9"/>
                <a:gd name="T1" fmla="*/ 0 h 8"/>
                <a:gd name="T2" fmla="*/ 0 w 9"/>
                <a:gd name="T3" fmla="*/ 3 h 8"/>
                <a:gd name="T4" fmla="*/ 0 w 9"/>
                <a:gd name="T5" fmla="*/ 3 h 8"/>
                <a:gd name="T6" fmla="*/ 9 w 9"/>
                <a:gd name="T7" fmla="*/ 8 h 8"/>
                <a:gd name="T8" fmla="*/ 9 w 9"/>
                <a:gd name="T9" fmla="*/ 1 h 8"/>
                <a:gd name="T10" fmla="*/ 6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6" y="0"/>
                  </a:moveTo>
                  <a:cubicBezTo>
                    <a:pt x="4" y="0"/>
                    <a:pt x="1" y="1"/>
                    <a:pt x="0" y="3"/>
                  </a:cubicBezTo>
                  <a:cubicBezTo>
                    <a:pt x="0" y="3"/>
                    <a:pt x="0" y="3"/>
                    <a:pt x="0" y="3"/>
                  </a:cubicBezTo>
                  <a:cubicBezTo>
                    <a:pt x="9" y="8"/>
                    <a:pt x="9" y="8"/>
                    <a:pt x="9" y="8"/>
                  </a:cubicBezTo>
                  <a:cubicBezTo>
                    <a:pt x="9" y="1"/>
                    <a:pt x="9" y="1"/>
                    <a:pt x="9" y="1"/>
                  </a:cubicBezTo>
                  <a:cubicBezTo>
                    <a:pt x="8" y="1"/>
                    <a:pt x="7" y="0"/>
                    <a:pt x="6"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8" name="Freeform 171"/>
            <p:cNvSpPr>
              <a:spLocks/>
            </p:cNvSpPr>
            <p:nvPr/>
          </p:nvSpPr>
          <p:spPr bwMode="auto">
            <a:xfrm>
              <a:off x="8478026" y="2195513"/>
              <a:ext cx="92075" cy="58737"/>
            </a:xfrm>
            <a:custGeom>
              <a:avLst/>
              <a:gdLst>
                <a:gd name="T0" fmla="*/ 16 w 16"/>
                <a:gd name="T1" fmla="*/ 0 h 10"/>
                <a:gd name="T2" fmla="*/ 0 w 16"/>
                <a:gd name="T3" fmla="*/ 0 h 10"/>
                <a:gd name="T4" fmla="*/ 16 w 16"/>
                <a:gd name="T5" fmla="*/ 10 h 10"/>
                <a:gd name="T6" fmla="*/ 16 w 16"/>
                <a:gd name="T7" fmla="*/ 0 h 10"/>
              </a:gdLst>
              <a:ahLst/>
              <a:cxnLst>
                <a:cxn ang="0">
                  <a:pos x="T0" y="T1"/>
                </a:cxn>
                <a:cxn ang="0">
                  <a:pos x="T2" y="T3"/>
                </a:cxn>
                <a:cxn ang="0">
                  <a:pos x="T4" y="T5"/>
                </a:cxn>
                <a:cxn ang="0">
                  <a:pos x="T6" y="T7"/>
                </a:cxn>
              </a:cxnLst>
              <a:rect l="0" t="0" r="r" b="b"/>
              <a:pathLst>
                <a:path w="16" h="10">
                  <a:moveTo>
                    <a:pt x="16" y="0"/>
                  </a:moveTo>
                  <a:cubicBezTo>
                    <a:pt x="9" y="0"/>
                    <a:pt x="4" y="0"/>
                    <a:pt x="0" y="0"/>
                  </a:cubicBezTo>
                  <a:cubicBezTo>
                    <a:pt x="16" y="10"/>
                    <a:pt x="16" y="10"/>
                    <a:pt x="16" y="10"/>
                  </a:cubicBezTo>
                  <a:cubicBezTo>
                    <a:pt x="16" y="0"/>
                    <a:pt x="16" y="0"/>
                    <a:pt x="16"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9" name="Freeform 172"/>
            <p:cNvSpPr>
              <a:spLocks/>
            </p:cNvSpPr>
            <p:nvPr/>
          </p:nvSpPr>
          <p:spPr bwMode="auto">
            <a:xfrm>
              <a:off x="8412938" y="1735138"/>
              <a:ext cx="420688" cy="377825"/>
            </a:xfrm>
            <a:custGeom>
              <a:avLst/>
              <a:gdLst>
                <a:gd name="T0" fmla="*/ 36 w 72"/>
                <a:gd name="T1" fmla="*/ 0 h 65"/>
                <a:gd name="T2" fmla="*/ 0 w 72"/>
                <a:gd name="T3" fmla="*/ 36 h 65"/>
                <a:gd name="T4" fmla="*/ 0 w 72"/>
                <a:gd name="T5" fmla="*/ 45 h 65"/>
                <a:gd name="T6" fmla="*/ 0 w 72"/>
                <a:gd name="T7" fmla="*/ 65 h 65"/>
                <a:gd name="T8" fmla="*/ 20 w 72"/>
                <a:gd name="T9" fmla="*/ 65 h 65"/>
                <a:gd name="T10" fmla="*/ 13 w 72"/>
                <a:gd name="T11" fmla="*/ 62 h 65"/>
                <a:gd name="T12" fmla="*/ 13 w 72"/>
                <a:gd name="T13" fmla="*/ 46 h 65"/>
                <a:gd name="T14" fmla="*/ 11 w 72"/>
                <a:gd name="T15" fmla="*/ 46 h 65"/>
                <a:gd name="T16" fmla="*/ 8 w 72"/>
                <a:gd name="T17" fmla="*/ 43 h 65"/>
                <a:gd name="T18" fmla="*/ 8 w 72"/>
                <a:gd name="T19" fmla="*/ 37 h 65"/>
                <a:gd name="T20" fmla="*/ 11 w 72"/>
                <a:gd name="T21" fmla="*/ 34 h 65"/>
                <a:gd name="T22" fmla="*/ 13 w 72"/>
                <a:gd name="T23" fmla="*/ 34 h 65"/>
                <a:gd name="T24" fmla="*/ 13 w 72"/>
                <a:gd name="T25" fmla="*/ 33 h 65"/>
                <a:gd name="T26" fmla="*/ 13 w 72"/>
                <a:gd name="T27" fmla="*/ 33 h 65"/>
                <a:gd name="T28" fmla="*/ 13 w 72"/>
                <a:gd name="T29" fmla="*/ 24 h 65"/>
                <a:gd name="T30" fmla="*/ 13 w 72"/>
                <a:gd name="T31" fmla="*/ 24 h 65"/>
                <a:gd name="T32" fmla="*/ 13 w 72"/>
                <a:gd name="T33" fmla="*/ 24 h 65"/>
                <a:gd name="T34" fmla="*/ 36 w 72"/>
                <a:gd name="T35" fmla="*/ 1 h 65"/>
                <a:gd name="T36" fmla="*/ 60 w 72"/>
                <a:gd name="T37" fmla="*/ 24 h 65"/>
                <a:gd name="T38" fmla="*/ 60 w 72"/>
                <a:gd name="T39" fmla="*/ 24 h 65"/>
                <a:gd name="T40" fmla="*/ 60 w 72"/>
                <a:gd name="T41" fmla="*/ 34 h 65"/>
                <a:gd name="T42" fmla="*/ 62 w 72"/>
                <a:gd name="T43" fmla="*/ 34 h 65"/>
                <a:gd name="T44" fmla="*/ 65 w 72"/>
                <a:gd name="T45" fmla="*/ 37 h 65"/>
                <a:gd name="T46" fmla="*/ 65 w 72"/>
                <a:gd name="T47" fmla="*/ 43 h 65"/>
                <a:gd name="T48" fmla="*/ 62 w 72"/>
                <a:gd name="T49" fmla="*/ 46 h 65"/>
                <a:gd name="T50" fmla="*/ 60 w 72"/>
                <a:gd name="T51" fmla="*/ 46 h 65"/>
                <a:gd name="T52" fmla="*/ 60 w 72"/>
                <a:gd name="T53" fmla="*/ 62 h 65"/>
                <a:gd name="T54" fmla="*/ 54 w 72"/>
                <a:gd name="T55" fmla="*/ 65 h 65"/>
                <a:gd name="T56" fmla="*/ 72 w 72"/>
                <a:gd name="T57" fmla="*/ 65 h 65"/>
                <a:gd name="T58" fmla="*/ 72 w 72"/>
                <a:gd name="T59" fmla="*/ 45 h 65"/>
                <a:gd name="T60" fmla="*/ 72 w 72"/>
                <a:gd name="T61" fmla="*/ 36 h 65"/>
                <a:gd name="T62" fmla="*/ 36 w 72"/>
                <a:gd name="T6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65">
                  <a:moveTo>
                    <a:pt x="36" y="0"/>
                  </a:moveTo>
                  <a:cubicBezTo>
                    <a:pt x="17" y="0"/>
                    <a:pt x="0" y="16"/>
                    <a:pt x="0" y="36"/>
                  </a:cubicBezTo>
                  <a:cubicBezTo>
                    <a:pt x="0" y="39"/>
                    <a:pt x="0" y="43"/>
                    <a:pt x="0" y="45"/>
                  </a:cubicBezTo>
                  <a:cubicBezTo>
                    <a:pt x="0" y="65"/>
                    <a:pt x="0" y="65"/>
                    <a:pt x="0" y="65"/>
                  </a:cubicBezTo>
                  <a:cubicBezTo>
                    <a:pt x="7" y="65"/>
                    <a:pt x="14" y="65"/>
                    <a:pt x="20" y="65"/>
                  </a:cubicBezTo>
                  <a:cubicBezTo>
                    <a:pt x="16" y="64"/>
                    <a:pt x="13" y="62"/>
                    <a:pt x="13" y="62"/>
                  </a:cubicBezTo>
                  <a:cubicBezTo>
                    <a:pt x="13" y="55"/>
                    <a:pt x="13" y="50"/>
                    <a:pt x="13" y="46"/>
                  </a:cubicBezTo>
                  <a:cubicBezTo>
                    <a:pt x="12" y="46"/>
                    <a:pt x="12" y="46"/>
                    <a:pt x="11" y="46"/>
                  </a:cubicBezTo>
                  <a:cubicBezTo>
                    <a:pt x="9" y="46"/>
                    <a:pt x="8" y="45"/>
                    <a:pt x="8" y="43"/>
                  </a:cubicBezTo>
                  <a:cubicBezTo>
                    <a:pt x="8" y="37"/>
                    <a:pt x="8" y="37"/>
                    <a:pt x="8" y="37"/>
                  </a:cubicBezTo>
                  <a:cubicBezTo>
                    <a:pt x="8" y="36"/>
                    <a:pt x="9" y="34"/>
                    <a:pt x="11" y="34"/>
                  </a:cubicBezTo>
                  <a:cubicBezTo>
                    <a:pt x="11" y="34"/>
                    <a:pt x="11" y="34"/>
                    <a:pt x="13" y="34"/>
                  </a:cubicBezTo>
                  <a:cubicBezTo>
                    <a:pt x="13" y="34"/>
                    <a:pt x="13" y="34"/>
                    <a:pt x="13" y="33"/>
                  </a:cubicBezTo>
                  <a:cubicBezTo>
                    <a:pt x="13" y="33"/>
                    <a:pt x="13" y="33"/>
                    <a:pt x="13" y="33"/>
                  </a:cubicBezTo>
                  <a:cubicBezTo>
                    <a:pt x="13" y="24"/>
                    <a:pt x="13" y="24"/>
                    <a:pt x="13" y="24"/>
                  </a:cubicBezTo>
                  <a:cubicBezTo>
                    <a:pt x="13" y="24"/>
                    <a:pt x="13" y="24"/>
                    <a:pt x="13" y="24"/>
                  </a:cubicBezTo>
                  <a:cubicBezTo>
                    <a:pt x="13" y="24"/>
                    <a:pt x="13" y="24"/>
                    <a:pt x="13" y="24"/>
                  </a:cubicBezTo>
                  <a:cubicBezTo>
                    <a:pt x="13" y="11"/>
                    <a:pt x="23" y="1"/>
                    <a:pt x="36" y="1"/>
                  </a:cubicBezTo>
                  <a:cubicBezTo>
                    <a:pt x="49" y="1"/>
                    <a:pt x="60" y="11"/>
                    <a:pt x="60" y="24"/>
                  </a:cubicBezTo>
                  <a:cubicBezTo>
                    <a:pt x="60" y="24"/>
                    <a:pt x="60" y="24"/>
                    <a:pt x="60" y="24"/>
                  </a:cubicBezTo>
                  <a:cubicBezTo>
                    <a:pt x="60" y="24"/>
                    <a:pt x="60" y="24"/>
                    <a:pt x="60" y="34"/>
                  </a:cubicBezTo>
                  <a:cubicBezTo>
                    <a:pt x="61" y="34"/>
                    <a:pt x="61" y="34"/>
                    <a:pt x="62" y="34"/>
                  </a:cubicBezTo>
                  <a:cubicBezTo>
                    <a:pt x="64" y="34"/>
                    <a:pt x="65" y="36"/>
                    <a:pt x="65" y="37"/>
                  </a:cubicBezTo>
                  <a:cubicBezTo>
                    <a:pt x="65" y="37"/>
                    <a:pt x="65" y="37"/>
                    <a:pt x="65" y="43"/>
                  </a:cubicBezTo>
                  <a:cubicBezTo>
                    <a:pt x="65" y="45"/>
                    <a:pt x="64" y="46"/>
                    <a:pt x="62" y="46"/>
                  </a:cubicBezTo>
                  <a:cubicBezTo>
                    <a:pt x="62" y="46"/>
                    <a:pt x="62" y="46"/>
                    <a:pt x="60" y="46"/>
                  </a:cubicBezTo>
                  <a:cubicBezTo>
                    <a:pt x="60" y="62"/>
                    <a:pt x="60" y="62"/>
                    <a:pt x="60" y="62"/>
                  </a:cubicBezTo>
                  <a:cubicBezTo>
                    <a:pt x="58" y="63"/>
                    <a:pt x="56" y="64"/>
                    <a:pt x="54" y="65"/>
                  </a:cubicBezTo>
                  <a:cubicBezTo>
                    <a:pt x="72" y="65"/>
                    <a:pt x="72" y="65"/>
                    <a:pt x="72" y="65"/>
                  </a:cubicBezTo>
                  <a:cubicBezTo>
                    <a:pt x="72" y="56"/>
                    <a:pt x="72" y="50"/>
                    <a:pt x="72" y="45"/>
                  </a:cubicBezTo>
                  <a:cubicBezTo>
                    <a:pt x="72" y="36"/>
                    <a:pt x="72" y="36"/>
                    <a:pt x="72" y="36"/>
                  </a:cubicBezTo>
                  <a:cubicBezTo>
                    <a:pt x="72" y="16"/>
                    <a:pt x="56" y="0"/>
                    <a:pt x="36" y="0"/>
                  </a:cubicBezTo>
                </a:path>
              </a:pathLst>
            </a:custGeom>
            <a:solidFill>
              <a:srgbClr val="F69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0" name="Freeform 173"/>
            <p:cNvSpPr>
              <a:spLocks noEditPoints="1"/>
            </p:cNvSpPr>
            <p:nvPr/>
          </p:nvSpPr>
          <p:spPr bwMode="auto">
            <a:xfrm>
              <a:off x="8460563" y="1933575"/>
              <a:ext cx="331788" cy="69850"/>
            </a:xfrm>
            <a:custGeom>
              <a:avLst/>
              <a:gdLst>
                <a:gd name="T0" fmla="*/ 5 w 57"/>
                <a:gd name="T1" fmla="*/ 0 h 12"/>
                <a:gd name="T2" fmla="*/ 3 w 57"/>
                <a:gd name="T3" fmla="*/ 0 h 12"/>
                <a:gd name="T4" fmla="*/ 0 w 57"/>
                <a:gd name="T5" fmla="*/ 3 h 12"/>
                <a:gd name="T6" fmla="*/ 0 w 57"/>
                <a:gd name="T7" fmla="*/ 9 h 12"/>
                <a:gd name="T8" fmla="*/ 3 w 57"/>
                <a:gd name="T9" fmla="*/ 12 h 12"/>
                <a:gd name="T10" fmla="*/ 5 w 57"/>
                <a:gd name="T11" fmla="*/ 12 h 12"/>
                <a:gd name="T12" fmla="*/ 5 w 57"/>
                <a:gd name="T13" fmla="*/ 3 h 12"/>
                <a:gd name="T14" fmla="*/ 5 w 57"/>
                <a:gd name="T15" fmla="*/ 3 h 12"/>
                <a:gd name="T16" fmla="*/ 5 w 57"/>
                <a:gd name="T17" fmla="*/ 3 h 12"/>
                <a:gd name="T18" fmla="*/ 5 w 57"/>
                <a:gd name="T19" fmla="*/ 0 h 12"/>
                <a:gd name="T20" fmla="*/ 54 w 57"/>
                <a:gd name="T21" fmla="*/ 0 h 12"/>
                <a:gd name="T22" fmla="*/ 52 w 57"/>
                <a:gd name="T23" fmla="*/ 0 h 12"/>
                <a:gd name="T24" fmla="*/ 52 w 57"/>
                <a:gd name="T25" fmla="*/ 3 h 12"/>
                <a:gd name="T26" fmla="*/ 52 w 57"/>
                <a:gd name="T27" fmla="*/ 3 h 12"/>
                <a:gd name="T28" fmla="*/ 52 w 57"/>
                <a:gd name="T29" fmla="*/ 3 h 12"/>
                <a:gd name="T30" fmla="*/ 52 w 57"/>
                <a:gd name="T31" fmla="*/ 12 h 12"/>
                <a:gd name="T32" fmla="*/ 54 w 57"/>
                <a:gd name="T33" fmla="*/ 12 h 12"/>
                <a:gd name="T34" fmla="*/ 57 w 57"/>
                <a:gd name="T35" fmla="*/ 9 h 12"/>
                <a:gd name="T36" fmla="*/ 57 w 57"/>
                <a:gd name="T37" fmla="*/ 3 h 12"/>
                <a:gd name="T38" fmla="*/ 54 w 57"/>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 h="12">
                  <a:moveTo>
                    <a:pt x="5" y="0"/>
                  </a:moveTo>
                  <a:cubicBezTo>
                    <a:pt x="3" y="0"/>
                    <a:pt x="3" y="0"/>
                    <a:pt x="3" y="0"/>
                  </a:cubicBezTo>
                  <a:cubicBezTo>
                    <a:pt x="1" y="0"/>
                    <a:pt x="0" y="2"/>
                    <a:pt x="0" y="3"/>
                  </a:cubicBezTo>
                  <a:cubicBezTo>
                    <a:pt x="0" y="9"/>
                    <a:pt x="0" y="9"/>
                    <a:pt x="0" y="9"/>
                  </a:cubicBezTo>
                  <a:cubicBezTo>
                    <a:pt x="0" y="11"/>
                    <a:pt x="1" y="12"/>
                    <a:pt x="3" y="12"/>
                  </a:cubicBezTo>
                  <a:cubicBezTo>
                    <a:pt x="4" y="12"/>
                    <a:pt x="4" y="12"/>
                    <a:pt x="5" y="12"/>
                  </a:cubicBezTo>
                  <a:cubicBezTo>
                    <a:pt x="5" y="3"/>
                    <a:pt x="5" y="3"/>
                    <a:pt x="5" y="3"/>
                  </a:cubicBezTo>
                  <a:cubicBezTo>
                    <a:pt x="5" y="3"/>
                    <a:pt x="5" y="3"/>
                    <a:pt x="5" y="3"/>
                  </a:cubicBezTo>
                  <a:cubicBezTo>
                    <a:pt x="5" y="3"/>
                    <a:pt x="5" y="3"/>
                    <a:pt x="5" y="3"/>
                  </a:cubicBezTo>
                  <a:cubicBezTo>
                    <a:pt x="5" y="3"/>
                    <a:pt x="5" y="3"/>
                    <a:pt x="5" y="0"/>
                  </a:cubicBezTo>
                  <a:moveTo>
                    <a:pt x="54" y="0"/>
                  </a:moveTo>
                  <a:cubicBezTo>
                    <a:pt x="53" y="0"/>
                    <a:pt x="53" y="0"/>
                    <a:pt x="52" y="0"/>
                  </a:cubicBezTo>
                  <a:cubicBezTo>
                    <a:pt x="52" y="1"/>
                    <a:pt x="52" y="2"/>
                    <a:pt x="52" y="3"/>
                  </a:cubicBezTo>
                  <a:cubicBezTo>
                    <a:pt x="52" y="3"/>
                    <a:pt x="52" y="3"/>
                    <a:pt x="52" y="3"/>
                  </a:cubicBezTo>
                  <a:cubicBezTo>
                    <a:pt x="52" y="3"/>
                    <a:pt x="52" y="3"/>
                    <a:pt x="52" y="3"/>
                  </a:cubicBezTo>
                  <a:cubicBezTo>
                    <a:pt x="52" y="6"/>
                    <a:pt x="52" y="10"/>
                    <a:pt x="52" y="12"/>
                  </a:cubicBezTo>
                  <a:cubicBezTo>
                    <a:pt x="54" y="12"/>
                    <a:pt x="54" y="12"/>
                    <a:pt x="54" y="12"/>
                  </a:cubicBezTo>
                  <a:cubicBezTo>
                    <a:pt x="56" y="12"/>
                    <a:pt x="57" y="11"/>
                    <a:pt x="57" y="9"/>
                  </a:cubicBezTo>
                  <a:cubicBezTo>
                    <a:pt x="57" y="3"/>
                    <a:pt x="57" y="3"/>
                    <a:pt x="57" y="3"/>
                  </a:cubicBezTo>
                  <a:cubicBezTo>
                    <a:pt x="57" y="2"/>
                    <a:pt x="56" y="0"/>
                    <a:pt x="54" y="0"/>
                  </a:cubicBezTo>
                </a:path>
              </a:pathLst>
            </a:custGeom>
            <a:solidFill>
              <a:srgbClr val="E3B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1" name="Freeform 174"/>
            <p:cNvSpPr>
              <a:spLocks/>
            </p:cNvSpPr>
            <p:nvPr/>
          </p:nvSpPr>
          <p:spPr bwMode="auto">
            <a:xfrm>
              <a:off x="8570101" y="2130425"/>
              <a:ext cx="111125" cy="158750"/>
            </a:xfrm>
            <a:custGeom>
              <a:avLst/>
              <a:gdLst>
                <a:gd name="T0" fmla="*/ 0 w 19"/>
                <a:gd name="T1" fmla="*/ 0 h 27"/>
                <a:gd name="T2" fmla="*/ 0 w 19"/>
                <a:gd name="T3" fmla="*/ 11 h 27"/>
                <a:gd name="T4" fmla="*/ 0 w 19"/>
                <a:gd name="T5" fmla="*/ 21 h 27"/>
                <a:gd name="T6" fmla="*/ 9 w 19"/>
                <a:gd name="T7" fmla="*/ 27 h 27"/>
                <a:gd name="T8" fmla="*/ 11 w 19"/>
                <a:gd name="T9" fmla="*/ 26 h 27"/>
                <a:gd name="T10" fmla="*/ 11 w 19"/>
                <a:gd name="T11" fmla="*/ 11 h 27"/>
                <a:gd name="T12" fmla="*/ 19 w 19"/>
                <a:gd name="T13" fmla="*/ 11 h 27"/>
                <a:gd name="T14" fmla="*/ 19 w 19"/>
                <a:gd name="T15" fmla="*/ 4 h 27"/>
                <a:gd name="T16" fmla="*/ 9 w 19"/>
                <a:gd name="T17" fmla="*/ 5 h 27"/>
                <a:gd name="T18" fmla="*/ 0 w 19"/>
                <a:gd name="T19" fmla="*/ 4 h 27"/>
                <a:gd name="T20" fmla="*/ 0 w 19"/>
                <a:gd name="T21" fmla="*/ 0 h 27"/>
                <a:gd name="T22" fmla="*/ 0 w 19"/>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0" y="0"/>
                  </a:moveTo>
                  <a:cubicBezTo>
                    <a:pt x="0" y="11"/>
                    <a:pt x="0" y="11"/>
                    <a:pt x="0" y="11"/>
                  </a:cubicBezTo>
                  <a:cubicBezTo>
                    <a:pt x="0" y="21"/>
                    <a:pt x="0" y="21"/>
                    <a:pt x="0" y="21"/>
                  </a:cubicBezTo>
                  <a:cubicBezTo>
                    <a:pt x="9" y="27"/>
                    <a:pt x="9" y="27"/>
                    <a:pt x="9" y="27"/>
                  </a:cubicBezTo>
                  <a:cubicBezTo>
                    <a:pt x="11" y="26"/>
                    <a:pt x="11" y="26"/>
                    <a:pt x="11" y="26"/>
                  </a:cubicBezTo>
                  <a:cubicBezTo>
                    <a:pt x="11" y="11"/>
                    <a:pt x="11" y="11"/>
                    <a:pt x="11" y="11"/>
                  </a:cubicBezTo>
                  <a:cubicBezTo>
                    <a:pt x="14" y="11"/>
                    <a:pt x="17" y="11"/>
                    <a:pt x="19" y="11"/>
                  </a:cubicBezTo>
                  <a:cubicBezTo>
                    <a:pt x="19" y="4"/>
                    <a:pt x="19" y="4"/>
                    <a:pt x="19" y="4"/>
                  </a:cubicBezTo>
                  <a:cubicBezTo>
                    <a:pt x="16" y="5"/>
                    <a:pt x="13" y="5"/>
                    <a:pt x="9" y="5"/>
                  </a:cubicBezTo>
                  <a:cubicBezTo>
                    <a:pt x="6" y="5"/>
                    <a:pt x="3" y="5"/>
                    <a:pt x="0" y="4"/>
                  </a:cubicBezTo>
                  <a:cubicBezTo>
                    <a:pt x="0" y="2"/>
                    <a:pt x="0" y="1"/>
                    <a:pt x="0" y="0"/>
                  </a:cubicBezTo>
                  <a:cubicBezTo>
                    <a:pt x="0" y="0"/>
                    <a:pt x="0" y="0"/>
                    <a:pt x="0"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2" name="Freeform 175"/>
            <p:cNvSpPr>
              <a:spLocks/>
            </p:cNvSpPr>
            <p:nvPr/>
          </p:nvSpPr>
          <p:spPr bwMode="auto">
            <a:xfrm>
              <a:off x="8635188" y="2195513"/>
              <a:ext cx="146050" cy="87312"/>
            </a:xfrm>
            <a:custGeom>
              <a:avLst/>
              <a:gdLst>
                <a:gd name="T0" fmla="*/ 25 w 25"/>
                <a:gd name="T1" fmla="*/ 0 h 15"/>
                <a:gd name="T2" fmla="*/ 8 w 25"/>
                <a:gd name="T3" fmla="*/ 0 h 15"/>
                <a:gd name="T4" fmla="*/ 0 w 25"/>
                <a:gd name="T5" fmla="*/ 0 h 15"/>
                <a:gd name="T6" fmla="*/ 0 w 25"/>
                <a:gd name="T7" fmla="*/ 15 h 15"/>
                <a:gd name="T8" fmla="*/ 25 w 25"/>
                <a:gd name="T9" fmla="*/ 0 h 15"/>
              </a:gdLst>
              <a:ahLst/>
              <a:cxnLst>
                <a:cxn ang="0">
                  <a:pos x="T0" y="T1"/>
                </a:cxn>
                <a:cxn ang="0">
                  <a:pos x="T2" y="T3"/>
                </a:cxn>
                <a:cxn ang="0">
                  <a:pos x="T4" y="T5"/>
                </a:cxn>
                <a:cxn ang="0">
                  <a:pos x="T6" y="T7"/>
                </a:cxn>
                <a:cxn ang="0">
                  <a:pos x="T8" y="T9"/>
                </a:cxn>
              </a:cxnLst>
              <a:rect l="0" t="0" r="r" b="b"/>
              <a:pathLst>
                <a:path w="25" h="15">
                  <a:moveTo>
                    <a:pt x="25" y="0"/>
                  </a:moveTo>
                  <a:cubicBezTo>
                    <a:pt x="21" y="0"/>
                    <a:pt x="16" y="0"/>
                    <a:pt x="8" y="0"/>
                  </a:cubicBezTo>
                  <a:cubicBezTo>
                    <a:pt x="6" y="0"/>
                    <a:pt x="3" y="0"/>
                    <a:pt x="0" y="0"/>
                  </a:cubicBezTo>
                  <a:cubicBezTo>
                    <a:pt x="0" y="15"/>
                    <a:pt x="0" y="15"/>
                    <a:pt x="0" y="15"/>
                  </a:cubicBezTo>
                  <a:cubicBezTo>
                    <a:pt x="25" y="0"/>
                    <a:pt x="25" y="0"/>
                    <a:pt x="25"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3" name="Freeform 176"/>
            <p:cNvSpPr>
              <a:spLocks/>
            </p:cNvSpPr>
            <p:nvPr/>
          </p:nvSpPr>
          <p:spPr bwMode="auto">
            <a:xfrm>
              <a:off x="8570101" y="2130425"/>
              <a:ext cx="111125" cy="30162"/>
            </a:xfrm>
            <a:custGeom>
              <a:avLst/>
              <a:gdLst>
                <a:gd name="T0" fmla="*/ 0 w 19"/>
                <a:gd name="T1" fmla="*/ 0 h 5"/>
                <a:gd name="T2" fmla="*/ 0 w 19"/>
                <a:gd name="T3" fmla="*/ 4 h 5"/>
                <a:gd name="T4" fmla="*/ 9 w 19"/>
                <a:gd name="T5" fmla="*/ 5 h 5"/>
                <a:gd name="T6" fmla="*/ 19 w 19"/>
                <a:gd name="T7" fmla="*/ 4 h 5"/>
                <a:gd name="T8" fmla="*/ 19 w 19"/>
                <a:gd name="T9" fmla="*/ 4 h 5"/>
                <a:gd name="T10" fmla="*/ 19 w 19"/>
                <a:gd name="T11" fmla="*/ 0 h 5"/>
                <a:gd name="T12" fmla="*/ 9 w 19"/>
                <a:gd name="T13" fmla="*/ 1 h 5"/>
                <a:gd name="T14" fmla="*/ 0 w 1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
                  <a:moveTo>
                    <a:pt x="0" y="0"/>
                  </a:moveTo>
                  <a:cubicBezTo>
                    <a:pt x="0" y="1"/>
                    <a:pt x="0" y="2"/>
                    <a:pt x="0" y="4"/>
                  </a:cubicBezTo>
                  <a:cubicBezTo>
                    <a:pt x="3" y="5"/>
                    <a:pt x="6" y="5"/>
                    <a:pt x="9" y="5"/>
                  </a:cubicBezTo>
                  <a:cubicBezTo>
                    <a:pt x="13" y="5"/>
                    <a:pt x="16" y="5"/>
                    <a:pt x="19" y="4"/>
                  </a:cubicBezTo>
                  <a:cubicBezTo>
                    <a:pt x="19" y="4"/>
                    <a:pt x="19" y="4"/>
                    <a:pt x="19" y="4"/>
                  </a:cubicBezTo>
                  <a:cubicBezTo>
                    <a:pt x="19" y="0"/>
                    <a:pt x="19" y="0"/>
                    <a:pt x="19" y="0"/>
                  </a:cubicBezTo>
                  <a:cubicBezTo>
                    <a:pt x="16" y="1"/>
                    <a:pt x="13" y="1"/>
                    <a:pt x="9" y="1"/>
                  </a:cubicBezTo>
                  <a:cubicBezTo>
                    <a:pt x="6" y="1"/>
                    <a:pt x="3" y="1"/>
                    <a:pt x="0" y="0"/>
                  </a:cubicBezTo>
                </a:path>
              </a:pathLst>
            </a:custGeom>
            <a:solidFill>
              <a:srgbClr val="E3B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4" name="Freeform 177"/>
            <p:cNvSpPr>
              <a:spLocks noEditPoints="1"/>
            </p:cNvSpPr>
            <p:nvPr/>
          </p:nvSpPr>
          <p:spPr bwMode="auto">
            <a:xfrm>
              <a:off x="8489138" y="1741488"/>
              <a:ext cx="274638" cy="139700"/>
            </a:xfrm>
            <a:custGeom>
              <a:avLst/>
              <a:gdLst>
                <a:gd name="T0" fmla="*/ 32 w 47"/>
                <a:gd name="T1" fmla="*/ 24 h 24"/>
                <a:gd name="T2" fmla="*/ 31 w 47"/>
                <a:gd name="T3" fmla="*/ 24 h 24"/>
                <a:gd name="T4" fmla="*/ 32 w 47"/>
                <a:gd name="T5" fmla="*/ 24 h 24"/>
                <a:gd name="T6" fmla="*/ 32 w 47"/>
                <a:gd name="T7" fmla="*/ 24 h 24"/>
                <a:gd name="T8" fmla="*/ 23 w 47"/>
                <a:gd name="T9" fmla="*/ 0 h 24"/>
                <a:gd name="T10" fmla="*/ 0 w 47"/>
                <a:gd name="T11" fmla="*/ 23 h 24"/>
                <a:gd name="T12" fmla="*/ 32 w 47"/>
                <a:gd name="T13" fmla="*/ 23 h 24"/>
                <a:gd name="T14" fmla="*/ 32 w 47"/>
                <a:gd name="T15" fmla="*/ 23 h 24"/>
                <a:gd name="T16" fmla="*/ 32 w 47"/>
                <a:gd name="T17" fmla="*/ 23 h 24"/>
                <a:gd name="T18" fmla="*/ 47 w 47"/>
                <a:gd name="T19" fmla="*/ 23 h 24"/>
                <a:gd name="T20" fmla="*/ 23 w 47"/>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4">
                  <a:moveTo>
                    <a:pt x="32" y="24"/>
                  </a:moveTo>
                  <a:cubicBezTo>
                    <a:pt x="32" y="24"/>
                    <a:pt x="31" y="24"/>
                    <a:pt x="31" y="24"/>
                  </a:cubicBezTo>
                  <a:cubicBezTo>
                    <a:pt x="32" y="24"/>
                    <a:pt x="32" y="24"/>
                    <a:pt x="32" y="24"/>
                  </a:cubicBezTo>
                  <a:cubicBezTo>
                    <a:pt x="32" y="24"/>
                    <a:pt x="32" y="24"/>
                    <a:pt x="32" y="24"/>
                  </a:cubicBezTo>
                  <a:moveTo>
                    <a:pt x="23" y="0"/>
                  </a:moveTo>
                  <a:cubicBezTo>
                    <a:pt x="10" y="0"/>
                    <a:pt x="0" y="10"/>
                    <a:pt x="0" y="23"/>
                  </a:cubicBezTo>
                  <a:cubicBezTo>
                    <a:pt x="32" y="23"/>
                    <a:pt x="32" y="23"/>
                    <a:pt x="32" y="23"/>
                  </a:cubicBezTo>
                  <a:cubicBezTo>
                    <a:pt x="32" y="23"/>
                    <a:pt x="32" y="23"/>
                    <a:pt x="32" y="23"/>
                  </a:cubicBezTo>
                  <a:cubicBezTo>
                    <a:pt x="32" y="23"/>
                    <a:pt x="32" y="23"/>
                    <a:pt x="32" y="23"/>
                  </a:cubicBezTo>
                  <a:cubicBezTo>
                    <a:pt x="47" y="23"/>
                    <a:pt x="47" y="23"/>
                    <a:pt x="47" y="23"/>
                  </a:cubicBezTo>
                  <a:cubicBezTo>
                    <a:pt x="47" y="10"/>
                    <a:pt x="36" y="0"/>
                    <a:pt x="23" y="0"/>
                  </a:cubicBezTo>
                </a:path>
              </a:pathLst>
            </a:custGeom>
            <a:solidFill>
              <a:srgbClr val="F69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5" name="Freeform 178"/>
            <p:cNvSpPr>
              <a:spLocks noEditPoints="1"/>
            </p:cNvSpPr>
            <p:nvPr/>
          </p:nvSpPr>
          <p:spPr bwMode="auto">
            <a:xfrm>
              <a:off x="8489138" y="1881188"/>
              <a:ext cx="274638" cy="255587"/>
            </a:xfrm>
            <a:custGeom>
              <a:avLst/>
              <a:gdLst>
                <a:gd name="T0" fmla="*/ 30 w 47"/>
                <a:gd name="T1" fmla="*/ 36 h 44"/>
                <a:gd name="T2" fmla="*/ 30 w 47"/>
                <a:gd name="T3" fmla="*/ 36 h 44"/>
                <a:gd name="T4" fmla="*/ 24 w 47"/>
                <a:gd name="T5" fmla="*/ 39 h 44"/>
                <a:gd name="T6" fmla="*/ 17 w 47"/>
                <a:gd name="T7" fmla="*/ 36 h 44"/>
                <a:gd name="T8" fmla="*/ 30 w 47"/>
                <a:gd name="T9" fmla="*/ 36 h 44"/>
                <a:gd name="T10" fmla="*/ 28 w 47"/>
                <a:gd name="T11" fmla="*/ 27 h 44"/>
                <a:gd name="T12" fmla="*/ 28 w 47"/>
                <a:gd name="T13" fmla="*/ 27 h 44"/>
                <a:gd name="T14" fmla="*/ 24 w 47"/>
                <a:gd name="T15" fmla="*/ 30 h 44"/>
                <a:gd name="T16" fmla="*/ 19 w 47"/>
                <a:gd name="T17" fmla="*/ 27 h 44"/>
                <a:gd name="T18" fmla="*/ 28 w 47"/>
                <a:gd name="T19" fmla="*/ 27 h 44"/>
                <a:gd name="T20" fmla="*/ 9 w 47"/>
                <a:gd name="T21" fmla="*/ 22 h 44"/>
                <a:gd name="T22" fmla="*/ 7 w 47"/>
                <a:gd name="T23" fmla="*/ 20 h 44"/>
                <a:gd name="T24" fmla="*/ 9 w 47"/>
                <a:gd name="T25" fmla="*/ 18 h 44"/>
                <a:gd name="T26" fmla="*/ 11 w 47"/>
                <a:gd name="T27" fmla="*/ 20 h 44"/>
                <a:gd name="T28" fmla="*/ 9 w 47"/>
                <a:gd name="T29" fmla="*/ 22 h 44"/>
                <a:gd name="T30" fmla="*/ 37 w 47"/>
                <a:gd name="T31" fmla="*/ 22 h 44"/>
                <a:gd name="T32" fmla="*/ 35 w 47"/>
                <a:gd name="T33" fmla="*/ 20 h 44"/>
                <a:gd name="T34" fmla="*/ 37 w 47"/>
                <a:gd name="T35" fmla="*/ 18 h 44"/>
                <a:gd name="T36" fmla="*/ 39 w 47"/>
                <a:gd name="T37" fmla="*/ 20 h 44"/>
                <a:gd name="T38" fmla="*/ 37 w 47"/>
                <a:gd name="T39" fmla="*/ 22 h 44"/>
                <a:gd name="T40" fmla="*/ 32 w 47"/>
                <a:gd name="T41" fmla="*/ 0 h 44"/>
                <a:gd name="T42" fmla="*/ 31 w 47"/>
                <a:gd name="T43" fmla="*/ 0 h 44"/>
                <a:gd name="T44" fmla="*/ 0 w 47"/>
                <a:gd name="T45" fmla="*/ 12 h 44"/>
                <a:gd name="T46" fmla="*/ 0 w 47"/>
                <a:gd name="T47" fmla="*/ 12 h 44"/>
                <a:gd name="T48" fmla="*/ 0 w 47"/>
                <a:gd name="T49" fmla="*/ 21 h 44"/>
                <a:gd name="T50" fmla="*/ 0 w 47"/>
                <a:gd name="T51" fmla="*/ 37 h 44"/>
                <a:gd name="T52" fmla="*/ 7 w 47"/>
                <a:gd name="T53" fmla="*/ 40 h 44"/>
                <a:gd name="T54" fmla="*/ 14 w 47"/>
                <a:gd name="T55" fmla="*/ 43 h 44"/>
                <a:gd name="T56" fmla="*/ 14 w 47"/>
                <a:gd name="T57" fmla="*/ 43 h 44"/>
                <a:gd name="T58" fmla="*/ 23 w 47"/>
                <a:gd name="T59" fmla="*/ 44 h 44"/>
                <a:gd name="T60" fmla="*/ 33 w 47"/>
                <a:gd name="T61" fmla="*/ 43 h 44"/>
                <a:gd name="T62" fmla="*/ 41 w 47"/>
                <a:gd name="T63" fmla="*/ 40 h 44"/>
                <a:gd name="T64" fmla="*/ 47 w 47"/>
                <a:gd name="T65" fmla="*/ 37 h 44"/>
                <a:gd name="T66" fmla="*/ 47 w 47"/>
                <a:gd name="T67" fmla="*/ 21 h 44"/>
                <a:gd name="T68" fmla="*/ 47 w 47"/>
                <a:gd name="T69" fmla="*/ 12 h 44"/>
                <a:gd name="T70" fmla="*/ 47 w 47"/>
                <a:gd name="T71" fmla="*/ 12 h 44"/>
                <a:gd name="T72" fmla="*/ 32 w 47"/>
                <a:gd name="T7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44">
                  <a:moveTo>
                    <a:pt x="30" y="36"/>
                  </a:moveTo>
                  <a:cubicBezTo>
                    <a:pt x="30" y="36"/>
                    <a:pt x="30" y="36"/>
                    <a:pt x="30" y="36"/>
                  </a:cubicBezTo>
                  <a:cubicBezTo>
                    <a:pt x="29" y="38"/>
                    <a:pt x="26" y="39"/>
                    <a:pt x="24" y="39"/>
                  </a:cubicBezTo>
                  <a:cubicBezTo>
                    <a:pt x="21" y="39"/>
                    <a:pt x="18" y="38"/>
                    <a:pt x="17" y="36"/>
                  </a:cubicBezTo>
                  <a:cubicBezTo>
                    <a:pt x="30" y="36"/>
                    <a:pt x="30" y="36"/>
                    <a:pt x="30" y="36"/>
                  </a:cubicBezTo>
                  <a:moveTo>
                    <a:pt x="28" y="27"/>
                  </a:moveTo>
                  <a:cubicBezTo>
                    <a:pt x="28" y="27"/>
                    <a:pt x="28" y="27"/>
                    <a:pt x="28" y="27"/>
                  </a:cubicBezTo>
                  <a:cubicBezTo>
                    <a:pt x="27" y="29"/>
                    <a:pt x="26" y="30"/>
                    <a:pt x="24" y="30"/>
                  </a:cubicBezTo>
                  <a:cubicBezTo>
                    <a:pt x="21" y="30"/>
                    <a:pt x="20" y="29"/>
                    <a:pt x="19" y="27"/>
                  </a:cubicBezTo>
                  <a:cubicBezTo>
                    <a:pt x="28" y="27"/>
                    <a:pt x="28" y="27"/>
                    <a:pt x="28" y="27"/>
                  </a:cubicBezTo>
                  <a:moveTo>
                    <a:pt x="9" y="22"/>
                  </a:moveTo>
                  <a:cubicBezTo>
                    <a:pt x="8" y="22"/>
                    <a:pt x="7" y="21"/>
                    <a:pt x="7" y="20"/>
                  </a:cubicBezTo>
                  <a:cubicBezTo>
                    <a:pt x="7" y="19"/>
                    <a:pt x="8" y="18"/>
                    <a:pt x="9" y="18"/>
                  </a:cubicBezTo>
                  <a:cubicBezTo>
                    <a:pt x="10" y="18"/>
                    <a:pt x="11" y="19"/>
                    <a:pt x="11" y="20"/>
                  </a:cubicBezTo>
                  <a:cubicBezTo>
                    <a:pt x="11" y="21"/>
                    <a:pt x="10" y="22"/>
                    <a:pt x="9" y="22"/>
                  </a:cubicBezTo>
                  <a:moveTo>
                    <a:pt x="37" y="22"/>
                  </a:moveTo>
                  <a:cubicBezTo>
                    <a:pt x="36" y="22"/>
                    <a:pt x="35" y="21"/>
                    <a:pt x="35" y="20"/>
                  </a:cubicBezTo>
                  <a:cubicBezTo>
                    <a:pt x="35" y="19"/>
                    <a:pt x="36" y="18"/>
                    <a:pt x="37" y="18"/>
                  </a:cubicBezTo>
                  <a:cubicBezTo>
                    <a:pt x="38" y="18"/>
                    <a:pt x="39" y="19"/>
                    <a:pt x="39" y="20"/>
                  </a:cubicBezTo>
                  <a:cubicBezTo>
                    <a:pt x="39" y="21"/>
                    <a:pt x="38" y="22"/>
                    <a:pt x="37" y="22"/>
                  </a:cubicBezTo>
                  <a:moveTo>
                    <a:pt x="32" y="0"/>
                  </a:moveTo>
                  <a:cubicBezTo>
                    <a:pt x="31" y="0"/>
                    <a:pt x="31" y="0"/>
                    <a:pt x="31" y="0"/>
                  </a:cubicBezTo>
                  <a:cubicBezTo>
                    <a:pt x="23" y="8"/>
                    <a:pt x="12" y="12"/>
                    <a:pt x="0" y="12"/>
                  </a:cubicBezTo>
                  <a:cubicBezTo>
                    <a:pt x="0" y="12"/>
                    <a:pt x="0" y="12"/>
                    <a:pt x="0" y="12"/>
                  </a:cubicBezTo>
                  <a:cubicBezTo>
                    <a:pt x="0" y="12"/>
                    <a:pt x="0" y="12"/>
                    <a:pt x="0" y="21"/>
                  </a:cubicBezTo>
                  <a:cubicBezTo>
                    <a:pt x="0" y="25"/>
                    <a:pt x="0" y="30"/>
                    <a:pt x="0" y="37"/>
                  </a:cubicBezTo>
                  <a:cubicBezTo>
                    <a:pt x="0" y="37"/>
                    <a:pt x="3" y="39"/>
                    <a:pt x="7" y="40"/>
                  </a:cubicBezTo>
                  <a:cubicBezTo>
                    <a:pt x="9" y="41"/>
                    <a:pt x="11" y="42"/>
                    <a:pt x="14" y="43"/>
                  </a:cubicBezTo>
                  <a:cubicBezTo>
                    <a:pt x="14" y="43"/>
                    <a:pt x="14" y="43"/>
                    <a:pt x="14" y="43"/>
                  </a:cubicBezTo>
                  <a:cubicBezTo>
                    <a:pt x="17" y="44"/>
                    <a:pt x="20" y="44"/>
                    <a:pt x="23" y="44"/>
                  </a:cubicBezTo>
                  <a:cubicBezTo>
                    <a:pt x="27" y="44"/>
                    <a:pt x="30" y="44"/>
                    <a:pt x="33" y="43"/>
                  </a:cubicBezTo>
                  <a:cubicBezTo>
                    <a:pt x="36" y="42"/>
                    <a:pt x="38" y="42"/>
                    <a:pt x="41" y="40"/>
                  </a:cubicBezTo>
                  <a:cubicBezTo>
                    <a:pt x="43" y="39"/>
                    <a:pt x="45" y="38"/>
                    <a:pt x="47" y="37"/>
                  </a:cubicBezTo>
                  <a:cubicBezTo>
                    <a:pt x="47" y="37"/>
                    <a:pt x="47" y="37"/>
                    <a:pt x="47" y="21"/>
                  </a:cubicBezTo>
                  <a:cubicBezTo>
                    <a:pt x="47" y="19"/>
                    <a:pt x="47" y="15"/>
                    <a:pt x="47" y="12"/>
                  </a:cubicBezTo>
                  <a:cubicBezTo>
                    <a:pt x="47" y="12"/>
                    <a:pt x="47" y="12"/>
                    <a:pt x="47" y="12"/>
                  </a:cubicBezTo>
                  <a:cubicBezTo>
                    <a:pt x="39" y="12"/>
                    <a:pt x="33" y="7"/>
                    <a:pt x="32"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6" name="Freeform 179"/>
            <p:cNvSpPr>
              <a:spLocks/>
            </p:cNvSpPr>
            <p:nvPr/>
          </p:nvSpPr>
          <p:spPr bwMode="auto">
            <a:xfrm>
              <a:off x="8443101" y="2195513"/>
              <a:ext cx="366713" cy="373062"/>
            </a:xfrm>
            <a:custGeom>
              <a:avLst/>
              <a:gdLst>
                <a:gd name="T0" fmla="*/ 63 w 63"/>
                <a:gd name="T1" fmla="*/ 0 h 64"/>
                <a:gd name="T2" fmla="*/ 58 w 63"/>
                <a:gd name="T3" fmla="*/ 0 h 64"/>
                <a:gd name="T4" fmla="*/ 33 w 63"/>
                <a:gd name="T5" fmla="*/ 15 h 64"/>
                <a:gd name="T6" fmla="*/ 31 w 63"/>
                <a:gd name="T7" fmla="*/ 16 h 64"/>
                <a:gd name="T8" fmla="*/ 22 w 63"/>
                <a:gd name="T9" fmla="*/ 10 h 64"/>
                <a:gd name="T10" fmla="*/ 6 w 63"/>
                <a:gd name="T11" fmla="*/ 0 h 64"/>
                <a:gd name="T12" fmla="*/ 0 w 63"/>
                <a:gd name="T13" fmla="*/ 0 h 64"/>
                <a:gd name="T14" fmla="*/ 0 w 63"/>
                <a:gd name="T15" fmla="*/ 2 h 64"/>
                <a:gd name="T16" fmla="*/ 0 w 63"/>
                <a:gd name="T17" fmla="*/ 9 h 64"/>
                <a:gd name="T18" fmla="*/ 0 w 63"/>
                <a:gd name="T19" fmla="*/ 23 h 64"/>
                <a:gd name="T20" fmla="*/ 0 w 63"/>
                <a:gd name="T21" fmla="*/ 39 h 64"/>
                <a:gd name="T22" fmla="*/ 0 w 63"/>
                <a:gd name="T23" fmla="*/ 50 h 64"/>
                <a:gd name="T24" fmla="*/ 19 w 63"/>
                <a:gd name="T25" fmla="*/ 50 h 64"/>
                <a:gd name="T26" fmla="*/ 19 w 63"/>
                <a:gd name="T27" fmla="*/ 50 h 64"/>
                <a:gd name="T28" fmla="*/ 20 w 63"/>
                <a:gd name="T29" fmla="*/ 50 h 64"/>
                <a:gd name="T30" fmla="*/ 20 w 63"/>
                <a:gd name="T31" fmla="*/ 50 h 64"/>
                <a:gd name="T32" fmla="*/ 37 w 63"/>
                <a:gd name="T33" fmla="*/ 64 h 64"/>
                <a:gd name="T34" fmla="*/ 45 w 63"/>
                <a:gd name="T35" fmla="*/ 64 h 64"/>
                <a:gd name="T36" fmla="*/ 57 w 63"/>
                <a:gd name="T37" fmla="*/ 52 h 64"/>
                <a:gd name="T38" fmla="*/ 49 w 63"/>
                <a:gd name="T39" fmla="*/ 49 h 64"/>
                <a:gd name="T40" fmla="*/ 22 w 63"/>
                <a:gd name="T41" fmla="*/ 37 h 64"/>
                <a:gd name="T42" fmla="*/ 38 w 63"/>
                <a:gd name="T43" fmla="*/ 27 h 64"/>
                <a:gd name="T44" fmla="*/ 45 w 63"/>
                <a:gd name="T45" fmla="*/ 28 h 64"/>
                <a:gd name="T46" fmla="*/ 46 w 63"/>
                <a:gd name="T47" fmla="*/ 29 h 64"/>
                <a:gd name="T48" fmla="*/ 46 w 63"/>
                <a:gd name="T49" fmla="*/ 29 h 64"/>
                <a:gd name="T50" fmla="*/ 63 w 63"/>
                <a:gd name="T51" fmla="*/ 36 h 64"/>
                <a:gd name="T52" fmla="*/ 63 w 63"/>
                <a:gd name="T53" fmla="*/ 28 h 64"/>
                <a:gd name="T54" fmla="*/ 63 w 63"/>
                <a:gd name="T55" fmla="*/ 8 h 64"/>
                <a:gd name="T56" fmla="*/ 63 w 63"/>
                <a:gd name="T57" fmla="*/ 1 h 64"/>
                <a:gd name="T58" fmla="*/ 63 w 63"/>
                <a:gd name="T5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64">
                  <a:moveTo>
                    <a:pt x="63" y="0"/>
                  </a:moveTo>
                  <a:cubicBezTo>
                    <a:pt x="58" y="0"/>
                    <a:pt x="58" y="0"/>
                    <a:pt x="58" y="0"/>
                  </a:cubicBezTo>
                  <a:cubicBezTo>
                    <a:pt x="33" y="15"/>
                    <a:pt x="33" y="15"/>
                    <a:pt x="33" y="15"/>
                  </a:cubicBezTo>
                  <a:cubicBezTo>
                    <a:pt x="31" y="16"/>
                    <a:pt x="31" y="16"/>
                    <a:pt x="31" y="16"/>
                  </a:cubicBezTo>
                  <a:cubicBezTo>
                    <a:pt x="22" y="10"/>
                    <a:pt x="22" y="10"/>
                    <a:pt x="22" y="10"/>
                  </a:cubicBezTo>
                  <a:cubicBezTo>
                    <a:pt x="6" y="0"/>
                    <a:pt x="6" y="0"/>
                    <a:pt x="6" y="0"/>
                  </a:cubicBezTo>
                  <a:cubicBezTo>
                    <a:pt x="0" y="0"/>
                    <a:pt x="0" y="0"/>
                    <a:pt x="0" y="0"/>
                  </a:cubicBezTo>
                  <a:cubicBezTo>
                    <a:pt x="0" y="2"/>
                    <a:pt x="0" y="2"/>
                    <a:pt x="0" y="2"/>
                  </a:cubicBezTo>
                  <a:cubicBezTo>
                    <a:pt x="0" y="9"/>
                    <a:pt x="0" y="9"/>
                    <a:pt x="0" y="9"/>
                  </a:cubicBezTo>
                  <a:cubicBezTo>
                    <a:pt x="0" y="23"/>
                    <a:pt x="0" y="23"/>
                    <a:pt x="0" y="23"/>
                  </a:cubicBezTo>
                  <a:cubicBezTo>
                    <a:pt x="0" y="39"/>
                    <a:pt x="0" y="39"/>
                    <a:pt x="0" y="39"/>
                  </a:cubicBezTo>
                  <a:cubicBezTo>
                    <a:pt x="0" y="50"/>
                    <a:pt x="0" y="50"/>
                    <a:pt x="0" y="50"/>
                  </a:cubicBezTo>
                  <a:cubicBezTo>
                    <a:pt x="19" y="50"/>
                    <a:pt x="19" y="50"/>
                    <a:pt x="19" y="50"/>
                  </a:cubicBezTo>
                  <a:cubicBezTo>
                    <a:pt x="19" y="50"/>
                    <a:pt x="19" y="50"/>
                    <a:pt x="19" y="50"/>
                  </a:cubicBezTo>
                  <a:cubicBezTo>
                    <a:pt x="19" y="50"/>
                    <a:pt x="20" y="50"/>
                    <a:pt x="20" y="50"/>
                  </a:cubicBezTo>
                  <a:cubicBezTo>
                    <a:pt x="20" y="50"/>
                    <a:pt x="20" y="50"/>
                    <a:pt x="20" y="50"/>
                  </a:cubicBezTo>
                  <a:cubicBezTo>
                    <a:pt x="29" y="50"/>
                    <a:pt x="36" y="56"/>
                    <a:pt x="37" y="64"/>
                  </a:cubicBezTo>
                  <a:cubicBezTo>
                    <a:pt x="45" y="64"/>
                    <a:pt x="45" y="64"/>
                    <a:pt x="45" y="64"/>
                  </a:cubicBezTo>
                  <a:cubicBezTo>
                    <a:pt x="57" y="52"/>
                    <a:pt x="57" y="52"/>
                    <a:pt x="57" y="52"/>
                  </a:cubicBezTo>
                  <a:cubicBezTo>
                    <a:pt x="49" y="49"/>
                    <a:pt x="49" y="49"/>
                    <a:pt x="49" y="49"/>
                  </a:cubicBezTo>
                  <a:cubicBezTo>
                    <a:pt x="22" y="37"/>
                    <a:pt x="22" y="37"/>
                    <a:pt x="22" y="37"/>
                  </a:cubicBezTo>
                  <a:cubicBezTo>
                    <a:pt x="25" y="30"/>
                    <a:pt x="31" y="27"/>
                    <a:pt x="38" y="27"/>
                  </a:cubicBezTo>
                  <a:cubicBezTo>
                    <a:pt x="40" y="27"/>
                    <a:pt x="42" y="27"/>
                    <a:pt x="45" y="28"/>
                  </a:cubicBezTo>
                  <a:cubicBezTo>
                    <a:pt x="45" y="28"/>
                    <a:pt x="46" y="29"/>
                    <a:pt x="46" y="29"/>
                  </a:cubicBezTo>
                  <a:cubicBezTo>
                    <a:pt x="46" y="29"/>
                    <a:pt x="46" y="29"/>
                    <a:pt x="46" y="29"/>
                  </a:cubicBezTo>
                  <a:cubicBezTo>
                    <a:pt x="63" y="36"/>
                    <a:pt x="63" y="36"/>
                    <a:pt x="63" y="36"/>
                  </a:cubicBezTo>
                  <a:cubicBezTo>
                    <a:pt x="63" y="28"/>
                    <a:pt x="63" y="28"/>
                    <a:pt x="63" y="28"/>
                  </a:cubicBezTo>
                  <a:cubicBezTo>
                    <a:pt x="63" y="8"/>
                    <a:pt x="63" y="8"/>
                    <a:pt x="63" y="8"/>
                  </a:cubicBezTo>
                  <a:cubicBezTo>
                    <a:pt x="63" y="1"/>
                    <a:pt x="63" y="1"/>
                    <a:pt x="63" y="1"/>
                  </a:cubicBezTo>
                  <a:cubicBezTo>
                    <a:pt x="63" y="0"/>
                    <a:pt x="63" y="0"/>
                    <a:pt x="63" y="0"/>
                  </a:cubicBezTo>
                </a:path>
              </a:pathLst>
            </a:custGeom>
            <a:solidFill>
              <a:srgbClr val="35B5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7" name="Freeform 180"/>
            <p:cNvSpPr>
              <a:spLocks/>
            </p:cNvSpPr>
            <p:nvPr/>
          </p:nvSpPr>
          <p:spPr bwMode="auto">
            <a:xfrm>
              <a:off x="8676463" y="1874838"/>
              <a:ext cx="87313" cy="76200"/>
            </a:xfrm>
            <a:custGeom>
              <a:avLst/>
              <a:gdLst>
                <a:gd name="T0" fmla="*/ 15 w 15"/>
                <a:gd name="T1" fmla="*/ 0 h 13"/>
                <a:gd name="T2" fmla="*/ 15 w 15"/>
                <a:gd name="T3" fmla="*/ 0 h 13"/>
                <a:gd name="T4" fmla="*/ 0 w 15"/>
                <a:gd name="T5" fmla="*/ 0 h 13"/>
                <a:gd name="T6" fmla="*/ 0 w 15"/>
                <a:gd name="T7" fmla="*/ 1 h 13"/>
                <a:gd name="T8" fmla="*/ 0 w 15"/>
                <a:gd name="T9" fmla="*/ 1 h 13"/>
                <a:gd name="T10" fmla="*/ 15 w 15"/>
                <a:gd name="T11" fmla="*/ 13 h 13"/>
                <a:gd name="T12" fmla="*/ 15 w 15"/>
                <a:gd name="T13" fmla="*/ 13 h 13"/>
                <a:gd name="T14" fmla="*/ 15 w 15"/>
                <a:gd name="T15" fmla="*/ 10 h 13"/>
                <a:gd name="T16" fmla="*/ 15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15" y="0"/>
                  </a:moveTo>
                  <a:cubicBezTo>
                    <a:pt x="15" y="0"/>
                    <a:pt x="15" y="0"/>
                    <a:pt x="15" y="0"/>
                  </a:cubicBezTo>
                  <a:cubicBezTo>
                    <a:pt x="0" y="0"/>
                    <a:pt x="0" y="0"/>
                    <a:pt x="0" y="0"/>
                  </a:cubicBezTo>
                  <a:cubicBezTo>
                    <a:pt x="0" y="1"/>
                    <a:pt x="0" y="1"/>
                    <a:pt x="0" y="1"/>
                  </a:cubicBezTo>
                  <a:cubicBezTo>
                    <a:pt x="0" y="1"/>
                    <a:pt x="0" y="1"/>
                    <a:pt x="0" y="1"/>
                  </a:cubicBezTo>
                  <a:cubicBezTo>
                    <a:pt x="1" y="8"/>
                    <a:pt x="7" y="13"/>
                    <a:pt x="15" y="13"/>
                  </a:cubicBezTo>
                  <a:cubicBezTo>
                    <a:pt x="15" y="13"/>
                    <a:pt x="15" y="13"/>
                    <a:pt x="15" y="13"/>
                  </a:cubicBezTo>
                  <a:cubicBezTo>
                    <a:pt x="15" y="12"/>
                    <a:pt x="15" y="11"/>
                    <a:pt x="15" y="10"/>
                  </a:cubicBezTo>
                  <a:cubicBezTo>
                    <a:pt x="15" y="0"/>
                    <a:pt x="15" y="0"/>
                    <a:pt x="15" y="0"/>
                  </a:cubicBezTo>
                </a:path>
              </a:pathLst>
            </a:custGeom>
            <a:solidFill>
              <a:srgbClr val="F69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8" name="Freeform 181"/>
            <p:cNvSpPr>
              <a:spLocks/>
            </p:cNvSpPr>
            <p:nvPr/>
          </p:nvSpPr>
          <p:spPr bwMode="auto">
            <a:xfrm>
              <a:off x="8489138" y="1874838"/>
              <a:ext cx="187325" cy="76200"/>
            </a:xfrm>
            <a:custGeom>
              <a:avLst/>
              <a:gdLst>
                <a:gd name="T0" fmla="*/ 32 w 32"/>
                <a:gd name="T1" fmla="*/ 0 h 13"/>
                <a:gd name="T2" fmla="*/ 0 w 32"/>
                <a:gd name="T3" fmla="*/ 0 h 13"/>
                <a:gd name="T4" fmla="*/ 0 w 32"/>
                <a:gd name="T5" fmla="*/ 0 h 13"/>
                <a:gd name="T6" fmla="*/ 0 w 32"/>
                <a:gd name="T7" fmla="*/ 9 h 13"/>
                <a:gd name="T8" fmla="*/ 0 w 32"/>
                <a:gd name="T9" fmla="*/ 10 h 13"/>
                <a:gd name="T10" fmla="*/ 0 w 32"/>
                <a:gd name="T11" fmla="*/ 13 h 13"/>
                <a:gd name="T12" fmla="*/ 0 w 32"/>
                <a:gd name="T13" fmla="*/ 13 h 13"/>
                <a:gd name="T14" fmla="*/ 31 w 32"/>
                <a:gd name="T15" fmla="*/ 1 h 13"/>
                <a:gd name="T16" fmla="*/ 32 w 32"/>
                <a:gd name="T17" fmla="*/ 1 h 13"/>
                <a:gd name="T18" fmla="*/ 32 w 32"/>
                <a:gd name="T19" fmla="*/ 0 h 13"/>
                <a:gd name="T20" fmla="*/ 32 w 32"/>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3">
                  <a:moveTo>
                    <a:pt x="32" y="0"/>
                  </a:moveTo>
                  <a:cubicBezTo>
                    <a:pt x="0" y="0"/>
                    <a:pt x="0" y="0"/>
                    <a:pt x="0" y="0"/>
                  </a:cubicBezTo>
                  <a:cubicBezTo>
                    <a:pt x="0" y="0"/>
                    <a:pt x="0" y="0"/>
                    <a:pt x="0" y="0"/>
                  </a:cubicBezTo>
                  <a:cubicBezTo>
                    <a:pt x="0" y="4"/>
                    <a:pt x="0" y="7"/>
                    <a:pt x="0" y="9"/>
                  </a:cubicBezTo>
                  <a:cubicBezTo>
                    <a:pt x="0" y="10"/>
                    <a:pt x="0" y="10"/>
                    <a:pt x="0" y="10"/>
                  </a:cubicBezTo>
                  <a:cubicBezTo>
                    <a:pt x="0" y="13"/>
                    <a:pt x="0" y="13"/>
                    <a:pt x="0" y="13"/>
                  </a:cubicBezTo>
                  <a:cubicBezTo>
                    <a:pt x="0" y="13"/>
                    <a:pt x="0" y="13"/>
                    <a:pt x="0" y="13"/>
                  </a:cubicBezTo>
                  <a:cubicBezTo>
                    <a:pt x="12" y="13"/>
                    <a:pt x="23" y="9"/>
                    <a:pt x="31" y="1"/>
                  </a:cubicBezTo>
                  <a:cubicBezTo>
                    <a:pt x="31" y="1"/>
                    <a:pt x="32" y="1"/>
                    <a:pt x="32" y="1"/>
                  </a:cubicBezTo>
                  <a:cubicBezTo>
                    <a:pt x="32" y="1"/>
                    <a:pt x="32" y="1"/>
                    <a:pt x="32" y="0"/>
                  </a:cubicBezTo>
                  <a:cubicBezTo>
                    <a:pt x="32" y="0"/>
                    <a:pt x="32" y="0"/>
                    <a:pt x="32" y="0"/>
                  </a:cubicBezTo>
                </a:path>
              </a:pathLst>
            </a:custGeom>
            <a:solidFill>
              <a:srgbClr val="F69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9" name="Oval 182"/>
            <p:cNvSpPr>
              <a:spLocks noChangeArrowheads="1"/>
            </p:cNvSpPr>
            <p:nvPr/>
          </p:nvSpPr>
          <p:spPr bwMode="auto">
            <a:xfrm>
              <a:off x="8530413" y="1985963"/>
              <a:ext cx="22225" cy="22225"/>
            </a:xfrm>
            <a:prstGeom prst="ellipse">
              <a:avLst/>
            </a:prstGeom>
            <a:solidFill>
              <a:srgbClr val="534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0" name="Oval 183"/>
            <p:cNvSpPr>
              <a:spLocks noChangeArrowheads="1"/>
            </p:cNvSpPr>
            <p:nvPr/>
          </p:nvSpPr>
          <p:spPr bwMode="auto">
            <a:xfrm>
              <a:off x="8693926" y="1985963"/>
              <a:ext cx="22225" cy="22225"/>
            </a:xfrm>
            <a:prstGeom prst="ellipse">
              <a:avLst/>
            </a:prstGeom>
            <a:solidFill>
              <a:srgbClr val="534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1" name="Freeform 184"/>
            <p:cNvSpPr>
              <a:spLocks/>
            </p:cNvSpPr>
            <p:nvPr/>
          </p:nvSpPr>
          <p:spPr bwMode="auto">
            <a:xfrm>
              <a:off x="8587563" y="2090738"/>
              <a:ext cx="76200" cy="17462"/>
            </a:xfrm>
            <a:custGeom>
              <a:avLst/>
              <a:gdLst>
                <a:gd name="T0" fmla="*/ 13 w 13"/>
                <a:gd name="T1" fmla="*/ 0 h 3"/>
                <a:gd name="T2" fmla="*/ 0 w 13"/>
                <a:gd name="T3" fmla="*/ 0 h 3"/>
                <a:gd name="T4" fmla="*/ 7 w 13"/>
                <a:gd name="T5" fmla="*/ 3 h 3"/>
                <a:gd name="T6" fmla="*/ 13 w 13"/>
                <a:gd name="T7" fmla="*/ 0 h 3"/>
              </a:gdLst>
              <a:ahLst/>
              <a:cxnLst>
                <a:cxn ang="0">
                  <a:pos x="T0" y="T1"/>
                </a:cxn>
                <a:cxn ang="0">
                  <a:pos x="T2" y="T3"/>
                </a:cxn>
                <a:cxn ang="0">
                  <a:pos x="T4" y="T5"/>
                </a:cxn>
                <a:cxn ang="0">
                  <a:pos x="T6" y="T7"/>
                </a:cxn>
              </a:cxnLst>
              <a:rect l="0" t="0" r="r" b="b"/>
              <a:pathLst>
                <a:path w="13" h="3">
                  <a:moveTo>
                    <a:pt x="13" y="0"/>
                  </a:moveTo>
                  <a:cubicBezTo>
                    <a:pt x="0" y="0"/>
                    <a:pt x="0" y="0"/>
                    <a:pt x="0" y="0"/>
                  </a:cubicBezTo>
                  <a:cubicBezTo>
                    <a:pt x="1" y="2"/>
                    <a:pt x="4" y="3"/>
                    <a:pt x="7" y="3"/>
                  </a:cubicBezTo>
                  <a:cubicBezTo>
                    <a:pt x="9" y="3"/>
                    <a:pt x="12" y="2"/>
                    <a:pt x="13" y="0"/>
                  </a:cubicBezTo>
                </a:path>
              </a:pathLst>
            </a:custGeom>
            <a:solidFill>
              <a:srgbClr val="FDFD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2" name="Freeform 185"/>
            <p:cNvSpPr>
              <a:spLocks/>
            </p:cNvSpPr>
            <p:nvPr/>
          </p:nvSpPr>
          <p:spPr bwMode="auto">
            <a:xfrm>
              <a:off x="8600263" y="2038350"/>
              <a:ext cx="52388" cy="17462"/>
            </a:xfrm>
            <a:custGeom>
              <a:avLst/>
              <a:gdLst>
                <a:gd name="T0" fmla="*/ 9 w 9"/>
                <a:gd name="T1" fmla="*/ 0 h 3"/>
                <a:gd name="T2" fmla="*/ 0 w 9"/>
                <a:gd name="T3" fmla="*/ 0 h 3"/>
                <a:gd name="T4" fmla="*/ 5 w 9"/>
                <a:gd name="T5" fmla="*/ 3 h 3"/>
                <a:gd name="T6" fmla="*/ 9 w 9"/>
                <a:gd name="T7" fmla="*/ 0 h 3"/>
              </a:gdLst>
              <a:ahLst/>
              <a:cxnLst>
                <a:cxn ang="0">
                  <a:pos x="T0" y="T1"/>
                </a:cxn>
                <a:cxn ang="0">
                  <a:pos x="T2" y="T3"/>
                </a:cxn>
                <a:cxn ang="0">
                  <a:pos x="T4" y="T5"/>
                </a:cxn>
                <a:cxn ang="0">
                  <a:pos x="T6" y="T7"/>
                </a:cxn>
              </a:cxnLst>
              <a:rect l="0" t="0" r="r" b="b"/>
              <a:pathLst>
                <a:path w="9" h="3">
                  <a:moveTo>
                    <a:pt x="9" y="0"/>
                  </a:moveTo>
                  <a:cubicBezTo>
                    <a:pt x="0" y="0"/>
                    <a:pt x="0" y="0"/>
                    <a:pt x="0" y="0"/>
                  </a:cubicBezTo>
                  <a:cubicBezTo>
                    <a:pt x="1" y="2"/>
                    <a:pt x="2" y="3"/>
                    <a:pt x="5" y="3"/>
                  </a:cubicBezTo>
                  <a:cubicBezTo>
                    <a:pt x="7" y="3"/>
                    <a:pt x="8" y="2"/>
                    <a:pt x="9" y="0"/>
                  </a:cubicBezTo>
                </a:path>
              </a:pathLst>
            </a:custGeom>
            <a:solidFill>
              <a:srgbClr val="E3B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3" name="Freeform 186"/>
            <p:cNvSpPr>
              <a:spLocks/>
            </p:cNvSpPr>
            <p:nvPr/>
          </p:nvSpPr>
          <p:spPr bwMode="auto">
            <a:xfrm>
              <a:off x="8711388" y="2363788"/>
              <a:ext cx="139700" cy="134937"/>
            </a:xfrm>
            <a:custGeom>
              <a:avLst/>
              <a:gdLst>
                <a:gd name="T0" fmla="*/ 0 w 24"/>
                <a:gd name="T1" fmla="*/ 0 h 23"/>
                <a:gd name="T2" fmla="*/ 0 w 24"/>
                <a:gd name="T3" fmla="*/ 0 h 23"/>
                <a:gd name="T4" fmla="*/ 7 w 24"/>
                <a:gd name="T5" fmla="*/ 21 h 23"/>
                <a:gd name="T6" fmla="*/ 3 w 24"/>
                <a:gd name="T7" fmla="*/ 20 h 23"/>
                <a:gd name="T8" fmla="*/ 11 w 24"/>
                <a:gd name="T9" fmla="*/ 23 h 23"/>
                <a:gd name="T10" fmla="*/ 24 w 24"/>
                <a:gd name="T11" fmla="*/ 11 h 23"/>
                <a:gd name="T12" fmla="*/ 23 w 24"/>
                <a:gd name="T13" fmla="*/ 10 h 23"/>
                <a:gd name="T14" fmla="*/ 22 w 24"/>
                <a:gd name="T15" fmla="*/ 10 h 23"/>
                <a:gd name="T16" fmla="*/ 17 w 24"/>
                <a:gd name="T17" fmla="*/ 7 h 23"/>
                <a:gd name="T18" fmla="*/ 0 w 24"/>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3">
                  <a:moveTo>
                    <a:pt x="0" y="0"/>
                  </a:moveTo>
                  <a:cubicBezTo>
                    <a:pt x="0" y="0"/>
                    <a:pt x="0" y="0"/>
                    <a:pt x="0" y="0"/>
                  </a:cubicBezTo>
                  <a:cubicBezTo>
                    <a:pt x="8" y="4"/>
                    <a:pt x="11" y="13"/>
                    <a:pt x="7" y="21"/>
                  </a:cubicBezTo>
                  <a:cubicBezTo>
                    <a:pt x="3" y="20"/>
                    <a:pt x="3" y="20"/>
                    <a:pt x="3" y="20"/>
                  </a:cubicBezTo>
                  <a:cubicBezTo>
                    <a:pt x="11" y="23"/>
                    <a:pt x="11" y="23"/>
                    <a:pt x="11" y="23"/>
                  </a:cubicBezTo>
                  <a:cubicBezTo>
                    <a:pt x="24" y="11"/>
                    <a:pt x="24" y="11"/>
                    <a:pt x="24" y="11"/>
                  </a:cubicBezTo>
                  <a:cubicBezTo>
                    <a:pt x="23" y="10"/>
                    <a:pt x="23" y="10"/>
                    <a:pt x="23" y="10"/>
                  </a:cubicBezTo>
                  <a:cubicBezTo>
                    <a:pt x="22" y="10"/>
                    <a:pt x="22" y="10"/>
                    <a:pt x="22" y="10"/>
                  </a:cubicBezTo>
                  <a:cubicBezTo>
                    <a:pt x="17" y="7"/>
                    <a:pt x="17" y="7"/>
                    <a:pt x="17" y="7"/>
                  </a:cubicBezTo>
                  <a:cubicBezTo>
                    <a:pt x="0" y="0"/>
                    <a:pt x="0" y="0"/>
                    <a:pt x="0"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4" name="Freeform 187"/>
            <p:cNvSpPr>
              <a:spLocks/>
            </p:cNvSpPr>
            <p:nvPr/>
          </p:nvSpPr>
          <p:spPr bwMode="auto">
            <a:xfrm>
              <a:off x="8570101" y="2352675"/>
              <a:ext cx="204788" cy="133350"/>
            </a:xfrm>
            <a:custGeom>
              <a:avLst/>
              <a:gdLst>
                <a:gd name="T0" fmla="*/ 16 w 35"/>
                <a:gd name="T1" fmla="*/ 0 h 23"/>
                <a:gd name="T2" fmla="*/ 0 w 35"/>
                <a:gd name="T3" fmla="*/ 10 h 23"/>
                <a:gd name="T4" fmla="*/ 27 w 35"/>
                <a:gd name="T5" fmla="*/ 22 h 23"/>
                <a:gd name="T6" fmla="*/ 31 w 35"/>
                <a:gd name="T7" fmla="*/ 23 h 23"/>
                <a:gd name="T8" fmla="*/ 24 w 35"/>
                <a:gd name="T9" fmla="*/ 2 h 23"/>
                <a:gd name="T10" fmla="*/ 23 w 35"/>
                <a:gd name="T11" fmla="*/ 1 h 23"/>
                <a:gd name="T12" fmla="*/ 16 w 35"/>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5" h="23">
                  <a:moveTo>
                    <a:pt x="16" y="0"/>
                  </a:moveTo>
                  <a:cubicBezTo>
                    <a:pt x="9" y="0"/>
                    <a:pt x="3" y="3"/>
                    <a:pt x="0" y="10"/>
                  </a:cubicBezTo>
                  <a:cubicBezTo>
                    <a:pt x="27" y="22"/>
                    <a:pt x="27" y="22"/>
                    <a:pt x="27" y="22"/>
                  </a:cubicBezTo>
                  <a:cubicBezTo>
                    <a:pt x="31" y="23"/>
                    <a:pt x="31" y="23"/>
                    <a:pt x="31" y="23"/>
                  </a:cubicBezTo>
                  <a:cubicBezTo>
                    <a:pt x="35" y="15"/>
                    <a:pt x="32" y="6"/>
                    <a:pt x="24" y="2"/>
                  </a:cubicBezTo>
                  <a:cubicBezTo>
                    <a:pt x="24" y="2"/>
                    <a:pt x="23" y="1"/>
                    <a:pt x="23" y="1"/>
                  </a:cubicBezTo>
                  <a:cubicBezTo>
                    <a:pt x="20" y="0"/>
                    <a:pt x="18" y="0"/>
                    <a:pt x="16" y="0"/>
                  </a:cubicBezTo>
                </a:path>
              </a:pathLst>
            </a:custGeom>
            <a:solidFill>
              <a:srgbClr val="EFCAA2"/>
            </a:solidFill>
            <a:ln w="9525">
              <a:noFill/>
              <a:round/>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7" name="Freeform 190"/>
            <p:cNvSpPr>
              <a:spLocks/>
            </p:cNvSpPr>
            <p:nvPr/>
          </p:nvSpPr>
          <p:spPr bwMode="auto">
            <a:xfrm>
              <a:off x="8460563" y="2486025"/>
              <a:ext cx="196850" cy="100012"/>
            </a:xfrm>
            <a:custGeom>
              <a:avLst/>
              <a:gdLst>
                <a:gd name="T0" fmla="*/ 17 w 34"/>
                <a:gd name="T1" fmla="*/ 0 h 17"/>
                <a:gd name="T2" fmla="*/ 17 w 34"/>
                <a:gd name="T3" fmla="*/ 0 h 17"/>
                <a:gd name="T4" fmla="*/ 16 w 34"/>
                <a:gd name="T5" fmla="*/ 0 h 17"/>
                <a:gd name="T6" fmla="*/ 0 w 34"/>
                <a:gd name="T7" fmla="*/ 17 h 17"/>
                <a:gd name="T8" fmla="*/ 6 w 34"/>
                <a:gd name="T9" fmla="*/ 17 h 17"/>
                <a:gd name="T10" fmla="*/ 34 w 34"/>
                <a:gd name="T11" fmla="*/ 17 h 17"/>
                <a:gd name="T12" fmla="*/ 34 w 34"/>
                <a:gd name="T13" fmla="*/ 14 h 17"/>
                <a:gd name="T14" fmla="*/ 17 w 34"/>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17" y="0"/>
                  </a:moveTo>
                  <a:cubicBezTo>
                    <a:pt x="17" y="0"/>
                    <a:pt x="17" y="0"/>
                    <a:pt x="17" y="0"/>
                  </a:cubicBezTo>
                  <a:cubicBezTo>
                    <a:pt x="17" y="0"/>
                    <a:pt x="16" y="0"/>
                    <a:pt x="16" y="0"/>
                  </a:cubicBezTo>
                  <a:cubicBezTo>
                    <a:pt x="7" y="1"/>
                    <a:pt x="0" y="8"/>
                    <a:pt x="0" y="17"/>
                  </a:cubicBezTo>
                  <a:cubicBezTo>
                    <a:pt x="6" y="17"/>
                    <a:pt x="6" y="17"/>
                    <a:pt x="6" y="17"/>
                  </a:cubicBezTo>
                  <a:cubicBezTo>
                    <a:pt x="34" y="17"/>
                    <a:pt x="34" y="17"/>
                    <a:pt x="34" y="17"/>
                  </a:cubicBezTo>
                  <a:cubicBezTo>
                    <a:pt x="34" y="16"/>
                    <a:pt x="34" y="15"/>
                    <a:pt x="34" y="14"/>
                  </a:cubicBezTo>
                  <a:cubicBezTo>
                    <a:pt x="33" y="6"/>
                    <a:pt x="26" y="0"/>
                    <a:pt x="17" y="0"/>
                  </a:cubicBezTo>
                </a:path>
              </a:pathLst>
            </a:custGeom>
            <a:solidFill>
              <a:srgbClr val="EFC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55" name="Freeform 198"/>
            <p:cNvSpPr>
              <a:spLocks/>
            </p:cNvSpPr>
            <p:nvPr/>
          </p:nvSpPr>
          <p:spPr bwMode="auto">
            <a:xfrm>
              <a:off x="8220851" y="2614613"/>
              <a:ext cx="436563" cy="115887"/>
            </a:xfrm>
            <a:custGeom>
              <a:avLst/>
              <a:gdLst>
                <a:gd name="T0" fmla="*/ 77 w 275"/>
                <a:gd name="T1" fmla="*/ 0 h 73"/>
                <a:gd name="T2" fmla="*/ 202 w 275"/>
                <a:gd name="T3" fmla="*/ 73 h 73"/>
                <a:gd name="T4" fmla="*/ 184 w 275"/>
                <a:gd name="T5" fmla="*/ 59 h 73"/>
                <a:gd name="T6" fmla="*/ 180 w 275"/>
                <a:gd name="T7" fmla="*/ 59 h 73"/>
                <a:gd name="T8" fmla="*/ 165 w 275"/>
                <a:gd name="T9" fmla="*/ 59 h 73"/>
                <a:gd name="T10" fmla="*/ 162 w 275"/>
                <a:gd name="T11" fmla="*/ 59 h 73"/>
                <a:gd name="T12" fmla="*/ 147 w 275"/>
                <a:gd name="T13" fmla="*/ 59 h 73"/>
                <a:gd name="T14" fmla="*/ 143 w 275"/>
                <a:gd name="T15" fmla="*/ 59 h 73"/>
                <a:gd name="T16" fmla="*/ 125 w 275"/>
                <a:gd name="T17" fmla="*/ 59 h 73"/>
                <a:gd name="T18" fmla="*/ 107 w 275"/>
                <a:gd name="T19" fmla="*/ 66 h 73"/>
                <a:gd name="T20" fmla="*/ 92 w 275"/>
                <a:gd name="T21" fmla="*/ 59 h 73"/>
                <a:gd name="T22" fmla="*/ 85 w 275"/>
                <a:gd name="T23" fmla="*/ 62 h 73"/>
                <a:gd name="T24" fmla="*/ 74 w 275"/>
                <a:gd name="T25" fmla="*/ 59 h 73"/>
                <a:gd name="T26" fmla="*/ 70 w 275"/>
                <a:gd name="T27" fmla="*/ 59 h 73"/>
                <a:gd name="T28" fmla="*/ 37 w 275"/>
                <a:gd name="T29" fmla="*/ 59 h 73"/>
                <a:gd name="T30" fmla="*/ 44 w 275"/>
                <a:gd name="T31" fmla="*/ 44 h 73"/>
                <a:gd name="T32" fmla="*/ 55 w 275"/>
                <a:gd name="T33" fmla="*/ 40 h 73"/>
                <a:gd name="T34" fmla="*/ 52 w 275"/>
                <a:gd name="T35" fmla="*/ 33 h 73"/>
                <a:gd name="T36" fmla="*/ 63 w 275"/>
                <a:gd name="T37" fmla="*/ 29 h 73"/>
                <a:gd name="T38" fmla="*/ 66 w 275"/>
                <a:gd name="T39" fmla="*/ 18 h 73"/>
                <a:gd name="T40" fmla="*/ 77 w 275"/>
                <a:gd name="T41" fmla="*/ 18 h 73"/>
                <a:gd name="T42" fmla="*/ 110 w 275"/>
                <a:gd name="T43" fmla="*/ 7 h 73"/>
                <a:gd name="T44" fmla="*/ 114 w 275"/>
                <a:gd name="T45" fmla="*/ 7 h 73"/>
                <a:gd name="T46" fmla="*/ 125 w 275"/>
                <a:gd name="T47" fmla="*/ 7 h 73"/>
                <a:gd name="T48" fmla="*/ 129 w 275"/>
                <a:gd name="T49" fmla="*/ 7 h 73"/>
                <a:gd name="T50" fmla="*/ 140 w 275"/>
                <a:gd name="T51" fmla="*/ 7 h 73"/>
                <a:gd name="T52" fmla="*/ 158 w 275"/>
                <a:gd name="T53" fmla="*/ 4 h 73"/>
                <a:gd name="T54" fmla="*/ 184 w 275"/>
                <a:gd name="T55" fmla="*/ 7 h 73"/>
                <a:gd name="T56" fmla="*/ 187 w 275"/>
                <a:gd name="T57" fmla="*/ 7 h 73"/>
                <a:gd name="T58" fmla="*/ 198 w 275"/>
                <a:gd name="T59" fmla="*/ 7 h 73"/>
                <a:gd name="T60" fmla="*/ 198 w 275"/>
                <a:gd name="T61" fmla="*/ 7 h 73"/>
                <a:gd name="T62" fmla="*/ 213 w 275"/>
                <a:gd name="T63" fmla="*/ 7 h 73"/>
                <a:gd name="T64" fmla="*/ 213 w 275"/>
                <a:gd name="T65" fmla="*/ 7 h 73"/>
                <a:gd name="T66" fmla="*/ 268 w 275"/>
                <a:gd name="T67" fmla="*/ 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5" h="73">
                  <a:moveTo>
                    <a:pt x="275" y="0"/>
                  </a:moveTo>
                  <a:lnTo>
                    <a:pt x="77" y="0"/>
                  </a:lnTo>
                  <a:lnTo>
                    <a:pt x="0" y="73"/>
                  </a:lnTo>
                  <a:lnTo>
                    <a:pt x="202" y="73"/>
                  </a:lnTo>
                  <a:lnTo>
                    <a:pt x="220" y="59"/>
                  </a:lnTo>
                  <a:lnTo>
                    <a:pt x="184" y="59"/>
                  </a:lnTo>
                  <a:lnTo>
                    <a:pt x="180" y="59"/>
                  </a:lnTo>
                  <a:lnTo>
                    <a:pt x="180" y="59"/>
                  </a:lnTo>
                  <a:lnTo>
                    <a:pt x="180" y="59"/>
                  </a:lnTo>
                  <a:lnTo>
                    <a:pt x="165" y="59"/>
                  </a:lnTo>
                  <a:lnTo>
                    <a:pt x="162" y="59"/>
                  </a:lnTo>
                  <a:lnTo>
                    <a:pt x="162" y="59"/>
                  </a:lnTo>
                  <a:lnTo>
                    <a:pt x="162" y="59"/>
                  </a:lnTo>
                  <a:lnTo>
                    <a:pt x="147" y="59"/>
                  </a:lnTo>
                  <a:lnTo>
                    <a:pt x="147" y="59"/>
                  </a:lnTo>
                  <a:lnTo>
                    <a:pt x="143" y="59"/>
                  </a:lnTo>
                  <a:lnTo>
                    <a:pt x="143" y="59"/>
                  </a:lnTo>
                  <a:lnTo>
                    <a:pt x="125" y="59"/>
                  </a:lnTo>
                  <a:lnTo>
                    <a:pt x="121" y="66"/>
                  </a:lnTo>
                  <a:lnTo>
                    <a:pt x="107" y="66"/>
                  </a:lnTo>
                  <a:lnTo>
                    <a:pt x="110" y="59"/>
                  </a:lnTo>
                  <a:lnTo>
                    <a:pt x="92" y="59"/>
                  </a:lnTo>
                  <a:lnTo>
                    <a:pt x="88" y="66"/>
                  </a:lnTo>
                  <a:lnTo>
                    <a:pt x="85" y="62"/>
                  </a:lnTo>
                  <a:lnTo>
                    <a:pt x="88" y="59"/>
                  </a:lnTo>
                  <a:lnTo>
                    <a:pt x="74" y="59"/>
                  </a:lnTo>
                  <a:lnTo>
                    <a:pt x="74" y="59"/>
                  </a:lnTo>
                  <a:lnTo>
                    <a:pt x="70" y="59"/>
                  </a:lnTo>
                  <a:lnTo>
                    <a:pt x="70" y="59"/>
                  </a:lnTo>
                  <a:lnTo>
                    <a:pt x="37" y="59"/>
                  </a:lnTo>
                  <a:lnTo>
                    <a:pt x="52" y="44"/>
                  </a:lnTo>
                  <a:lnTo>
                    <a:pt x="44" y="44"/>
                  </a:lnTo>
                  <a:lnTo>
                    <a:pt x="44" y="40"/>
                  </a:lnTo>
                  <a:lnTo>
                    <a:pt x="55" y="40"/>
                  </a:lnTo>
                  <a:lnTo>
                    <a:pt x="63" y="33"/>
                  </a:lnTo>
                  <a:lnTo>
                    <a:pt x="52" y="33"/>
                  </a:lnTo>
                  <a:lnTo>
                    <a:pt x="52" y="29"/>
                  </a:lnTo>
                  <a:lnTo>
                    <a:pt x="63" y="29"/>
                  </a:lnTo>
                  <a:lnTo>
                    <a:pt x="74" y="18"/>
                  </a:lnTo>
                  <a:lnTo>
                    <a:pt x="66" y="18"/>
                  </a:lnTo>
                  <a:lnTo>
                    <a:pt x="66" y="18"/>
                  </a:lnTo>
                  <a:lnTo>
                    <a:pt x="77" y="18"/>
                  </a:lnTo>
                  <a:lnTo>
                    <a:pt x="85" y="7"/>
                  </a:lnTo>
                  <a:lnTo>
                    <a:pt x="110" y="7"/>
                  </a:lnTo>
                  <a:lnTo>
                    <a:pt x="114" y="7"/>
                  </a:lnTo>
                  <a:lnTo>
                    <a:pt x="114" y="7"/>
                  </a:lnTo>
                  <a:lnTo>
                    <a:pt x="114" y="7"/>
                  </a:lnTo>
                  <a:lnTo>
                    <a:pt x="125" y="7"/>
                  </a:lnTo>
                  <a:lnTo>
                    <a:pt x="125" y="7"/>
                  </a:lnTo>
                  <a:lnTo>
                    <a:pt x="129" y="7"/>
                  </a:lnTo>
                  <a:lnTo>
                    <a:pt x="129" y="7"/>
                  </a:lnTo>
                  <a:lnTo>
                    <a:pt x="140" y="7"/>
                  </a:lnTo>
                  <a:lnTo>
                    <a:pt x="143" y="4"/>
                  </a:lnTo>
                  <a:lnTo>
                    <a:pt x="158" y="4"/>
                  </a:lnTo>
                  <a:lnTo>
                    <a:pt x="154" y="7"/>
                  </a:lnTo>
                  <a:lnTo>
                    <a:pt x="184" y="7"/>
                  </a:lnTo>
                  <a:lnTo>
                    <a:pt x="187" y="7"/>
                  </a:lnTo>
                  <a:lnTo>
                    <a:pt x="187" y="7"/>
                  </a:lnTo>
                  <a:lnTo>
                    <a:pt x="187" y="7"/>
                  </a:lnTo>
                  <a:lnTo>
                    <a:pt x="198" y="7"/>
                  </a:lnTo>
                  <a:lnTo>
                    <a:pt x="198" y="7"/>
                  </a:lnTo>
                  <a:lnTo>
                    <a:pt x="198" y="7"/>
                  </a:lnTo>
                  <a:lnTo>
                    <a:pt x="198" y="7"/>
                  </a:lnTo>
                  <a:lnTo>
                    <a:pt x="213" y="7"/>
                  </a:lnTo>
                  <a:lnTo>
                    <a:pt x="213" y="7"/>
                  </a:lnTo>
                  <a:lnTo>
                    <a:pt x="213" y="7"/>
                  </a:lnTo>
                  <a:lnTo>
                    <a:pt x="213" y="7"/>
                  </a:lnTo>
                  <a:lnTo>
                    <a:pt x="268" y="7"/>
                  </a:lnTo>
                  <a:lnTo>
                    <a:pt x="2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57" name="Freeform 200"/>
            <p:cNvSpPr>
              <a:spLocks/>
            </p:cNvSpPr>
            <p:nvPr/>
          </p:nvSpPr>
          <p:spPr bwMode="auto">
            <a:xfrm>
              <a:off x="8220851" y="2730500"/>
              <a:ext cx="320675" cy="17462"/>
            </a:xfrm>
            <a:custGeom>
              <a:avLst/>
              <a:gdLst>
                <a:gd name="T0" fmla="*/ 202 w 202"/>
                <a:gd name="T1" fmla="*/ 0 h 11"/>
                <a:gd name="T2" fmla="*/ 0 w 202"/>
                <a:gd name="T3" fmla="*/ 0 h 11"/>
                <a:gd name="T4" fmla="*/ 0 w 202"/>
                <a:gd name="T5" fmla="*/ 11 h 11"/>
                <a:gd name="T6" fmla="*/ 48 w 202"/>
                <a:gd name="T7" fmla="*/ 11 h 11"/>
                <a:gd name="T8" fmla="*/ 77 w 202"/>
                <a:gd name="T9" fmla="*/ 11 h 11"/>
                <a:gd name="T10" fmla="*/ 195 w 202"/>
                <a:gd name="T11" fmla="*/ 11 h 11"/>
                <a:gd name="T12" fmla="*/ 202 w 20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02" h="11">
                  <a:moveTo>
                    <a:pt x="202" y="0"/>
                  </a:moveTo>
                  <a:lnTo>
                    <a:pt x="0" y="0"/>
                  </a:lnTo>
                  <a:lnTo>
                    <a:pt x="0" y="11"/>
                  </a:lnTo>
                  <a:lnTo>
                    <a:pt x="48" y="11"/>
                  </a:lnTo>
                  <a:lnTo>
                    <a:pt x="77" y="11"/>
                  </a:lnTo>
                  <a:lnTo>
                    <a:pt x="195" y="11"/>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59" name="Freeform 202"/>
            <p:cNvSpPr>
              <a:spLocks noEditPoints="1"/>
            </p:cNvSpPr>
            <p:nvPr/>
          </p:nvSpPr>
          <p:spPr bwMode="auto">
            <a:xfrm>
              <a:off x="8279588" y="2625725"/>
              <a:ext cx="366713" cy="82550"/>
            </a:xfrm>
            <a:custGeom>
              <a:avLst/>
              <a:gdLst>
                <a:gd name="T0" fmla="*/ 0 w 231"/>
                <a:gd name="T1" fmla="*/ 52 h 52"/>
                <a:gd name="T2" fmla="*/ 62 w 231"/>
                <a:gd name="T3" fmla="*/ 37 h 52"/>
                <a:gd name="T4" fmla="*/ 51 w 231"/>
                <a:gd name="T5" fmla="*/ 52 h 52"/>
                <a:gd name="T6" fmla="*/ 66 w 231"/>
                <a:gd name="T7" fmla="*/ 37 h 52"/>
                <a:gd name="T8" fmla="*/ 81 w 231"/>
                <a:gd name="T9" fmla="*/ 37 h 52"/>
                <a:gd name="T10" fmla="*/ 88 w 231"/>
                <a:gd name="T11" fmla="*/ 52 h 52"/>
                <a:gd name="T12" fmla="*/ 132 w 231"/>
                <a:gd name="T13" fmla="*/ 37 h 52"/>
                <a:gd name="T14" fmla="*/ 125 w 231"/>
                <a:gd name="T15" fmla="*/ 52 h 52"/>
                <a:gd name="T16" fmla="*/ 132 w 231"/>
                <a:gd name="T17" fmla="*/ 37 h 52"/>
                <a:gd name="T18" fmla="*/ 147 w 231"/>
                <a:gd name="T19" fmla="*/ 37 h 52"/>
                <a:gd name="T20" fmla="*/ 180 w 231"/>
                <a:gd name="T21" fmla="*/ 52 h 52"/>
                <a:gd name="T22" fmla="*/ 180 w 231"/>
                <a:gd name="T23" fmla="*/ 37 h 52"/>
                <a:gd name="T24" fmla="*/ 161 w 231"/>
                <a:gd name="T25" fmla="*/ 52 h 52"/>
                <a:gd name="T26" fmla="*/ 150 w 231"/>
                <a:gd name="T27" fmla="*/ 37 h 52"/>
                <a:gd name="T28" fmla="*/ 198 w 231"/>
                <a:gd name="T29" fmla="*/ 37 h 52"/>
                <a:gd name="T30" fmla="*/ 18 w 231"/>
                <a:gd name="T31" fmla="*/ 33 h 52"/>
                <a:gd name="T32" fmla="*/ 88 w 231"/>
                <a:gd name="T33" fmla="*/ 26 h 52"/>
                <a:gd name="T34" fmla="*/ 84 w 231"/>
                <a:gd name="T35" fmla="*/ 33 h 52"/>
                <a:gd name="T36" fmla="*/ 106 w 231"/>
                <a:gd name="T37" fmla="*/ 26 h 52"/>
                <a:gd name="T38" fmla="*/ 143 w 231"/>
                <a:gd name="T39" fmla="*/ 26 h 52"/>
                <a:gd name="T40" fmla="*/ 143 w 231"/>
                <a:gd name="T41" fmla="*/ 33 h 52"/>
                <a:gd name="T42" fmla="*/ 176 w 231"/>
                <a:gd name="T43" fmla="*/ 26 h 52"/>
                <a:gd name="T44" fmla="*/ 172 w 231"/>
                <a:gd name="T45" fmla="*/ 33 h 52"/>
                <a:gd name="T46" fmla="*/ 176 w 231"/>
                <a:gd name="T47" fmla="*/ 26 h 52"/>
                <a:gd name="T48" fmla="*/ 191 w 231"/>
                <a:gd name="T49" fmla="*/ 26 h 52"/>
                <a:gd name="T50" fmla="*/ 191 w 231"/>
                <a:gd name="T51" fmla="*/ 33 h 52"/>
                <a:gd name="T52" fmla="*/ 205 w 231"/>
                <a:gd name="T53" fmla="*/ 26 h 52"/>
                <a:gd name="T54" fmla="*/ 209 w 231"/>
                <a:gd name="T55" fmla="*/ 26 h 52"/>
                <a:gd name="T56" fmla="*/ 37 w 231"/>
                <a:gd name="T57" fmla="*/ 11 h 52"/>
                <a:gd name="T58" fmla="*/ 59 w 231"/>
                <a:gd name="T59" fmla="*/ 22 h 52"/>
                <a:gd name="T60" fmla="*/ 70 w 231"/>
                <a:gd name="T61" fmla="*/ 11 h 52"/>
                <a:gd name="T62" fmla="*/ 73 w 231"/>
                <a:gd name="T63" fmla="*/ 22 h 52"/>
                <a:gd name="T64" fmla="*/ 136 w 231"/>
                <a:gd name="T65" fmla="*/ 11 h 52"/>
                <a:gd name="T66" fmla="*/ 132 w 231"/>
                <a:gd name="T67" fmla="*/ 22 h 52"/>
                <a:gd name="T68" fmla="*/ 139 w 231"/>
                <a:gd name="T69" fmla="*/ 11 h 52"/>
                <a:gd name="T70" fmla="*/ 147 w 231"/>
                <a:gd name="T71" fmla="*/ 22 h 52"/>
                <a:gd name="T72" fmla="*/ 154 w 231"/>
                <a:gd name="T73" fmla="*/ 11 h 52"/>
                <a:gd name="T74" fmla="*/ 165 w 231"/>
                <a:gd name="T75" fmla="*/ 22 h 52"/>
                <a:gd name="T76" fmla="*/ 169 w 231"/>
                <a:gd name="T77" fmla="*/ 11 h 52"/>
                <a:gd name="T78" fmla="*/ 180 w 231"/>
                <a:gd name="T79" fmla="*/ 22 h 52"/>
                <a:gd name="T80" fmla="*/ 183 w 231"/>
                <a:gd name="T81" fmla="*/ 11 h 52"/>
                <a:gd name="T82" fmla="*/ 194 w 231"/>
                <a:gd name="T83" fmla="*/ 11 h 52"/>
                <a:gd name="T84" fmla="*/ 194 w 231"/>
                <a:gd name="T85" fmla="*/ 22 h 52"/>
                <a:gd name="T86" fmla="*/ 224 w 231"/>
                <a:gd name="T87" fmla="*/ 11 h 52"/>
                <a:gd name="T88" fmla="*/ 224 w 231"/>
                <a:gd name="T89" fmla="*/ 11 h 52"/>
                <a:gd name="T90" fmla="*/ 40 w 231"/>
                <a:gd name="T91" fmla="*/ 11 h 52"/>
                <a:gd name="T92" fmla="*/ 70 w 231"/>
                <a:gd name="T93" fmla="*/ 11 h 52"/>
                <a:gd name="T94" fmla="*/ 77 w 231"/>
                <a:gd name="T95" fmla="*/ 0 h 52"/>
                <a:gd name="T96" fmla="*/ 81 w 231"/>
                <a:gd name="T97" fmla="*/ 11 h 52"/>
                <a:gd name="T98" fmla="*/ 92 w 231"/>
                <a:gd name="T99" fmla="*/ 0 h 52"/>
                <a:gd name="T100" fmla="*/ 103 w 231"/>
                <a:gd name="T101" fmla="*/ 0 h 52"/>
                <a:gd name="T102" fmla="*/ 114 w 231"/>
                <a:gd name="T103" fmla="*/ 11 h 52"/>
                <a:gd name="T104" fmla="*/ 143 w 231"/>
                <a:gd name="T105" fmla="*/ 11 h 52"/>
                <a:gd name="T106" fmla="*/ 150 w 231"/>
                <a:gd name="T107" fmla="*/ 0 h 52"/>
                <a:gd name="T108" fmla="*/ 158 w 231"/>
                <a:gd name="T109" fmla="*/ 11 h 52"/>
                <a:gd name="T110" fmla="*/ 176 w 231"/>
                <a:gd name="T111" fmla="*/ 0 h 52"/>
                <a:gd name="T112" fmla="*/ 165 w 231"/>
                <a:gd name="T113" fmla="*/ 11 h 52"/>
                <a:gd name="T114" fmla="*/ 176 w 231"/>
                <a:gd name="T115" fmla="*/ 0 h 52"/>
                <a:gd name="T116" fmla="*/ 176 w 231"/>
                <a:gd name="T117" fmla="*/ 11 h 52"/>
                <a:gd name="T118" fmla="*/ 194 w 231"/>
                <a:gd name="T119" fmla="*/ 11 h 52"/>
                <a:gd name="T120" fmla="*/ 213 w 231"/>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 h="52">
                  <a:moveTo>
                    <a:pt x="48" y="37"/>
                  </a:moveTo>
                  <a:lnTo>
                    <a:pt x="15" y="37"/>
                  </a:lnTo>
                  <a:lnTo>
                    <a:pt x="0" y="52"/>
                  </a:lnTo>
                  <a:lnTo>
                    <a:pt x="33" y="52"/>
                  </a:lnTo>
                  <a:lnTo>
                    <a:pt x="48" y="37"/>
                  </a:lnTo>
                  <a:moveTo>
                    <a:pt x="62" y="37"/>
                  </a:moveTo>
                  <a:lnTo>
                    <a:pt x="48" y="37"/>
                  </a:lnTo>
                  <a:lnTo>
                    <a:pt x="37" y="52"/>
                  </a:lnTo>
                  <a:lnTo>
                    <a:pt x="51" y="52"/>
                  </a:lnTo>
                  <a:lnTo>
                    <a:pt x="62" y="37"/>
                  </a:lnTo>
                  <a:moveTo>
                    <a:pt x="81" y="37"/>
                  </a:moveTo>
                  <a:lnTo>
                    <a:pt x="66" y="37"/>
                  </a:lnTo>
                  <a:lnTo>
                    <a:pt x="55" y="52"/>
                  </a:lnTo>
                  <a:lnTo>
                    <a:pt x="73" y="52"/>
                  </a:lnTo>
                  <a:lnTo>
                    <a:pt x="81" y="37"/>
                  </a:lnTo>
                  <a:moveTo>
                    <a:pt x="114" y="37"/>
                  </a:moveTo>
                  <a:lnTo>
                    <a:pt x="99" y="37"/>
                  </a:lnTo>
                  <a:lnTo>
                    <a:pt x="88" y="52"/>
                  </a:lnTo>
                  <a:lnTo>
                    <a:pt x="106" y="52"/>
                  </a:lnTo>
                  <a:lnTo>
                    <a:pt x="114" y="37"/>
                  </a:lnTo>
                  <a:moveTo>
                    <a:pt x="132" y="37"/>
                  </a:moveTo>
                  <a:lnTo>
                    <a:pt x="117" y="37"/>
                  </a:lnTo>
                  <a:lnTo>
                    <a:pt x="110" y="52"/>
                  </a:lnTo>
                  <a:lnTo>
                    <a:pt x="125" y="52"/>
                  </a:lnTo>
                  <a:lnTo>
                    <a:pt x="132" y="37"/>
                  </a:lnTo>
                  <a:moveTo>
                    <a:pt x="147" y="37"/>
                  </a:moveTo>
                  <a:lnTo>
                    <a:pt x="132" y="37"/>
                  </a:lnTo>
                  <a:lnTo>
                    <a:pt x="128" y="52"/>
                  </a:lnTo>
                  <a:lnTo>
                    <a:pt x="143" y="52"/>
                  </a:lnTo>
                  <a:lnTo>
                    <a:pt x="147" y="37"/>
                  </a:lnTo>
                  <a:moveTo>
                    <a:pt x="180" y="37"/>
                  </a:moveTo>
                  <a:lnTo>
                    <a:pt x="180" y="37"/>
                  </a:lnTo>
                  <a:lnTo>
                    <a:pt x="180" y="52"/>
                  </a:lnTo>
                  <a:lnTo>
                    <a:pt x="176" y="52"/>
                  </a:lnTo>
                  <a:lnTo>
                    <a:pt x="176" y="37"/>
                  </a:lnTo>
                  <a:lnTo>
                    <a:pt x="180" y="37"/>
                  </a:lnTo>
                  <a:moveTo>
                    <a:pt x="198" y="37"/>
                  </a:moveTo>
                  <a:lnTo>
                    <a:pt x="161" y="37"/>
                  </a:lnTo>
                  <a:lnTo>
                    <a:pt x="161" y="52"/>
                  </a:lnTo>
                  <a:lnTo>
                    <a:pt x="158" y="52"/>
                  </a:lnTo>
                  <a:lnTo>
                    <a:pt x="161" y="37"/>
                  </a:lnTo>
                  <a:lnTo>
                    <a:pt x="150" y="37"/>
                  </a:lnTo>
                  <a:lnTo>
                    <a:pt x="147" y="52"/>
                  </a:lnTo>
                  <a:lnTo>
                    <a:pt x="183" y="52"/>
                  </a:lnTo>
                  <a:lnTo>
                    <a:pt x="198" y="37"/>
                  </a:lnTo>
                  <a:moveTo>
                    <a:pt x="73" y="26"/>
                  </a:moveTo>
                  <a:lnTo>
                    <a:pt x="26" y="26"/>
                  </a:lnTo>
                  <a:lnTo>
                    <a:pt x="18" y="33"/>
                  </a:lnTo>
                  <a:lnTo>
                    <a:pt x="66" y="33"/>
                  </a:lnTo>
                  <a:lnTo>
                    <a:pt x="73" y="26"/>
                  </a:lnTo>
                  <a:moveTo>
                    <a:pt x="88" y="26"/>
                  </a:moveTo>
                  <a:lnTo>
                    <a:pt x="73" y="26"/>
                  </a:lnTo>
                  <a:lnTo>
                    <a:pt x="70" y="33"/>
                  </a:lnTo>
                  <a:lnTo>
                    <a:pt x="84" y="33"/>
                  </a:lnTo>
                  <a:lnTo>
                    <a:pt x="88" y="26"/>
                  </a:lnTo>
                  <a:moveTo>
                    <a:pt x="143" y="26"/>
                  </a:moveTo>
                  <a:lnTo>
                    <a:pt x="106" y="26"/>
                  </a:lnTo>
                  <a:lnTo>
                    <a:pt x="99" y="33"/>
                  </a:lnTo>
                  <a:lnTo>
                    <a:pt x="139" y="33"/>
                  </a:lnTo>
                  <a:lnTo>
                    <a:pt x="143" y="26"/>
                  </a:lnTo>
                  <a:moveTo>
                    <a:pt x="158" y="26"/>
                  </a:moveTo>
                  <a:lnTo>
                    <a:pt x="147" y="26"/>
                  </a:lnTo>
                  <a:lnTo>
                    <a:pt x="143" y="33"/>
                  </a:lnTo>
                  <a:lnTo>
                    <a:pt x="158" y="33"/>
                  </a:lnTo>
                  <a:lnTo>
                    <a:pt x="158" y="26"/>
                  </a:lnTo>
                  <a:moveTo>
                    <a:pt x="176" y="26"/>
                  </a:moveTo>
                  <a:lnTo>
                    <a:pt x="161" y="26"/>
                  </a:lnTo>
                  <a:lnTo>
                    <a:pt x="158" y="33"/>
                  </a:lnTo>
                  <a:lnTo>
                    <a:pt x="172" y="33"/>
                  </a:lnTo>
                  <a:lnTo>
                    <a:pt x="176" y="26"/>
                  </a:lnTo>
                  <a:moveTo>
                    <a:pt x="191" y="26"/>
                  </a:moveTo>
                  <a:lnTo>
                    <a:pt x="176" y="26"/>
                  </a:lnTo>
                  <a:lnTo>
                    <a:pt x="176" y="33"/>
                  </a:lnTo>
                  <a:lnTo>
                    <a:pt x="191" y="33"/>
                  </a:lnTo>
                  <a:lnTo>
                    <a:pt x="191" y="26"/>
                  </a:lnTo>
                  <a:moveTo>
                    <a:pt x="205" y="26"/>
                  </a:moveTo>
                  <a:lnTo>
                    <a:pt x="194" y="26"/>
                  </a:lnTo>
                  <a:lnTo>
                    <a:pt x="191" y="33"/>
                  </a:lnTo>
                  <a:lnTo>
                    <a:pt x="198" y="33"/>
                  </a:lnTo>
                  <a:lnTo>
                    <a:pt x="205" y="26"/>
                  </a:lnTo>
                  <a:lnTo>
                    <a:pt x="205" y="26"/>
                  </a:lnTo>
                  <a:moveTo>
                    <a:pt x="209" y="26"/>
                  </a:moveTo>
                  <a:lnTo>
                    <a:pt x="209" y="26"/>
                  </a:lnTo>
                  <a:lnTo>
                    <a:pt x="209" y="26"/>
                  </a:lnTo>
                  <a:lnTo>
                    <a:pt x="209" y="26"/>
                  </a:lnTo>
                  <a:moveTo>
                    <a:pt x="66" y="11"/>
                  </a:moveTo>
                  <a:lnTo>
                    <a:pt x="37" y="11"/>
                  </a:lnTo>
                  <a:lnTo>
                    <a:pt x="26" y="22"/>
                  </a:lnTo>
                  <a:lnTo>
                    <a:pt x="59" y="22"/>
                  </a:lnTo>
                  <a:lnTo>
                    <a:pt x="59" y="22"/>
                  </a:lnTo>
                  <a:lnTo>
                    <a:pt x="66" y="11"/>
                  </a:lnTo>
                  <a:moveTo>
                    <a:pt x="99" y="11"/>
                  </a:moveTo>
                  <a:lnTo>
                    <a:pt x="70" y="11"/>
                  </a:lnTo>
                  <a:lnTo>
                    <a:pt x="70" y="11"/>
                  </a:lnTo>
                  <a:lnTo>
                    <a:pt x="59" y="22"/>
                  </a:lnTo>
                  <a:lnTo>
                    <a:pt x="73" y="22"/>
                  </a:lnTo>
                  <a:lnTo>
                    <a:pt x="92" y="22"/>
                  </a:lnTo>
                  <a:lnTo>
                    <a:pt x="99" y="11"/>
                  </a:lnTo>
                  <a:moveTo>
                    <a:pt x="136" y="11"/>
                  </a:moveTo>
                  <a:lnTo>
                    <a:pt x="114" y="11"/>
                  </a:lnTo>
                  <a:lnTo>
                    <a:pt x="106" y="22"/>
                  </a:lnTo>
                  <a:lnTo>
                    <a:pt x="132" y="22"/>
                  </a:lnTo>
                  <a:lnTo>
                    <a:pt x="136" y="11"/>
                  </a:lnTo>
                  <a:moveTo>
                    <a:pt x="150" y="11"/>
                  </a:moveTo>
                  <a:lnTo>
                    <a:pt x="139" y="11"/>
                  </a:lnTo>
                  <a:lnTo>
                    <a:pt x="139" y="11"/>
                  </a:lnTo>
                  <a:lnTo>
                    <a:pt x="132" y="22"/>
                  </a:lnTo>
                  <a:lnTo>
                    <a:pt x="147" y="22"/>
                  </a:lnTo>
                  <a:lnTo>
                    <a:pt x="150" y="11"/>
                  </a:lnTo>
                  <a:moveTo>
                    <a:pt x="165" y="11"/>
                  </a:moveTo>
                  <a:lnTo>
                    <a:pt x="154" y="11"/>
                  </a:lnTo>
                  <a:lnTo>
                    <a:pt x="154" y="11"/>
                  </a:lnTo>
                  <a:lnTo>
                    <a:pt x="150" y="22"/>
                  </a:lnTo>
                  <a:lnTo>
                    <a:pt x="165" y="22"/>
                  </a:lnTo>
                  <a:lnTo>
                    <a:pt x="165" y="11"/>
                  </a:lnTo>
                  <a:moveTo>
                    <a:pt x="180" y="11"/>
                  </a:moveTo>
                  <a:lnTo>
                    <a:pt x="169" y="11"/>
                  </a:lnTo>
                  <a:lnTo>
                    <a:pt x="169" y="11"/>
                  </a:lnTo>
                  <a:lnTo>
                    <a:pt x="165" y="22"/>
                  </a:lnTo>
                  <a:lnTo>
                    <a:pt x="180" y="22"/>
                  </a:lnTo>
                  <a:lnTo>
                    <a:pt x="180" y="11"/>
                  </a:lnTo>
                  <a:moveTo>
                    <a:pt x="194" y="11"/>
                  </a:moveTo>
                  <a:lnTo>
                    <a:pt x="183" y="11"/>
                  </a:lnTo>
                  <a:lnTo>
                    <a:pt x="180" y="22"/>
                  </a:lnTo>
                  <a:lnTo>
                    <a:pt x="194" y="22"/>
                  </a:lnTo>
                  <a:lnTo>
                    <a:pt x="194" y="11"/>
                  </a:lnTo>
                  <a:moveTo>
                    <a:pt x="209" y="11"/>
                  </a:moveTo>
                  <a:lnTo>
                    <a:pt x="198" y="11"/>
                  </a:lnTo>
                  <a:lnTo>
                    <a:pt x="194" y="22"/>
                  </a:lnTo>
                  <a:lnTo>
                    <a:pt x="209" y="22"/>
                  </a:lnTo>
                  <a:lnTo>
                    <a:pt x="209" y="11"/>
                  </a:lnTo>
                  <a:moveTo>
                    <a:pt x="224" y="11"/>
                  </a:moveTo>
                  <a:lnTo>
                    <a:pt x="213" y="11"/>
                  </a:lnTo>
                  <a:lnTo>
                    <a:pt x="213" y="22"/>
                  </a:lnTo>
                  <a:lnTo>
                    <a:pt x="224" y="11"/>
                  </a:lnTo>
                  <a:moveTo>
                    <a:pt x="73" y="0"/>
                  </a:moveTo>
                  <a:lnTo>
                    <a:pt x="48" y="0"/>
                  </a:lnTo>
                  <a:lnTo>
                    <a:pt x="40" y="11"/>
                  </a:lnTo>
                  <a:lnTo>
                    <a:pt x="70" y="11"/>
                  </a:lnTo>
                  <a:lnTo>
                    <a:pt x="70" y="11"/>
                  </a:lnTo>
                  <a:lnTo>
                    <a:pt x="70" y="11"/>
                  </a:lnTo>
                  <a:lnTo>
                    <a:pt x="73" y="0"/>
                  </a:lnTo>
                  <a:moveTo>
                    <a:pt x="88" y="0"/>
                  </a:moveTo>
                  <a:lnTo>
                    <a:pt x="77" y="0"/>
                  </a:lnTo>
                  <a:lnTo>
                    <a:pt x="70" y="11"/>
                  </a:lnTo>
                  <a:lnTo>
                    <a:pt x="84" y="11"/>
                  </a:lnTo>
                  <a:lnTo>
                    <a:pt x="81" y="11"/>
                  </a:lnTo>
                  <a:lnTo>
                    <a:pt x="88" y="0"/>
                  </a:lnTo>
                  <a:moveTo>
                    <a:pt x="103" y="0"/>
                  </a:moveTo>
                  <a:lnTo>
                    <a:pt x="92" y="0"/>
                  </a:lnTo>
                  <a:lnTo>
                    <a:pt x="84" y="11"/>
                  </a:lnTo>
                  <a:lnTo>
                    <a:pt x="99" y="11"/>
                  </a:lnTo>
                  <a:lnTo>
                    <a:pt x="103" y="0"/>
                  </a:lnTo>
                  <a:moveTo>
                    <a:pt x="147" y="0"/>
                  </a:moveTo>
                  <a:lnTo>
                    <a:pt x="117" y="0"/>
                  </a:lnTo>
                  <a:lnTo>
                    <a:pt x="114" y="11"/>
                  </a:lnTo>
                  <a:lnTo>
                    <a:pt x="136" y="11"/>
                  </a:lnTo>
                  <a:lnTo>
                    <a:pt x="143" y="11"/>
                  </a:lnTo>
                  <a:lnTo>
                    <a:pt x="143" y="11"/>
                  </a:lnTo>
                  <a:lnTo>
                    <a:pt x="147" y="0"/>
                  </a:lnTo>
                  <a:moveTo>
                    <a:pt x="161" y="0"/>
                  </a:moveTo>
                  <a:lnTo>
                    <a:pt x="150" y="0"/>
                  </a:lnTo>
                  <a:lnTo>
                    <a:pt x="147" y="11"/>
                  </a:lnTo>
                  <a:lnTo>
                    <a:pt x="150" y="11"/>
                  </a:lnTo>
                  <a:lnTo>
                    <a:pt x="158" y="11"/>
                  </a:lnTo>
                  <a:lnTo>
                    <a:pt x="158" y="11"/>
                  </a:lnTo>
                  <a:lnTo>
                    <a:pt x="161" y="0"/>
                  </a:lnTo>
                  <a:moveTo>
                    <a:pt x="176" y="0"/>
                  </a:moveTo>
                  <a:lnTo>
                    <a:pt x="161" y="0"/>
                  </a:lnTo>
                  <a:lnTo>
                    <a:pt x="161" y="11"/>
                  </a:lnTo>
                  <a:lnTo>
                    <a:pt x="165" y="11"/>
                  </a:lnTo>
                  <a:lnTo>
                    <a:pt x="172" y="11"/>
                  </a:lnTo>
                  <a:lnTo>
                    <a:pt x="172" y="11"/>
                  </a:lnTo>
                  <a:lnTo>
                    <a:pt x="176" y="0"/>
                  </a:lnTo>
                  <a:moveTo>
                    <a:pt x="231" y="0"/>
                  </a:moveTo>
                  <a:lnTo>
                    <a:pt x="176" y="0"/>
                  </a:lnTo>
                  <a:lnTo>
                    <a:pt x="176" y="11"/>
                  </a:lnTo>
                  <a:lnTo>
                    <a:pt x="180" y="11"/>
                  </a:lnTo>
                  <a:lnTo>
                    <a:pt x="183" y="11"/>
                  </a:lnTo>
                  <a:lnTo>
                    <a:pt x="194" y="11"/>
                  </a:lnTo>
                  <a:lnTo>
                    <a:pt x="198" y="11"/>
                  </a:lnTo>
                  <a:lnTo>
                    <a:pt x="209" y="11"/>
                  </a:lnTo>
                  <a:lnTo>
                    <a:pt x="213" y="11"/>
                  </a:lnTo>
                  <a:lnTo>
                    <a:pt x="224" y="11"/>
                  </a:lnTo>
                  <a:lnTo>
                    <a:pt x="2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1" name="Freeform 204"/>
            <p:cNvSpPr>
              <a:spLocks noEditPoints="1"/>
            </p:cNvSpPr>
            <p:nvPr/>
          </p:nvSpPr>
          <p:spPr bwMode="auto">
            <a:xfrm>
              <a:off x="8290701" y="2678113"/>
              <a:ext cx="303213" cy="6350"/>
            </a:xfrm>
            <a:custGeom>
              <a:avLst/>
              <a:gdLst>
                <a:gd name="T0" fmla="*/ 59 w 191"/>
                <a:gd name="T1" fmla="*/ 0 h 4"/>
                <a:gd name="T2" fmla="*/ 11 w 191"/>
                <a:gd name="T3" fmla="*/ 0 h 4"/>
                <a:gd name="T4" fmla="*/ 0 w 191"/>
                <a:gd name="T5" fmla="*/ 0 h 4"/>
                <a:gd name="T6" fmla="*/ 0 w 191"/>
                <a:gd name="T7" fmla="*/ 4 h 4"/>
                <a:gd name="T8" fmla="*/ 8 w 191"/>
                <a:gd name="T9" fmla="*/ 4 h 4"/>
                <a:gd name="T10" fmla="*/ 41 w 191"/>
                <a:gd name="T11" fmla="*/ 4 h 4"/>
                <a:gd name="T12" fmla="*/ 41 w 191"/>
                <a:gd name="T13" fmla="*/ 0 h 4"/>
                <a:gd name="T14" fmla="*/ 41 w 191"/>
                <a:gd name="T15" fmla="*/ 4 h 4"/>
                <a:gd name="T16" fmla="*/ 41 w 191"/>
                <a:gd name="T17" fmla="*/ 4 h 4"/>
                <a:gd name="T18" fmla="*/ 55 w 191"/>
                <a:gd name="T19" fmla="*/ 4 h 4"/>
                <a:gd name="T20" fmla="*/ 55 w 191"/>
                <a:gd name="T21" fmla="*/ 0 h 4"/>
                <a:gd name="T22" fmla="*/ 55 w 191"/>
                <a:gd name="T23" fmla="*/ 0 h 4"/>
                <a:gd name="T24" fmla="*/ 59 w 191"/>
                <a:gd name="T25" fmla="*/ 0 h 4"/>
                <a:gd name="T26" fmla="*/ 77 w 191"/>
                <a:gd name="T27" fmla="*/ 0 h 4"/>
                <a:gd name="T28" fmla="*/ 63 w 191"/>
                <a:gd name="T29" fmla="*/ 0 h 4"/>
                <a:gd name="T30" fmla="*/ 59 w 191"/>
                <a:gd name="T31" fmla="*/ 4 h 4"/>
                <a:gd name="T32" fmla="*/ 59 w 191"/>
                <a:gd name="T33" fmla="*/ 4 h 4"/>
                <a:gd name="T34" fmla="*/ 59 w 191"/>
                <a:gd name="T35" fmla="*/ 4 h 4"/>
                <a:gd name="T36" fmla="*/ 74 w 191"/>
                <a:gd name="T37" fmla="*/ 4 h 4"/>
                <a:gd name="T38" fmla="*/ 77 w 191"/>
                <a:gd name="T39" fmla="*/ 0 h 4"/>
                <a:gd name="T40" fmla="*/ 191 w 191"/>
                <a:gd name="T41" fmla="*/ 0 h 4"/>
                <a:gd name="T42" fmla="*/ 184 w 191"/>
                <a:gd name="T43" fmla="*/ 0 h 4"/>
                <a:gd name="T44" fmla="*/ 184 w 191"/>
                <a:gd name="T45" fmla="*/ 0 h 4"/>
                <a:gd name="T46" fmla="*/ 184 w 191"/>
                <a:gd name="T47" fmla="*/ 0 h 4"/>
                <a:gd name="T48" fmla="*/ 184 w 191"/>
                <a:gd name="T49" fmla="*/ 0 h 4"/>
                <a:gd name="T50" fmla="*/ 169 w 191"/>
                <a:gd name="T51" fmla="*/ 0 h 4"/>
                <a:gd name="T52" fmla="*/ 169 w 191"/>
                <a:gd name="T53" fmla="*/ 4 h 4"/>
                <a:gd name="T54" fmla="*/ 165 w 191"/>
                <a:gd name="T55" fmla="*/ 0 h 4"/>
                <a:gd name="T56" fmla="*/ 165 w 191"/>
                <a:gd name="T57" fmla="*/ 0 h 4"/>
                <a:gd name="T58" fmla="*/ 151 w 191"/>
                <a:gd name="T59" fmla="*/ 0 h 4"/>
                <a:gd name="T60" fmla="*/ 151 w 191"/>
                <a:gd name="T61" fmla="*/ 4 h 4"/>
                <a:gd name="T62" fmla="*/ 151 w 191"/>
                <a:gd name="T63" fmla="*/ 0 h 4"/>
                <a:gd name="T64" fmla="*/ 151 w 191"/>
                <a:gd name="T65" fmla="*/ 0 h 4"/>
                <a:gd name="T66" fmla="*/ 136 w 191"/>
                <a:gd name="T67" fmla="*/ 0 h 4"/>
                <a:gd name="T68" fmla="*/ 136 w 191"/>
                <a:gd name="T69" fmla="*/ 4 h 4"/>
                <a:gd name="T70" fmla="*/ 132 w 191"/>
                <a:gd name="T71" fmla="*/ 0 h 4"/>
                <a:gd name="T72" fmla="*/ 132 w 191"/>
                <a:gd name="T73" fmla="*/ 0 h 4"/>
                <a:gd name="T74" fmla="*/ 92 w 191"/>
                <a:gd name="T75" fmla="*/ 0 h 4"/>
                <a:gd name="T76" fmla="*/ 92 w 191"/>
                <a:gd name="T77" fmla="*/ 4 h 4"/>
                <a:gd name="T78" fmla="*/ 107 w 191"/>
                <a:gd name="T79" fmla="*/ 4 h 4"/>
                <a:gd name="T80" fmla="*/ 107 w 191"/>
                <a:gd name="T81" fmla="*/ 0 h 4"/>
                <a:gd name="T82" fmla="*/ 110 w 191"/>
                <a:gd name="T83" fmla="*/ 4 h 4"/>
                <a:gd name="T84" fmla="*/ 110 w 191"/>
                <a:gd name="T85" fmla="*/ 4 h 4"/>
                <a:gd name="T86" fmla="*/ 125 w 191"/>
                <a:gd name="T87" fmla="*/ 4 h 4"/>
                <a:gd name="T88" fmla="*/ 125 w 191"/>
                <a:gd name="T89" fmla="*/ 0 h 4"/>
                <a:gd name="T90" fmla="*/ 125 w 191"/>
                <a:gd name="T91" fmla="*/ 4 h 4"/>
                <a:gd name="T92" fmla="*/ 125 w 191"/>
                <a:gd name="T93" fmla="*/ 4 h 4"/>
                <a:gd name="T94" fmla="*/ 140 w 191"/>
                <a:gd name="T95" fmla="*/ 4 h 4"/>
                <a:gd name="T96" fmla="*/ 140 w 191"/>
                <a:gd name="T97" fmla="*/ 0 h 4"/>
                <a:gd name="T98" fmla="*/ 143 w 191"/>
                <a:gd name="T99" fmla="*/ 4 h 4"/>
                <a:gd name="T100" fmla="*/ 143 w 191"/>
                <a:gd name="T101" fmla="*/ 4 h 4"/>
                <a:gd name="T102" fmla="*/ 154 w 191"/>
                <a:gd name="T103" fmla="*/ 4 h 4"/>
                <a:gd name="T104" fmla="*/ 154 w 191"/>
                <a:gd name="T105" fmla="*/ 4 h 4"/>
                <a:gd name="T106" fmla="*/ 154 w 191"/>
                <a:gd name="T107" fmla="*/ 4 h 4"/>
                <a:gd name="T108" fmla="*/ 154 w 191"/>
                <a:gd name="T109" fmla="*/ 4 h 4"/>
                <a:gd name="T110" fmla="*/ 191 w 191"/>
                <a:gd name="T111" fmla="*/ 4 h 4"/>
                <a:gd name="T112" fmla="*/ 191 w 191"/>
                <a:gd name="T11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4">
                  <a:moveTo>
                    <a:pt x="59" y="0"/>
                  </a:moveTo>
                  <a:lnTo>
                    <a:pt x="11" y="0"/>
                  </a:lnTo>
                  <a:lnTo>
                    <a:pt x="0" y="0"/>
                  </a:lnTo>
                  <a:lnTo>
                    <a:pt x="0" y="4"/>
                  </a:lnTo>
                  <a:lnTo>
                    <a:pt x="8" y="4"/>
                  </a:lnTo>
                  <a:lnTo>
                    <a:pt x="41" y="4"/>
                  </a:lnTo>
                  <a:lnTo>
                    <a:pt x="41" y="0"/>
                  </a:lnTo>
                  <a:lnTo>
                    <a:pt x="41" y="4"/>
                  </a:lnTo>
                  <a:lnTo>
                    <a:pt x="41" y="4"/>
                  </a:lnTo>
                  <a:lnTo>
                    <a:pt x="55" y="4"/>
                  </a:lnTo>
                  <a:lnTo>
                    <a:pt x="55" y="0"/>
                  </a:lnTo>
                  <a:lnTo>
                    <a:pt x="55" y="0"/>
                  </a:lnTo>
                  <a:lnTo>
                    <a:pt x="59" y="0"/>
                  </a:lnTo>
                  <a:moveTo>
                    <a:pt x="77" y="0"/>
                  </a:moveTo>
                  <a:lnTo>
                    <a:pt x="63" y="0"/>
                  </a:lnTo>
                  <a:lnTo>
                    <a:pt x="59" y="4"/>
                  </a:lnTo>
                  <a:lnTo>
                    <a:pt x="59" y="4"/>
                  </a:lnTo>
                  <a:lnTo>
                    <a:pt x="59" y="4"/>
                  </a:lnTo>
                  <a:lnTo>
                    <a:pt x="74" y="4"/>
                  </a:lnTo>
                  <a:lnTo>
                    <a:pt x="77" y="0"/>
                  </a:lnTo>
                  <a:moveTo>
                    <a:pt x="191" y="0"/>
                  </a:moveTo>
                  <a:lnTo>
                    <a:pt x="184" y="0"/>
                  </a:lnTo>
                  <a:lnTo>
                    <a:pt x="184" y="0"/>
                  </a:lnTo>
                  <a:lnTo>
                    <a:pt x="184" y="0"/>
                  </a:lnTo>
                  <a:lnTo>
                    <a:pt x="184" y="0"/>
                  </a:lnTo>
                  <a:lnTo>
                    <a:pt x="169" y="0"/>
                  </a:lnTo>
                  <a:lnTo>
                    <a:pt x="169" y="4"/>
                  </a:lnTo>
                  <a:lnTo>
                    <a:pt x="165" y="0"/>
                  </a:lnTo>
                  <a:lnTo>
                    <a:pt x="165" y="0"/>
                  </a:lnTo>
                  <a:lnTo>
                    <a:pt x="151" y="0"/>
                  </a:lnTo>
                  <a:lnTo>
                    <a:pt x="151" y="4"/>
                  </a:lnTo>
                  <a:lnTo>
                    <a:pt x="151" y="0"/>
                  </a:lnTo>
                  <a:lnTo>
                    <a:pt x="151" y="0"/>
                  </a:lnTo>
                  <a:lnTo>
                    <a:pt x="136" y="0"/>
                  </a:lnTo>
                  <a:lnTo>
                    <a:pt x="136" y="4"/>
                  </a:lnTo>
                  <a:lnTo>
                    <a:pt x="132" y="0"/>
                  </a:lnTo>
                  <a:lnTo>
                    <a:pt x="132" y="0"/>
                  </a:lnTo>
                  <a:lnTo>
                    <a:pt x="92" y="0"/>
                  </a:lnTo>
                  <a:lnTo>
                    <a:pt x="92" y="4"/>
                  </a:lnTo>
                  <a:lnTo>
                    <a:pt x="107" y="4"/>
                  </a:lnTo>
                  <a:lnTo>
                    <a:pt x="107" y="0"/>
                  </a:lnTo>
                  <a:lnTo>
                    <a:pt x="110" y="4"/>
                  </a:lnTo>
                  <a:lnTo>
                    <a:pt x="110" y="4"/>
                  </a:lnTo>
                  <a:lnTo>
                    <a:pt x="125" y="4"/>
                  </a:lnTo>
                  <a:lnTo>
                    <a:pt x="125" y="0"/>
                  </a:lnTo>
                  <a:lnTo>
                    <a:pt x="125" y="4"/>
                  </a:lnTo>
                  <a:lnTo>
                    <a:pt x="125" y="4"/>
                  </a:lnTo>
                  <a:lnTo>
                    <a:pt x="140" y="4"/>
                  </a:lnTo>
                  <a:lnTo>
                    <a:pt x="140" y="0"/>
                  </a:lnTo>
                  <a:lnTo>
                    <a:pt x="143" y="4"/>
                  </a:lnTo>
                  <a:lnTo>
                    <a:pt x="143" y="4"/>
                  </a:lnTo>
                  <a:lnTo>
                    <a:pt x="154" y="4"/>
                  </a:lnTo>
                  <a:lnTo>
                    <a:pt x="154" y="4"/>
                  </a:lnTo>
                  <a:lnTo>
                    <a:pt x="154" y="4"/>
                  </a:lnTo>
                  <a:lnTo>
                    <a:pt x="154" y="4"/>
                  </a:lnTo>
                  <a:lnTo>
                    <a:pt x="191" y="4"/>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3" name="Freeform 206"/>
            <p:cNvSpPr>
              <a:spLocks noEditPoints="1"/>
            </p:cNvSpPr>
            <p:nvPr/>
          </p:nvSpPr>
          <p:spPr bwMode="auto">
            <a:xfrm>
              <a:off x="8303401" y="2660650"/>
              <a:ext cx="307975" cy="6350"/>
            </a:xfrm>
            <a:custGeom>
              <a:avLst/>
              <a:gdLst>
                <a:gd name="T0" fmla="*/ 58 w 194"/>
                <a:gd name="T1" fmla="*/ 0 h 4"/>
                <a:gd name="T2" fmla="*/ 44 w 194"/>
                <a:gd name="T3" fmla="*/ 0 h 4"/>
                <a:gd name="T4" fmla="*/ 44 w 194"/>
                <a:gd name="T5" fmla="*/ 0 h 4"/>
                <a:gd name="T6" fmla="*/ 44 w 194"/>
                <a:gd name="T7" fmla="*/ 0 h 4"/>
                <a:gd name="T8" fmla="*/ 11 w 194"/>
                <a:gd name="T9" fmla="*/ 0 h 4"/>
                <a:gd name="T10" fmla="*/ 0 w 194"/>
                <a:gd name="T11" fmla="*/ 0 h 4"/>
                <a:gd name="T12" fmla="*/ 0 w 194"/>
                <a:gd name="T13" fmla="*/ 4 h 4"/>
                <a:gd name="T14" fmla="*/ 11 w 194"/>
                <a:gd name="T15" fmla="*/ 4 h 4"/>
                <a:gd name="T16" fmla="*/ 58 w 194"/>
                <a:gd name="T17" fmla="*/ 4 h 4"/>
                <a:gd name="T18" fmla="*/ 58 w 194"/>
                <a:gd name="T19" fmla="*/ 0 h 4"/>
                <a:gd name="T20" fmla="*/ 77 w 194"/>
                <a:gd name="T21" fmla="*/ 0 h 4"/>
                <a:gd name="T22" fmla="*/ 58 w 194"/>
                <a:gd name="T23" fmla="*/ 0 h 4"/>
                <a:gd name="T24" fmla="*/ 58 w 194"/>
                <a:gd name="T25" fmla="*/ 0 h 4"/>
                <a:gd name="T26" fmla="*/ 58 w 194"/>
                <a:gd name="T27" fmla="*/ 4 h 4"/>
                <a:gd name="T28" fmla="*/ 73 w 194"/>
                <a:gd name="T29" fmla="*/ 4 h 4"/>
                <a:gd name="T30" fmla="*/ 77 w 194"/>
                <a:gd name="T31" fmla="*/ 0 h 4"/>
                <a:gd name="T32" fmla="*/ 194 w 194"/>
                <a:gd name="T33" fmla="*/ 0 h 4"/>
                <a:gd name="T34" fmla="*/ 179 w 194"/>
                <a:gd name="T35" fmla="*/ 0 h 4"/>
                <a:gd name="T36" fmla="*/ 179 w 194"/>
                <a:gd name="T37" fmla="*/ 0 h 4"/>
                <a:gd name="T38" fmla="*/ 179 w 194"/>
                <a:gd name="T39" fmla="*/ 0 h 4"/>
                <a:gd name="T40" fmla="*/ 179 w 194"/>
                <a:gd name="T41" fmla="*/ 0 h 4"/>
                <a:gd name="T42" fmla="*/ 165 w 194"/>
                <a:gd name="T43" fmla="*/ 0 h 4"/>
                <a:gd name="T44" fmla="*/ 165 w 194"/>
                <a:gd name="T45" fmla="*/ 0 h 4"/>
                <a:gd name="T46" fmla="*/ 165 w 194"/>
                <a:gd name="T47" fmla="*/ 0 h 4"/>
                <a:gd name="T48" fmla="*/ 165 w 194"/>
                <a:gd name="T49" fmla="*/ 0 h 4"/>
                <a:gd name="T50" fmla="*/ 150 w 194"/>
                <a:gd name="T51" fmla="*/ 0 h 4"/>
                <a:gd name="T52" fmla="*/ 150 w 194"/>
                <a:gd name="T53" fmla="*/ 0 h 4"/>
                <a:gd name="T54" fmla="*/ 146 w 194"/>
                <a:gd name="T55" fmla="*/ 0 h 4"/>
                <a:gd name="T56" fmla="*/ 150 w 194"/>
                <a:gd name="T57" fmla="*/ 0 h 4"/>
                <a:gd name="T58" fmla="*/ 135 w 194"/>
                <a:gd name="T59" fmla="*/ 0 h 4"/>
                <a:gd name="T60" fmla="*/ 135 w 194"/>
                <a:gd name="T61" fmla="*/ 0 h 4"/>
                <a:gd name="T62" fmla="*/ 132 w 194"/>
                <a:gd name="T63" fmla="*/ 0 h 4"/>
                <a:gd name="T64" fmla="*/ 132 w 194"/>
                <a:gd name="T65" fmla="*/ 0 h 4"/>
                <a:gd name="T66" fmla="*/ 117 w 194"/>
                <a:gd name="T67" fmla="*/ 0 h 4"/>
                <a:gd name="T68" fmla="*/ 117 w 194"/>
                <a:gd name="T69" fmla="*/ 0 h 4"/>
                <a:gd name="T70" fmla="*/ 117 w 194"/>
                <a:gd name="T71" fmla="*/ 0 h 4"/>
                <a:gd name="T72" fmla="*/ 117 w 194"/>
                <a:gd name="T73" fmla="*/ 0 h 4"/>
                <a:gd name="T74" fmla="*/ 91 w 194"/>
                <a:gd name="T75" fmla="*/ 0 h 4"/>
                <a:gd name="T76" fmla="*/ 91 w 194"/>
                <a:gd name="T77" fmla="*/ 4 h 4"/>
                <a:gd name="T78" fmla="*/ 128 w 194"/>
                <a:gd name="T79" fmla="*/ 4 h 4"/>
                <a:gd name="T80" fmla="*/ 128 w 194"/>
                <a:gd name="T81" fmla="*/ 0 h 4"/>
                <a:gd name="T82" fmla="*/ 132 w 194"/>
                <a:gd name="T83" fmla="*/ 0 h 4"/>
                <a:gd name="T84" fmla="*/ 132 w 194"/>
                <a:gd name="T85" fmla="*/ 4 h 4"/>
                <a:gd name="T86" fmla="*/ 143 w 194"/>
                <a:gd name="T87" fmla="*/ 4 h 4"/>
                <a:gd name="T88" fmla="*/ 143 w 194"/>
                <a:gd name="T89" fmla="*/ 0 h 4"/>
                <a:gd name="T90" fmla="*/ 146 w 194"/>
                <a:gd name="T91" fmla="*/ 0 h 4"/>
                <a:gd name="T92" fmla="*/ 146 w 194"/>
                <a:gd name="T93" fmla="*/ 4 h 4"/>
                <a:gd name="T94" fmla="*/ 161 w 194"/>
                <a:gd name="T95" fmla="*/ 4 h 4"/>
                <a:gd name="T96" fmla="*/ 161 w 194"/>
                <a:gd name="T97" fmla="*/ 0 h 4"/>
                <a:gd name="T98" fmla="*/ 161 w 194"/>
                <a:gd name="T99" fmla="*/ 0 h 4"/>
                <a:gd name="T100" fmla="*/ 161 w 194"/>
                <a:gd name="T101" fmla="*/ 4 h 4"/>
                <a:gd name="T102" fmla="*/ 176 w 194"/>
                <a:gd name="T103" fmla="*/ 4 h 4"/>
                <a:gd name="T104" fmla="*/ 176 w 194"/>
                <a:gd name="T105" fmla="*/ 0 h 4"/>
                <a:gd name="T106" fmla="*/ 179 w 194"/>
                <a:gd name="T107" fmla="*/ 0 h 4"/>
                <a:gd name="T108" fmla="*/ 179 w 194"/>
                <a:gd name="T109" fmla="*/ 4 h 4"/>
                <a:gd name="T110" fmla="*/ 190 w 194"/>
                <a:gd name="T111" fmla="*/ 4 h 4"/>
                <a:gd name="T112" fmla="*/ 194 w 194"/>
                <a:gd name="T113" fmla="*/ 4 h 4"/>
                <a:gd name="T114" fmla="*/ 194 w 194"/>
                <a:gd name="T115" fmla="*/ 4 h 4"/>
                <a:gd name="T116" fmla="*/ 194 w 194"/>
                <a:gd name="T117" fmla="*/ 0 h 4"/>
                <a:gd name="T118" fmla="*/ 194 w 194"/>
                <a:gd name="T119" fmla="*/ 0 h 4"/>
                <a:gd name="T120" fmla="*/ 194 w 194"/>
                <a:gd name="T1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4">
                  <a:moveTo>
                    <a:pt x="58" y="0"/>
                  </a:moveTo>
                  <a:lnTo>
                    <a:pt x="44" y="0"/>
                  </a:lnTo>
                  <a:lnTo>
                    <a:pt x="44" y="0"/>
                  </a:lnTo>
                  <a:lnTo>
                    <a:pt x="44" y="0"/>
                  </a:lnTo>
                  <a:lnTo>
                    <a:pt x="11" y="0"/>
                  </a:lnTo>
                  <a:lnTo>
                    <a:pt x="0" y="0"/>
                  </a:lnTo>
                  <a:lnTo>
                    <a:pt x="0" y="4"/>
                  </a:lnTo>
                  <a:lnTo>
                    <a:pt x="11" y="4"/>
                  </a:lnTo>
                  <a:lnTo>
                    <a:pt x="58" y="4"/>
                  </a:lnTo>
                  <a:lnTo>
                    <a:pt x="58" y="0"/>
                  </a:lnTo>
                  <a:moveTo>
                    <a:pt x="77" y="0"/>
                  </a:moveTo>
                  <a:lnTo>
                    <a:pt x="58" y="0"/>
                  </a:lnTo>
                  <a:lnTo>
                    <a:pt x="58" y="0"/>
                  </a:lnTo>
                  <a:lnTo>
                    <a:pt x="58" y="4"/>
                  </a:lnTo>
                  <a:lnTo>
                    <a:pt x="73" y="4"/>
                  </a:lnTo>
                  <a:lnTo>
                    <a:pt x="77" y="0"/>
                  </a:lnTo>
                  <a:moveTo>
                    <a:pt x="194" y="0"/>
                  </a:moveTo>
                  <a:lnTo>
                    <a:pt x="179" y="0"/>
                  </a:lnTo>
                  <a:lnTo>
                    <a:pt x="179" y="0"/>
                  </a:lnTo>
                  <a:lnTo>
                    <a:pt x="179" y="0"/>
                  </a:lnTo>
                  <a:lnTo>
                    <a:pt x="179" y="0"/>
                  </a:lnTo>
                  <a:lnTo>
                    <a:pt x="165" y="0"/>
                  </a:lnTo>
                  <a:lnTo>
                    <a:pt x="165" y="0"/>
                  </a:lnTo>
                  <a:lnTo>
                    <a:pt x="165" y="0"/>
                  </a:lnTo>
                  <a:lnTo>
                    <a:pt x="165" y="0"/>
                  </a:lnTo>
                  <a:lnTo>
                    <a:pt x="150" y="0"/>
                  </a:lnTo>
                  <a:lnTo>
                    <a:pt x="150" y="0"/>
                  </a:lnTo>
                  <a:lnTo>
                    <a:pt x="146" y="0"/>
                  </a:lnTo>
                  <a:lnTo>
                    <a:pt x="150" y="0"/>
                  </a:lnTo>
                  <a:lnTo>
                    <a:pt x="135" y="0"/>
                  </a:lnTo>
                  <a:lnTo>
                    <a:pt x="135" y="0"/>
                  </a:lnTo>
                  <a:lnTo>
                    <a:pt x="132" y="0"/>
                  </a:lnTo>
                  <a:lnTo>
                    <a:pt x="132" y="0"/>
                  </a:lnTo>
                  <a:lnTo>
                    <a:pt x="117" y="0"/>
                  </a:lnTo>
                  <a:lnTo>
                    <a:pt x="117" y="0"/>
                  </a:lnTo>
                  <a:lnTo>
                    <a:pt x="117" y="0"/>
                  </a:lnTo>
                  <a:lnTo>
                    <a:pt x="117" y="0"/>
                  </a:lnTo>
                  <a:lnTo>
                    <a:pt x="91" y="0"/>
                  </a:lnTo>
                  <a:lnTo>
                    <a:pt x="91" y="4"/>
                  </a:lnTo>
                  <a:lnTo>
                    <a:pt x="128" y="4"/>
                  </a:lnTo>
                  <a:lnTo>
                    <a:pt x="128" y="0"/>
                  </a:lnTo>
                  <a:lnTo>
                    <a:pt x="132" y="0"/>
                  </a:lnTo>
                  <a:lnTo>
                    <a:pt x="132" y="4"/>
                  </a:lnTo>
                  <a:lnTo>
                    <a:pt x="143" y="4"/>
                  </a:lnTo>
                  <a:lnTo>
                    <a:pt x="143" y="0"/>
                  </a:lnTo>
                  <a:lnTo>
                    <a:pt x="146" y="0"/>
                  </a:lnTo>
                  <a:lnTo>
                    <a:pt x="146" y="4"/>
                  </a:lnTo>
                  <a:lnTo>
                    <a:pt x="161" y="4"/>
                  </a:lnTo>
                  <a:lnTo>
                    <a:pt x="161" y="0"/>
                  </a:lnTo>
                  <a:lnTo>
                    <a:pt x="161" y="0"/>
                  </a:lnTo>
                  <a:lnTo>
                    <a:pt x="161" y="4"/>
                  </a:lnTo>
                  <a:lnTo>
                    <a:pt x="176" y="4"/>
                  </a:lnTo>
                  <a:lnTo>
                    <a:pt x="176" y="0"/>
                  </a:lnTo>
                  <a:lnTo>
                    <a:pt x="179" y="0"/>
                  </a:lnTo>
                  <a:lnTo>
                    <a:pt x="179" y="4"/>
                  </a:lnTo>
                  <a:lnTo>
                    <a:pt x="190" y="4"/>
                  </a:lnTo>
                  <a:lnTo>
                    <a:pt x="194" y="4"/>
                  </a:lnTo>
                  <a:lnTo>
                    <a:pt x="194" y="4"/>
                  </a:lnTo>
                  <a:lnTo>
                    <a:pt x="194" y="0"/>
                  </a:lnTo>
                  <a:lnTo>
                    <a:pt x="194" y="0"/>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4" name="Freeform 207"/>
            <p:cNvSpPr>
              <a:spLocks noEditPoints="1"/>
            </p:cNvSpPr>
            <p:nvPr/>
          </p:nvSpPr>
          <p:spPr bwMode="auto">
            <a:xfrm>
              <a:off x="8325626" y="2643188"/>
              <a:ext cx="309563" cy="0"/>
            </a:xfrm>
            <a:custGeom>
              <a:avLst/>
              <a:gdLst>
                <a:gd name="T0" fmla="*/ 41 w 195"/>
                <a:gd name="T1" fmla="*/ 11 w 195"/>
                <a:gd name="T2" fmla="*/ 0 w 195"/>
                <a:gd name="T3" fmla="*/ 0 w 195"/>
                <a:gd name="T4" fmla="*/ 8 w 195"/>
                <a:gd name="T5" fmla="*/ 37 w 195"/>
                <a:gd name="T6" fmla="*/ 41 w 195"/>
                <a:gd name="T7" fmla="*/ 70 w 195"/>
                <a:gd name="T8" fmla="*/ 55 w 195"/>
                <a:gd name="T9" fmla="*/ 55 w 195"/>
                <a:gd name="T10" fmla="*/ 55 w 195"/>
                <a:gd name="T11" fmla="*/ 41 w 195"/>
                <a:gd name="T12" fmla="*/ 41 w 195"/>
                <a:gd name="T13" fmla="*/ 41 w 195"/>
                <a:gd name="T14" fmla="*/ 41 w 195"/>
                <a:gd name="T15" fmla="*/ 41 w 195"/>
                <a:gd name="T16" fmla="*/ 70 w 195"/>
                <a:gd name="T17" fmla="*/ 70 w 195"/>
                <a:gd name="T18" fmla="*/ 107 w 195"/>
                <a:gd name="T19" fmla="*/ 85 w 195"/>
                <a:gd name="T20" fmla="*/ 85 w 195"/>
                <a:gd name="T21" fmla="*/ 107 w 195"/>
                <a:gd name="T22" fmla="*/ 107 w 195"/>
                <a:gd name="T23" fmla="*/ 121 w 195"/>
                <a:gd name="T24" fmla="*/ 118 w 195"/>
                <a:gd name="T25" fmla="*/ 118 w 195"/>
                <a:gd name="T26" fmla="*/ 114 w 195"/>
                <a:gd name="T27" fmla="*/ 107 w 195"/>
                <a:gd name="T28" fmla="*/ 110 w 195"/>
                <a:gd name="T29" fmla="*/ 121 w 195"/>
                <a:gd name="T30" fmla="*/ 121 w 195"/>
                <a:gd name="T31" fmla="*/ 136 w 195"/>
                <a:gd name="T32" fmla="*/ 132 w 195"/>
                <a:gd name="T33" fmla="*/ 132 w 195"/>
                <a:gd name="T34" fmla="*/ 129 w 195"/>
                <a:gd name="T35" fmla="*/ 121 w 195"/>
                <a:gd name="T36" fmla="*/ 125 w 195"/>
                <a:gd name="T37" fmla="*/ 136 w 195"/>
                <a:gd name="T38" fmla="*/ 136 w 195"/>
                <a:gd name="T39" fmla="*/ 151 w 195"/>
                <a:gd name="T40" fmla="*/ 147 w 195"/>
                <a:gd name="T41" fmla="*/ 147 w 195"/>
                <a:gd name="T42" fmla="*/ 143 w 195"/>
                <a:gd name="T43" fmla="*/ 136 w 195"/>
                <a:gd name="T44" fmla="*/ 140 w 195"/>
                <a:gd name="T45" fmla="*/ 151 w 195"/>
                <a:gd name="T46" fmla="*/ 151 w 195"/>
                <a:gd name="T47" fmla="*/ 165 w 195"/>
                <a:gd name="T48" fmla="*/ 154 w 195"/>
                <a:gd name="T49" fmla="*/ 154 w 195"/>
                <a:gd name="T50" fmla="*/ 165 w 195"/>
                <a:gd name="T51" fmla="*/ 165 w 195"/>
                <a:gd name="T52" fmla="*/ 180 w 195"/>
                <a:gd name="T53" fmla="*/ 169 w 195"/>
                <a:gd name="T54" fmla="*/ 169 w 195"/>
                <a:gd name="T55" fmla="*/ 180 w 195"/>
                <a:gd name="T56" fmla="*/ 180 w 195"/>
                <a:gd name="T57" fmla="*/ 195 w 195"/>
                <a:gd name="T58" fmla="*/ 184 w 195"/>
                <a:gd name="T59" fmla="*/ 184 w 195"/>
                <a:gd name="T60" fmla="*/ 195 w 195"/>
                <a:gd name="T61" fmla="*/ 195 w 19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 ang="0">
                  <a:pos x="T57" y="0"/>
                </a:cxn>
                <a:cxn ang="0">
                  <a:pos x="T58" y="0"/>
                </a:cxn>
                <a:cxn ang="0">
                  <a:pos x="T59" y="0"/>
                </a:cxn>
                <a:cxn ang="0">
                  <a:pos x="T60" y="0"/>
                </a:cxn>
                <a:cxn ang="0">
                  <a:pos x="T61" y="0"/>
                </a:cxn>
              </a:cxnLst>
              <a:rect l="0" t="0" r="r" b="b"/>
              <a:pathLst>
                <a:path w="195">
                  <a:moveTo>
                    <a:pt x="41" y="0"/>
                  </a:moveTo>
                  <a:lnTo>
                    <a:pt x="11" y="0"/>
                  </a:lnTo>
                  <a:lnTo>
                    <a:pt x="0" y="0"/>
                  </a:lnTo>
                  <a:lnTo>
                    <a:pt x="0" y="0"/>
                  </a:lnTo>
                  <a:lnTo>
                    <a:pt x="8" y="0"/>
                  </a:lnTo>
                  <a:lnTo>
                    <a:pt x="37" y="0"/>
                  </a:lnTo>
                  <a:lnTo>
                    <a:pt x="41" y="0"/>
                  </a:lnTo>
                  <a:close/>
                  <a:moveTo>
                    <a:pt x="70" y="0"/>
                  </a:moveTo>
                  <a:lnTo>
                    <a:pt x="55" y="0"/>
                  </a:lnTo>
                  <a:lnTo>
                    <a:pt x="55" y="0"/>
                  </a:lnTo>
                  <a:lnTo>
                    <a:pt x="55" y="0"/>
                  </a:lnTo>
                  <a:lnTo>
                    <a:pt x="41" y="0"/>
                  </a:lnTo>
                  <a:lnTo>
                    <a:pt x="41" y="0"/>
                  </a:lnTo>
                  <a:lnTo>
                    <a:pt x="41" y="0"/>
                  </a:lnTo>
                  <a:lnTo>
                    <a:pt x="41" y="0"/>
                  </a:lnTo>
                  <a:lnTo>
                    <a:pt x="41" y="0"/>
                  </a:lnTo>
                  <a:lnTo>
                    <a:pt x="70" y="0"/>
                  </a:lnTo>
                  <a:lnTo>
                    <a:pt x="70" y="0"/>
                  </a:lnTo>
                  <a:close/>
                  <a:moveTo>
                    <a:pt x="107" y="0"/>
                  </a:moveTo>
                  <a:lnTo>
                    <a:pt x="85" y="0"/>
                  </a:lnTo>
                  <a:lnTo>
                    <a:pt x="85" y="0"/>
                  </a:lnTo>
                  <a:lnTo>
                    <a:pt x="107" y="0"/>
                  </a:lnTo>
                  <a:lnTo>
                    <a:pt x="107" y="0"/>
                  </a:lnTo>
                  <a:close/>
                  <a:moveTo>
                    <a:pt x="121" y="0"/>
                  </a:moveTo>
                  <a:lnTo>
                    <a:pt x="118" y="0"/>
                  </a:lnTo>
                  <a:lnTo>
                    <a:pt x="118" y="0"/>
                  </a:lnTo>
                  <a:lnTo>
                    <a:pt x="114" y="0"/>
                  </a:lnTo>
                  <a:lnTo>
                    <a:pt x="107" y="0"/>
                  </a:lnTo>
                  <a:lnTo>
                    <a:pt x="110" y="0"/>
                  </a:lnTo>
                  <a:lnTo>
                    <a:pt x="121" y="0"/>
                  </a:lnTo>
                  <a:lnTo>
                    <a:pt x="121" y="0"/>
                  </a:lnTo>
                  <a:close/>
                  <a:moveTo>
                    <a:pt x="136" y="0"/>
                  </a:moveTo>
                  <a:lnTo>
                    <a:pt x="132" y="0"/>
                  </a:lnTo>
                  <a:lnTo>
                    <a:pt x="132" y="0"/>
                  </a:lnTo>
                  <a:lnTo>
                    <a:pt x="129" y="0"/>
                  </a:lnTo>
                  <a:lnTo>
                    <a:pt x="121" y="0"/>
                  </a:lnTo>
                  <a:lnTo>
                    <a:pt x="125" y="0"/>
                  </a:lnTo>
                  <a:lnTo>
                    <a:pt x="136" y="0"/>
                  </a:lnTo>
                  <a:lnTo>
                    <a:pt x="136" y="0"/>
                  </a:lnTo>
                  <a:close/>
                  <a:moveTo>
                    <a:pt x="151" y="0"/>
                  </a:moveTo>
                  <a:lnTo>
                    <a:pt x="147" y="0"/>
                  </a:lnTo>
                  <a:lnTo>
                    <a:pt x="147" y="0"/>
                  </a:lnTo>
                  <a:lnTo>
                    <a:pt x="143" y="0"/>
                  </a:lnTo>
                  <a:lnTo>
                    <a:pt x="136" y="0"/>
                  </a:lnTo>
                  <a:lnTo>
                    <a:pt x="140" y="0"/>
                  </a:lnTo>
                  <a:lnTo>
                    <a:pt x="151" y="0"/>
                  </a:lnTo>
                  <a:lnTo>
                    <a:pt x="151" y="0"/>
                  </a:lnTo>
                  <a:close/>
                  <a:moveTo>
                    <a:pt x="165" y="0"/>
                  </a:moveTo>
                  <a:lnTo>
                    <a:pt x="154" y="0"/>
                  </a:lnTo>
                  <a:lnTo>
                    <a:pt x="154" y="0"/>
                  </a:lnTo>
                  <a:lnTo>
                    <a:pt x="165" y="0"/>
                  </a:lnTo>
                  <a:lnTo>
                    <a:pt x="165" y="0"/>
                  </a:lnTo>
                  <a:close/>
                  <a:moveTo>
                    <a:pt x="180" y="0"/>
                  </a:moveTo>
                  <a:lnTo>
                    <a:pt x="169" y="0"/>
                  </a:lnTo>
                  <a:lnTo>
                    <a:pt x="169" y="0"/>
                  </a:lnTo>
                  <a:lnTo>
                    <a:pt x="180" y="0"/>
                  </a:lnTo>
                  <a:lnTo>
                    <a:pt x="180" y="0"/>
                  </a:lnTo>
                  <a:close/>
                  <a:moveTo>
                    <a:pt x="195" y="0"/>
                  </a:moveTo>
                  <a:lnTo>
                    <a:pt x="184" y="0"/>
                  </a:lnTo>
                  <a:lnTo>
                    <a:pt x="184" y="0"/>
                  </a:lnTo>
                  <a:lnTo>
                    <a:pt x="195" y="0"/>
                  </a:lnTo>
                  <a:lnTo>
                    <a:pt x="195" y="0"/>
                  </a:lnTo>
                  <a:close/>
                </a:path>
              </a:pathLst>
            </a:custGeom>
            <a:solidFill>
              <a:srgbClr val="75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5" name="Freeform 208"/>
            <p:cNvSpPr>
              <a:spLocks noEditPoints="1"/>
            </p:cNvSpPr>
            <p:nvPr/>
          </p:nvSpPr>
          <p:spPr bwMode="auto">
            <a:xfrm>
              <a:off x="8325626" y="2643188"/>
              <a:ext cx="309563" cy="0"/>
            </a:xfrm>
            <a:custGeom>
              <a:avLst/>
              <a:gdLst>
                <a:gd name="T0" fmla="*/ 41 w 195"/>
                <a:gd name="T1" fmla="*/ 11 w 195"/>
                <a:gd name="T2" fmla="*/ 0 w 195"/>
                <a:gd name="T3" fmla="*/ 0 w 195"/>
                <a:gd name="T4" fmla="*/ 8 w 195"/>
                <a:gd name="T5" fmla="*/ 37 w 195"/>
                <a:gd name="T6" fmla="*/ 41 w 195"/>
                <a:gd name="T7" fmla="*/ 70 w 195"/>
                <a:gd name="T8" fmla="*/ 55 w 195"/>
                <a:gd name="T9" fmla="*/ 55 w 195"/>
                <a:gd name="T10" fmla="*/ 55 w 195"/>
                <a:gd name="T11" fmla="*/ 41 w 195"/>
                <a:gd name="T12" fmla="*/ 41 w 195"/>
                <a:gd name="T13" fmla="*/ 41 w 195"/>
                <a:gd name="T14" fmla="*/ 41 w 195"/>
                <a:gd name="T15" fmla="*/ 41 w 195"/>
                <a:gd name="T16" fmla="*/ 70 w 195"/>
                <a:gd name="T17" fmla="*/ 70 w 195"/>
                <a:gd name="T18" fmla="*/ 107 w 195"/>
                <a:gd name="T19" fmla="*/ 85 w 195"/>
                <a:gd name="T20" fmla="*/ 85 w 195"/>
                <a:gd name="T21" fmla="*/ 107 w 195"/>
                <a:gd name="T22" fmla="*/ 107 w 195"/>
                <a:gd name="T23" fmla="*/ 121 w 195"/>
                <a:gd name="T24" fmla="*/ 118 w 195"/>
                <a:gd name="T25" fmla="*/ 118 w 195"/>
                <a:gd name="T26" fmla="*/ 114 w 195"/>
                <a:gd name="T27" fmla="*/ 107 w 195"/>
                <a:gd name="T28" fmla="*/ 110 w 195"/>
                <a:gd name="T29" fmla="*/ 121 w 195"/>
                <a:gd name="T30" fmla="*/ 121 w 195"/>
                <a:gd name="T31" fmla="*/ 136 w 195"/>
                <a:gd name="T32" fmla="*/ 132 w 195"/>
                <a:gd name="T33" fmla="*/ 132 w 195"/>
                <a:gd name="T34" fmla="*/ 129 w 195"/>
                <a:gd name="T35" fmla="*/ 121 w 195"/>
                <a:gd name="T36" fmla="*/ 125 w 195"/>
                <a:gd name="T37" fmla="*/ 136 w 195"/>
                <a:gd name="T38" fmla="*/ 136 w 195"/>
                <a:gd name="T39" fmla="*/ 151 w 195"/>
                <a:gd name="T40" fmla="*/ 147 w 195"/>
                <a:gd name="T41" fmla="*/ 147 w 195"/>
                <a:gd name="T42" fmla="*/ 143 w 195"/>
                <a:gd name="T43" fmla="*/ 136 w 195"/>
                <a:gd name="T44" fmla="*/ 140 w 195"/>
                <a:gd name="T45" fmla="*/ 151 w 195"/>
                <a:gd name="T46" fmla="*/ 151 w 195"/>
                <a:gd name="T47" fmla="*/ 165 w 195"/>
                <a:gd name="T48" fmla="*/ 154 w 195"/>
                <a:gd name="T49" fmla="*/ 154 w 195"/>
                <a:gd name="T50" fmla="*/ 165 w 195"/>
                <a:gd name="T51" fmla="*/ 165 w 195"/>
                <a:gd name="T52" fmla="*/ 180 w 195"/>
                <a:gd name="T53" fmla="*/ 169 w 195"/>
                <a:gd name="T54" fmla="*/ 169 w 195"/>
                <a:gd name="T55" fmla="*/ 180 w 195"/>
                <a:gd name="T56" fmla="*/ 180 w 195"/>
                <a:gd name="T57" fmla="*/ 195 w 195"/>
                <a:gd name="T58" fmla="*/ 184 w 195"/>
                <a:gd name="T59" fmla="*/ 184 w 195"/>
                <a:gd name="T60" fmla="*/ 195 w 195"/>
                <a:gd name="T61" fmla="*/ 195 w 19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 ang="0">
                  <a:pos x="T57" y="0"/>
                </a:cxn>
                <a:cxn ang="0">
                  <a:pos x="T58" y="0"/>
                </a:cxn>
                <a:cxn ang="0">
                  <a:pos x="T59" y="0"/>
                </a:cxn>
                <a:cxn ang="0">
                  <a:pos x="T60" y="0"/>
                </a:cxn>
                <a:cxn ang="0">
                  <a:pos x="T61" y="0"/>
                </a:cxn>
              </a:cxnLst>
              <a:rect l="0" t="0" r="r" b="b"/>
              <a:pathLst>
                <a:path w="195">
                  <a:moveTo>
                    <a:pt x="41" y="0"/>
                  </a:moveTo>
                  <a:lnTo>
                    <a:pt x="11" y="0"/>
                  </a:lnTo>
                  <a:lnTo>
                    <a:pt x="0" y="0"/>
                  </a:lnTo>
                  <a:lnTo>
                    <a:pt x="0" y="0"/>
                  </a:lnTo>
                  <a:lnTo>
                    <a:pt x="8" y="0"/>
                  </a:lnTo>
                  <a:lnTo>
                    <a:pt x="37" y="0"/>
                  </a:lnTo>
                  <a:lnTo>
                    <a:pt x="41" y="0"/>
                  </a:lnTo>
                  <a:moveTo>
                    <a:pt x="70" y="0"/>
                  </a:moveTo>
                  <a:lnTo>
                    <a:pt x="55" y="0"/>
                  </a:lnTo>
                  <a:lnTo>
                    <a:pt x="55" y="0"/>
                  </a:lnTo>
                  <a:lnTo>
                    <a:pt x="55" y="0"/>
                  </a:lnTo>
                  <a:lnTo>
                    <a:pt x="41" y="0"/>
                  </a:lnTo>
                  <a:lnTo>
                    <a:pt x="41" y="0"/>
                  </a:lnTo>
                  <a:lnTo>
                    <a:pt x="41" y="0"/>
                  </a:lnTo>
                  <a:lnTo>
                    <a:pt x="41" y="0"/>
                  </a:lnTo>
                  <a:lnTo>
                    <a:pt x="41" y="0"/>
                  </a:lnTo>
                  <a:lnTo>
                    <a:pt x="70" y="0"/>
                  </a:lnTo>
                  <a:lnTo>
                    <a:pt x="70" y="0"/>
                  </a:lnTo>
                  <a:moveTo>
                    <a:pt x="107" y="0"/>
                  </a:moveTo>
                  <a:lnTo>
                    <a:pt x="85" y="0"/>
                  </a:lnTo>
                  <a:lnTo>
                    <a:pt x="85" y="0"/>
                  </a:lnTo>
                  <a:lnTo>
                    <a:pt x="107" y="0"/>
                  </a:lnTo>
                  <a:lnTo>
                    <a:pt x="107" y="0"/>
                  </a:lnTo>
                  <a:moveTo>
                    <a:pt x="121" y="0"/>
                  </a:moveTo>
                  <a:lnTo>
                    <a:pt x="118" y="0"/>
                  </a:lnTo>
                  <a:lnTo>
                    <a:pt x="118" y="0"/>
                  </a:lnTo>
                  <a:lnTo>
                    <a:pt x="114" y="0"/>
                  </a:lnTo>
                  <a:lnTo>
                    <a:pt x="107" y="0"/>
                  </a:lnTo>
                  <a:lnTo>
                    <a:pt x="110" y="0"/>
                  </a:lnTo>
                  <a:lnTo>
                    <a:pt x="121" y="0"/>
                  </a:lnTo>
                  <a:lnTo>
                    <a:pt x="121" y="0"/>
                  </a:lnTo>
                  <a:moveTo>
                    <a:pt x="136" y="0"/>
                  </a:moveTo>
                  <a:lnTo>
                    <a:pt x="132" y="0"/>
                  </a:lnTo>
                  <a:lnTo>
                    <a:pt x="132" y="0"/>
                  </a:lnTo>
                  <a:lnTo>
                    <a:pt x="129" y="0"/>
                  </a:lnTo>
                  <a:lnTo>
                    <a:pt x="121" y="0"/>
                  </a:lnTo>
                  <a:lnTo>
                    <a:pt x="125" y="0"/>
                  </a:lnTo>
                  <a:lnTo>
                    <a:pt x="136" y="0"/>
                  </a:lnTo>
                  <a:lnTo>
                    <a:pt x="136" y="0"/>
                  </a:lnTo>
                  <a:moveTo>
                    <a:pt x="151" y="0"/>
                  </a:moveTo>
                  <a:lnTo>
                    <a:pt x="147" y="0"/>
                  </a:lnTo>
                  <a:lnTo>
                    <a:pt x="147" y="0"/>
                  </a:lnTo>
                  <a:lnTo>
                    <a:pt x="143" y="0"/>
                  </a:lnTo>
                  <a:lnTo>
                    <a:pt x="136" y="0"/>
                  </a:lnTo>
                  <a:lnTo>
                    <a:pt x="140" y="0"/>
                  </a:lnTo>
                  <a:lnTo>
                    <a:pt x="151" y="0"/>
                  </a:lnTo>
                  <a:lnTo>
                    <a:pt x="151" y="0"/>
                  </a:lnTo>
                  <a:moveTo>
                    <a:pt x="165" y="0"/>
                  </a:moveTo>
                  <a:lnTo>
                    <a:pt x="154" y="0"/>
                  </a:lnTo>
                  <a:lnTo>
                    <a:pt x="154" y="0"/>
                  </a:lnTo>
                  <a:lnTo>
                    <a:pt x="165" y="0"/>
                  </a:lnTo>
                  <a:lnTo>
                    <a:pt x="165" y="0"/>
                  </a:lnTo>
                  <a:moveTo>
                    <a:pt x="180" y="0"/>
                  </a:moveTo>
                  <a:lnTo>
                    <a:pt x="169" y="0"/>
                  </a:lnTo>
                  <a:lnTo>
                    <a:pt x="169" y="0"/>
                  </a:lnTo>
                  <a:lnTo>
                    <a:pt x="180" y="0"/>
                  </a:lnTo>
                  <a:lnTo>
                    <a:pt x="180" y="0"/>
                  </a:lnTo>
                  <a:moveTo>
                    <a:pt x="195" y="0"/>
                  </a:moveTo>
                  <a:lnTo>
                    <a:pt x="184" y="0"/>
                  </a:lnTo>
                  <a:lnTo>
                    <a:pt x="184" y="0"/>
                  </a:lnTo>
                  <a:lnTo>
                    <a:pt x="195" y="0"/>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7" name="Freeform 210"/>
            <p:cNvSpPr>
              <a:spLocks/>
            </p:cNvSpPr>
            <p:nvPr/>
          </p:nvSpPr>
          <p:spPr bwMode="auto">
            <a:xfrm>
              <a:off x="8390713" y="2620963"/>
              <a:ext cx="80963" cy="98425"/>
            </a:xfrm>
            <a:custGeom>
              <a:avLst/>
              <a:gdLst>
                <a:gd name="T0" fmla="*/ 51 w 51"/>
                <a:gd name="T1" fmla="*/ 0 h 62"/>
                <a:gd name="T2" fmla="*/ 36 w 51"/>
                <a:gd name="T3" fmla="*/ 0 h 62"/>
                <a:gd name="T4" fmla="*/ 33 w 51"/>
                <a:gd name="T5" fmla="*/ 3 h 62"/>
                <a:gd name="T6" fmla="*/ 29 w 51"/>
                <a:gd name="T7" fmla="*/ 14 h 62"/>
                <a:gd name="T8" fmla="*/ 29 w 51"/>
                <a:gd name="T9" fmla="*/ 14 h 62"/>
                <a:gd name="T10" fmla="*/ 22 w 51"/>
                <a:gd name="T11" fmla="*/ 25 h 62"/>
                <a:gd name="T12" fmla="*/ 18 w 51"/>
                <a:gd name="T13" fmla="*/ 29 h 62"/>
                <a:gd name="T14" fmla="*/ 14 w 51"/>
                <a:gd name="T15" fmla="*/ 36 h 62"/>
                <a:gd name="T16" fmla="*/ 11 w 51"/>
                <a:gd name="T17" fmla="*/ 40 h 62"/>
                <a:gd name="T18" fmla="*/ 3 w 51"/>
                <a:gd name="T19" fmla="*/ 55 h 62"/>
                <a:gd name="T20" fmla="*/ 0 w 51"/>
                <a:gd name="T21" fmla="*/ 62 h 62"/>
                <a:gd name="T22" fmla="*/ 14 w 51"/>
                <a:gd name="T23" fmla="*/ 62 h 62"/>
                <a:gd name="T24" fmla="*/ 18 w 51"/>
                <a:gd name="T25" fmla="*/ 55 h 62"/>
                <a:gd name="T26" fmla="*/ 29 w 51"/>
                <a:gd name="T27" fmla="*/ 40 h 62"/>
                <a:gd name="T28" fmla="*/ 29 w 51"/>
                <a:gd name="T29" fmla="*/ 36 h 62"/>
                <a:gd name="T30" fmla="*/ 36 w 51"/>
                <a:gd name="T31" fmla="*/ 29 h 62"/>
                <a:gd name="T32" fmla="*/ 36 w 51"/>
                <a:gd name="T33" fmla="*/ 25 h 62"/>
                <a:gd name="T34" fmla="*/ 44 w 51"/>
                <a:gd name="T35" fmla="*/ 14 h 62"/>
                <a:gd name="T36" fmla="*/ 44 w 51"/>
                <a:gd name="T37" fmla="*/ 14 h 62"/>
                <a:gd name="T38" fmla="*/ 47 w 51"/>
                <a:gd name="T39" fmla="*/ 3 h 62"/>
                <a:gd name="T40" fmla="*/ 51 w 51"/>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2">
                  <a:moveTo>
                    <a:pt x="51" y="0"/>
                  </a:moveTo>
                  <a:lnTo>
                    <a:pt x="36" y="0"/>
                  </a:lnTo>
                  <a:lnTo>
                    <a:pt x="33" y="3"/>
                  </a:lnTo>
                  <a:lnTo>
                    <a:pt x="29" y="14"/>
                  </a:lnTo>
                  <a:lnTo>
                    <a:pt x="29" y="14"/>
                  </a:lnTo>
                  <a:lnTo>
                    <a:pt x="22" y="25"/>
                  </a:lnTo>
                  <a:lnTo>
                    <a:pt x="18" y="29"/>
                  </a:lnTo>
                  <a:lnTo>
                    <a:pt x="14" y="36"/>
                  </a:lnTo>
                  <a:lnTo>
                    <a:pt x="11" y="40"/>
                  </a:lnTo>
                  <a:lnTo>
                    <a:pt x="3" y="55"/>
                  </a:lnTo>
                  <a:lnTo>
                    <a:pt x="0" y="62"/>
                  </a:lnTo>
                  <a:lnTo>
                    <a:pt x="14" y="62"/>
                  </a:lnTo>
                  <a:lnTo>
                    <a:pt x="18" y="55"/>
                  </a:lnTo>
                  <a:lnTo>
                    <a:pt x="29" y="40"/>
                  </a:lnTo>
                  <a:lnTo>
                    <a:pt x="29" y="36"/>
                  </a:lnTo>
                  <a:lnTo>
                    <a:pt x="36" y="29"/>
                  </a:lnTo>
                  <a:lnTo>
                    <a:pt x="36" y="25"/>
                  </a:lnTo>
                  <a:lnTo>
                    <a:pt x="44" y="14"/>
                  </a:lnTo>
                  <a:lnTo>
                    <a:pt x="44" y="14"/>
                  </a:lnTo>
                  <a:lnTo>
                    <a:pt x="47" y="3"/>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9" name="Freeform 212"/>
            <p:cNvSpPr>
              <a:spLocks/>
            </p:cNvSpPr>
            <p:nvPr/>
          </p:nvSpPr>
          <p:spPr bwMode="auto">
            <a:xfrm>
              <a:off x="8506601" y="2678113"/>
              <a:ext cx="11113" cy="30162"/>
            </a:xfrm>
            <a:custGeom>
              <a:avLst/>
              <a:gdLst>
                <a:gd name="T0" fmla="*/ 4 w 7"/>
                <a:gd name="T1" fmla="*/ 0 h 19"/>
                <a:gd name="T2" fmla="*/ 4 w 7"/>
                <a:gd name="T3" fmla="*/ 4 h 19"/>
                <a:gd name="T4" fmla="*/ 0 w 7"/>
                <a:gd name="T5" fmla="*/ 19 h 19"/>
                <a:gd name="T6" fmla="*/ 0 w 7"/>
                <a:gd name="T7" fmla="*/ 19 h 19"/>
                <a:gd name="T8" fmla="*/ 0 w 7"/>
                <a:gd name="T9" fmla="*/ 19 h 19"/>
                <a:gd name="T10" fmla="*/ 4 w 7"/>
                <a:gd name="T11" fmla="*/ 19 h 19"/>
                <a:gd name="T12" fmla="*/ 7 w 7"/>
                <a:gd name="T13" fmla="*/ 4 h 19"/>
                <a:gd name="T14" fmla="*/ 7 w 7"/>
                <a:gd name="T15" fmla="*/ 4 h 19"/>
                <a:gd name="T16" fmla="*/ 4 w 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4" y="0"/>
                  </a:moveTo>
                  <a:lnTo>
                    <a:pt x="4" y="4"/>
                  </a:lnTo>
                  <a:lnTo>
                    <a:pt x="0" y="19"/>
                  </a:lnTo>
                  <a:lnTo>
                    <a:pt x="0" y="19"/>
                  </a:lnTo>
                  <a:lnTo>
                    <a:pt x="0" y="19"/>
                  </a:lnTo>
                  <a:lnTo>
                    <a:pt x="4" y="19"/>
                  </a:lnTo>
                  <a:lnTo>
                    <a:pt x="7" y="4"/>
                  </a:lnTo>
                  <a:lnTo>
                    <a:pt x="7"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71" name="Freeform 214"/>
            <p:cNvSpPr>
              <a:spLocks/>
            </p:cNvSpPr>
            <p:nvPr/>
          </p:nvSpPr>
          <p:spPr bwMode="auto">
            <a:xfrm>
              <a:off x="8478026" y="2678113"/>
              <a:ext cx="11113" cy="30162"/>
            </a:xfrm>
            <a:custGeom>
              <a:avLst/>
              <a:gdLst>
                <a:gd name="T0" fmla="*/ 7 w 7"/>
                <a:gd name="T1" fmla="*/ 0 h 19"/>
                <a:gd name="T2" fmla="*/ 7 w 7"/>
                <a:gd name="T3" fmla="*/ 4 h 19"/>
                <a:gd name="T4" fmla="*/ 0 w 7"/>
                <a:gd name="T5" fmla="*/ 19 h 19"/>
                <a:gd name="T6" fmla="*/ 0 w 7"/>
                <a:gd name="T7" fmla="*/ 19 h 19"/>
                <a:gd name="T8" fmla="*/ 0 w 7"/>
                <a:gd name="T9" fmla="*/ 19 h 19"/>
                <a:gd name="T10" fmla="*/ 3 w 7"/>
                <a:gd name="T11" fmla="*/ 19 h 19"/>
                <a:gd name="T12" fmla="*/ 7 w 7"/>
                <a:gd name="T13" fmla="*/ 4 h 19"/>
                <a:gd name="T14" fmla="*/ 7 w 7"/>
                <a:gd name="T15" fmla="*/ 4 h 19"/>
                <a:gd name="T16" fmla="*/ 7 w 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0"/>
                  </a:moveTo>
                  <a:lnTo>
                    <a:pt x="7" y="4"/>
                  </a:lnTo>
                  <a:lnTo>
                    <a:pt x="0" y="19"/>
                  </a:lnTo>
                  <a:lnTo>
                    <a:pt x="0" y="19"/>
                  </a:lnTo>
                  <a:lnTo>
                    <a:pt x="0" y="19"/>
                  </a:lnTo>
                  <a:lnTo>
                    <a:pt x="3" y="19"/>
                  </a:lnTo>
                  <a:lnTo>
                    <a:pt x="7" y="4"/>
                  </a:lnTo>
                  <a:lnTo>
                    <a:pt x="7" y="4"/>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73" name="Freeform 216"/>
            <p:cNvSpPr>
              <a:spLocks/>
            </p:cNvSpPr>
            <p:nvPr/>
          </p:nvSpPr>
          <p:spPr bwMode="auto">
            <a:xfrm>
              <a:off x="8447863" y="2678113"/>
              <a:ext cx="17463" cy="30162"/>
            </a:xfrm>
            <a:custGeom>
              <a:avLst/>
              <a:gdLst>
                <a:gd name="T0" fmla="*/ 8 w 11"/>
                <a:gd name="T1" fmla="*/ 0 h 19"/>
                <a:gd name="T2" fmla="*/ 8 w 11"/>
                <a:gd name="T3" fmla="*/ 4 h 19"/>
                <a:gd name="T4" fmla="*/ 0 w 11"/>
                <a:gd name="T5" fmla="*/ 19 h 19"/>
                <a:gd name="T6" fmla="*/ 0 w 11"/>
                <a:gd name="T7" fmla="*/ 19 h 19"/>
                <a:gd name="T8" fmla="*/ 4 w 11"/>
                <a:gd name="T9" fmla="*/ 19 h 19"/>
                <a:gd name="T10" fmla="*/ 4 w 11"/>
                <a:gd name="T11" fmla="*/ 19 h 19"/>
                <a:gd name="T12" fmla="*/ 11 w 11"/>
                <a:gd name="T13" fmla="*/ 4 h 19"/>
                <a:gd name="T14" fmla="*/ 11 w 11"/>
                <a:gd name="T15" fmla="*/ 4 h 19"/>
                <a:gd name="T16" fmla="*/ 8 w 1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8" y="0"/>
                  </a:moveTo>
                  <a:lnTo>
                    <a:pt x="8" y="4"/>
                  </a:lnTo>
                  <a:lnTo>
                    <a:pt x="0" y="19"/>
                  </a:lnTo>
                  <a:lnTo>
                    <a:pt x="0" y="19"/>
                  </a:lnTo>
                  <a:lnTo>
                    <a:pt x="4" y="19"/>
                  </a:lnTo>
                  <a:lnTo>
                    <a:pt x="4" y="19"/>
                  </a:lnTo>
                  <a:lnTo>
                    <a:pt x="11" y="4"/>
                  </a:lnTo>
                  <a:lnTo>
                    <a:pt x="11" y="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75" name="Freeform 218"/>
            <p:cNvSpPr>
              <a:spLocks/>
            </p:cNvSpPr>
            <p:nvPr/>
          </p:nvSpPr>
          <p:spPr bwMode="auto">
            <a:xfrm>
              <a:off x="8355788" y="2678113"/>
              <a:ext cx="28575" cy="41275"/>
            </a:xfrm>
            <a:custGeom>
              <a:avLst/>
              <a:gdLst>
                <a:gd name="T0" fmla="*/ 14 w 18"/>
                <a:gd name="T1" fmla="*/ 0 h 26"/>
                <a:gd name="T2" fmla="*/ 14 w 18"/>
                <a:gd name="T3" fmla="*/ 4 h 26"/>
                <a:gd name="T4" fmla="*/ 3 w 18"/>
                <a:gd name="T5" fmla="*/ 19 h 26"/>
                <a:gd name="T6" fmla="*/ 0 w 18"/>
                <a:gd name="T7" fmla="*/ 22 h 26"/>
                <a:gd name="T8" fmla="*/ 3 w 18"/>
                <a:gd name="T9" fmla="*/ 26 h 26"/>
                <a:gd name="T10" fmla="*/ 7 w 18"/>
                <a:gd name="T11" fmla="*/ 19 h 26"/>
                <a:gd name="T12" fmla="*/ 18 w 18"/>
                <a:gd name="T13" fmla="*/ 4 h 26"/>
                <a:gd name="T14" fmla="*/ 18 w 18"/>
                <a:gd name="T15" fmla="*/ 4 h 26"/>
                <a:gd name="T16" fmla="*/ 18 w 18"/>
                <a:gd name="T17" fmla="*/ 4 h 26"/>
                <a:gd name="T18" fmla="*/ 18 w 18"/>
                <a:gd name="T19" fmla="*/ 4 h 26"/>
                <a:gd name="T20" fmla="*/ 14 w 18"/>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6">
                  <a:moveTo>
                    <a:pt x="14" y="0"/>
                  </a:moveTo>
                  <a:lnTo>
                    <a:pt x="14" y="4"/>
                  </a:lnTo>
                  <a:lnTo>
                    <a:pt x="3" y="19"/>
                  </a:lnTo>
                  <a:lnTo>
                    <a:pt x="0" y="22"/>
                  </a:lnTo>
                  <a:lnTo>
                    <a:pt x="3" y="26"/>
                  </a:lnTo>
                  <a:lnTo>
                    <a:pt x="7" y="19"/>
                  </a:lnTo>
                  <a:lnTo>
                    <a:pt x="18" y="4"/>
                  </a:lnTo>
                  <a:lnTo>
                    <a:pt x="18" y="4"/>
                  </a:lnTo>
                  <a:lnTo>
                    <a:pt x="18" y="4"/>
                  </a:lnTo>
                  <a:lnTo>
                    <a:pt x="18" y="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 name="Freeform 221"/>
            <p:cNvSpPr>
              <a:spLocks/>
            </p:cNvSpPr>
            <p:nvPr/>
          </p:nvSpPr>
          <p:spPr bwMode="auto">
            <a:xfrm>
              <a:off x="8331976" y="2678113"/>
              <a:ext cx="23813" cy="30162"/>
            </a:xfrm>
            <a:custGeom>
              <a:avLst/>
              <a:gdLst>
                <a:gd name="T0" fmla="*/ 15 w 15"/>
                <a:gd name="T1" fmla="*/ 0 h 19"/>
                <a:gd name="T2" fmla="*/ 15 w 15"/>
                <a:gd name="T3" fmla="*/ 4 h 19"/>
                <a:gd name="T4" fmla="*/ 0 w 15"/>
                <a:gd name="T5" fmla="*/ 19 h 19"/>
                <a:gd name="T6" fmla="*/ 0 w 15"/>
                <a:gd name="T7" fmla="*/ 19 h 19"/>
                <a:gd name="T8" fmla="*/ 4 w 15"/>
                <a:gd name="T9" fmla="*/ 19 h 19"/>
                <a:gd name="T10" fmla="*/ 4 w 15"/>
                <a:gd name="T11" fmla="*/ 19 h 19"/>
                <a:gd name="T12" fmla="*/ 15 w 15"/>
                <a:gd name="T13" fmla="*/ 4 h 19"/>
                <a:gd name="T14" fmla="*/ 15 w 15"/>
                <a:gd name="T15" fmla="*/ 4 h 19"/>
                <a:gd name="T16" fmla="*/ 15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5" y="0"/>
                  </a:moveTo>
                  <a:lnTo>
                    <a:pt x="15" y="4"/>
                  </a:lnTo>
                  <a:lnTo>
                    <a:pt x="0" y="19"/>
                  </a:lnTo>
                  <a:lnTo>
                    <a:pt x="0" y="19"/>
                  </a:lnTo>
                  <a:lnTo>
                    <a:pt x="4" y="19"/>
                  </a:lnTo>
                  <a:lnTo>
                    <a:pt x="4" y="19"/>
                  </a:lnTo>
                  <a:lnTo>
                    <a:pt x="15" y="4"/>
                  </a:lnTo>
                  <a:lnTo>
                    <a:pt x="15" y="4"/>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6" name="Freeform 223"/>
            <p:cNvSpPr>
              <a:spLocks/>
            </p:cNvSpPr>
            <p:nvPr/>
          </p:nvSpPr>
          <p:spPr bwMode="auto">
            <a:xfrm>
              <a:off x="8378013" y="2660650"/>
              <a:ext cx="17463" cy="23812"/>
            </a:xfrm>
            <a:custGeom>
              <a:avLst/>
              <a:gdLst>
                <a:gd name="T0" fmla="*/ 11 w 11"/>
                <a:gd name="T1" fmla="*/ 0 h 15"/>
                <a:gd name="T2" fmla="*/ 11 w 11"/>
                <a:gd name="T3" fmla="*/ 0 h 15"/>
                <a:gd name="T4" fmla="*/ 11 w 11"/>
                <a:gd name="T5" fmla="*/ 4 h 15"/>
                <a:gd name="T6" fmla="*/ 4 w 11"/>
                <a:gd name="T7" fmla="*/ 11 h 15"/>
                <a:gd name="T8" fmla="*/ 0 w 11"/>
                <a:gd name="T9" fmla="*/ 11 h 15"/>
                <a:gd name="T10" fmla="*/ 0 w 11"/>
                <a:gd name="T11" fmla="*/ 11 h 15"/>
                <a:gd name="T12" fmla="*/ 4 w 11"/>
                <a:gd name="T13" fmla="*/ 15 h 15"/>
                <a:gd name="T14" fmla="*/ 4 w 11"/>
                <a:gd name="T15" fmla="*/ 15 h 15"/>
                <a:gd name="T16" fmla="*/ 8 w 11"/>
                <a:gd name="T17" fmla="*/ 11 h 15"/>
                <a:gd name="T18" fmla="*/ 11 w 11"/>
                <a:gd name="T19" fmla="*/ 4 h 15"/>
                <a:gd name="T20" fmla="*/ 11 w 11"/>
                <a:gd name="T21" fmla="*/ 0 h 15"/>
                <a:gd name="T22" fmla="*/ 11 w 1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0"/>
                  </a:moveTo>
                  <a:lnTo>
                    <a:pt x="11" y="0"/>
                  </a:lnTo>
                  <a:lnTo>
                    <a:pt x="11" y="4"/>
                  </a:lnTo>
                  <a:lnTo>
                    <a:pt x="4" y="11"/>
                  </a:lnTo>
                  <a:lnTo>
                    <a:pt x="0" y="11"/>
                  </a:lnTo>
                  <a:lnTo>
                    <a:pt x="0" y="11"/>
                  </a:lnTo>
                  <a:lnTo>
                    <a:pt x="4" y="15"/>
                  </a:lnTo>
                  <a:lnTo>
                    <a:pt x="4" y="15"/>
                  </a:lnTo>
                  <a:lnTo>
                    <a:pt x="8" y="11"/>
                  </a:lnTo>
                  <a:lnTo>
                    <a:pt x="11" y="4"/>
                  </a:lnTo>
                  <a:lnTo>
                    <a:pt x="11"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8" name="Freeform 225"/>
            <p:cNvSpPr>
              <a:spLocks/>
            </p:cNvSpPr>
            <p:nvPr/>
          </p:nvSpPr>
          <p:spPr bwMode="auto">
            <a:xfrm>
              <a:off x="8390713" y="2625725"/>
              <a:ext cx="11113" cy="17462"/>
            </a:xfrm>
            <a:custGeom>
              <a:avLst/>
              <a:gdLst>
                <a:gd name="T0" fmla="*/ 7 w 7"/>
                <a:gd name="T1" fmla="*/ 0 h 11"/>
                <a:gd name="T2" fmla="*/ 3 w 7"/>
                <a:gd name="T3" fmla="*/ 0 h 11"/>
                <a:gd name="T4" fmla="*/ 0 w 7"/>
                <a:gd name="T5" fmla="*/ 11 h 11"/>
                <a:gd name="T6" fmla="*/ 0 w 7"/>
                <a:gd name="T7" fmla="*/ 11 h 11"/>
                <a:gd name="T8" fmla="*/ 0 w 7"/>
                <a:gd name="T9" fmla="*/ 11 h 11"/>
                <a:gd name="T10" fmla="*/ 0 w 7"/>
                <a:gd name="T11" fmla="*/ 11 h 11"/>
                <a:gd name="T12" fmla="*/ 7 w 7"/>
                <a:gd name="T13" fmla="*/ 0 h 11"/>
                <a:gd name="T14" fmla="*/ 7 w 7"/>
                <a:gd name="T15" fmla="*/ 0 h 11"/>
                <a:gd name="T16" fmla="*/ 7 w 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7" y="0"/>
                  </a:moveTo>
                  <a:lnTo>
                    <a:pt x="3" y="0"/>
                  </a:lnTo>
                  <a:lnTo>
                    <a:pt x="0" y="11"/>
                  </a:lnTo>
                  <a:lnTo>
                    <a:pt x="0" y="11"/>
                  </a:lnTo>
                  <a:lnTo>
                    <a:pt x="0" y="11"/>
                  </a:lnTo>
                  <a:lnTo>
                    <a:pt x="0" y="11"/>
                  </a:lnTo>
                  <a:lnTo>
                    <a:pt x="7" y="0"/>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0" name="Freeform 227"/>
            <p:cNvSpPr>
              <a:spLocks/>
            </p:cNvSpPr>
            <p:nvPr/>
          </p:nvSpPr>
          <p:spPr bwMode="auto">
            <a:xfrm>
              <a:off x="8408176" y="2625725"/>
              <a:ext cx="17463" cy="17462"/>
            </a:xfrm>
            <a:custGeom>
              <a:avLst/>
              <a:gdLst>
                <a:gd name="T0" fmla="*/ 7 w 11"/>
                <a:gd name="T1" fmla="*/ 0 h 11"/>
                <a:gd name="T2" fmla="*/ 7 w 11"/>
                <a:gd name="T3" fmla="*/ 0 h 11"/>
                <a:gd name="T4" fmla="*/ 0 w 11"/>
                <a:gd name="T5" fmla="*/ 11 h 11"/>
                <a:gd name="T6" fmla="*/ 3 w 11"/>
                <a:gd name="T7" fmla="*/ 11 h 11"/>
                <a:gd name="T8" fmla="*/ 3 w 11"/>
                <a:gd name="T9" fmla="*/ 11 h 11"/>
                <a:gd name="T10" fmla="*/ 3 w 11"/>
                <a:gd name="T11" fmla="*/ 11 h 11"/>
                <a:gd name="T12" fmla="*/ 11 w 11"/>
                <a:gd name="T13" fmla="*/ 0 h 11"/>
                <a:gd name="T14" fmla="*/ 11 w 11"/>
                <a:gd name="T15" fmla="*/ 0 h 11"/>
                <a:gd name="T16" fmla="*/ 7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7" y="0"/>
                  </a:moveTo>
                  <a:lnTo>
                    <a:pt x="7" y="0"/>
                  </a:lnTo>
                  <a:lnTo>
                    <a:pt x="0" y="11"/>
                  </a:lnTo>
                  <a:lnTo>
                    <a:pt x="3" y="11"/>
                  </a:lnTo>
                  <a:lnTo>
                    <a:pt x="3" y="11"/>
                  </a:lnTo>
                  <a:lnTo>
                    <a:pt x="3" y="11"/>
                  </a:lnTo>
                  <a:lnTo>
                    <a:pt x="11" y="0"/>
                  </a:lnTo>
                  <a:lnTo>
                    <a:pt x="11"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2" name="Freeform 229"/>
            <p:cNvSpPr>
              <a:spLocks/>
            </p:cNvSpPr>
            <p:nvPr/>
          </p:nvSpPr>
          <p:spPr bwMode="auto">
            <a:xfrm>
              <a:off x="8373251" y="2643188"/>
              <a:ext cx="17463" cy="17462"/>
            </a:xfrm>
            <a:custGeom>
              <a:avLst/>
              <a:gdLst>
                <a:gd name="T0" fmla="*/ 11 w 11"/>
                <a:gd name="T1" fmla="*/ 0 h 11"/>
                <a:gd name="T2" fmla="*/ 11 w 11"/>
                <a:gd name="T3" fmla="*/ 0 h 11"/>
                <a:gd name="T4" fmla="*/ 7 w 11"/>
                <a:gd name="T5" fmla="*/ 0 h 11"/>
                <a:gd name="T6" fmla="*/ 0 w 11"/>
                <a:gd name="T7" fmla="*/ 11 h 11"/>
                <a:gd name="T8" fmla="*/ 0 w 11"/>
                <a:gd name="T9" fmla="*/ 11 h 11"/>
                <a:gd name="T10" fmla="*/ 0 w 11"/>
                <a:gd name="T11" fmla="*/ 11 h 11"/>
                <a:gd name="T12" fmla="*/ 0 w 11"/>
                <a:gd name="T13" fmla="*/ 11 h 11"/>
                <a:gd name="T14" fmla="*/ 11 w 11"/>
                <a:gd name="T15" fmla="*/ 0 h 11"/>
                <a:gd name="T16" fmla="*/ 11 w 11"/>
                <a:gd name="T17" fmla="*/ 0 h 11"/>
                <a:gd name="T18" fmla="*/ 11 w 1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0"/>
                  </a:moveTo>
                  <a:lnTo>
                    <a:pt x="11" y="0"/>
                  </a:lnTo>
                  <a:lnTo>
                    <a:pt x="7" y="0"/>
                  </a:lnTo>
                  <a:lnTo>
                    <a:pt x="0" y="11"/>
                  </a:lnTo>
                  <a:lnTo>
                    <a:pt x="0" y="11"/>
                  </a:lnTo>
                  <a:lnTo>
                    <a:pt x="0" y="11"/>
                  </a:lnTo>
                  <a:lnTo>
                    <a:pt x="0" y="11"/>
                  </a:lnTo>
                  <a:lnTo>
                    <a:pt x="11" y="0"/>
                  </a:lnTo>
                  <a:lnTo>
                    <a:pt x="11"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4" name="Freeform 231"/>
            <p:cNvSpPr>
              <a:spLocks/>
            </p:cNvSpPr>
            <p:nvPr/>
          </p:nvSpPr>
          <p:spPr bwMode="auto">
            <a:xfrm>
              <a:off x="8500251" y="2660650"/>
              <a:ext cx="12700" cy="23812"/>
            </a:xfrm>
            <a:custGeom>
              <a:avLst/>
              <a:gdLst>
                <a:gd name="T0" fmla="*/ 8 w 8"/>
                <a:gd name="T1" fmla="*/ 0 h 15"/>
                <a:gd name="T2" fmla="*/ 4 w 8"/>
                <a:gd name="T3" fmla="*/ 0 h 15"/>
                <a:gd name="T4" fmla="*/ 4 w 8"/>
                <a:gd name="T5" fmla="*/ 4 h 15"/>
                <a:gd name="T6" fmla="*/ 0 w 8"/>
                <a:gd name="T7" fmla="*/ 11 h 15"/>
                <a:gd name="T8" fmla="*/ 0 w 8"/>
                <a:gd name="T9" fmla="*/ 11 h 15"/>
                <a:gd name="T10" fmla="*/ 4 w 8"/>
                <a:gd name="T11" fmla="*/ 15 h 15"/>
                <a:gd name="T12" fmla="*/ 4 w 8"/>
                <a:gd name="T13" fmla="*/ 11 h 15"/>
                <a:gd name="T14" fmla="*/ 8 w 8"/>
                <a:gd name="T15" fmla="*/ 4 h 15"/>
                <a:gd name="T16" fmla="*/ 8 w 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5">
                  <a:moveTo>
                    <a:pt x="8" y="0"/>
                  </a:moveTo>
                  <a:lnTo>
                    <a:pt x="4" y="0"/>
                  </a:lnTo>
                  <a:lnTo>
                    <a:pt x="4" y="4"/>
                  </a:lnTo>
                  <a:lnTo>
                    <a:pt x="0" y="11"/>
                  </a:lnTo>
                  <a:lnTo>
                    <a:pt x="0" y="11"/>
                  </a:lnTo>
                  <a:lnTo>
                    <a:pt x="4" y="15"/>
                  </a:lnTo>
                  <a:lnTo>
                    <a:pt x="4" y="11"/>
                  </a:lnTo>
                  <a:lnTo>
                    <a:pt x="8" y="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6" name="Freeform 233"/>
            <p:cNvSpPr>
              <a:spLocks/>
            </p:cNvSpPr>
            <p:nvPr/>
          </p:nvSpPr>
          <p:spPr bwMode="auto">
            <a:xfrm>
              <a:off x="8530413" y="2660650"/>
              <a:ext cx="4763" cy="23812"/>
            </a:xfrm>
            <a:custGeom>
              <a:avLst/>
              <a:gdLst>
                <a:gd name="T0" fmla="*/ 3 w 3"/>
                <a:gd name="T1" fmla="*/ 0 h 15"/>
                <a:gd name="T2" fmla="*/ 0 w 3"/>
                <a:gd name="T3" fmla="*/ 0 h 15"/>
                <a:gd name="T4" fmla="*/ 0 w 3"/>
                <a:gd name="T5" fmla="*/ 4 h 15"/>
                <a:gd name="T6" fmla="*/ 0 w 3"/>
                <a:gd name="T7" fmla="*/ 11 h 15"/>
                <a:gd name="T8" fmla="*/ 0 w 3"/>
                <a:gd name="T9" fmla="*/ 11 h 15"/>
                <a:gd name="T10" fmla="*/ 0 w 3"/>
                <a:gd name="T11" fmla="*/ 15 h 15"/>
                <a:gd name="T12" fmla="*/ 0 w 3"/>
                <a:gd name="T13" fmla="*/ 11 h 15"/>
                <a:gd name="T14" fmla="*/ 3 w 3"/>
                <a:gd name="T15" fmla="*/ 4 h 15"/>
                <a:gd name="T16" fmla="*/ 3 w 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0"/>
                  </a:moveTo>
                  <a:lnTo>
                    <a:pt x="0" y="0"/>
                  </a:lnTo>
                  <a:lnTo>
                    <a:pt x="0" y="4"/>
                  </a:lnTo>
                  <a:lnTo>
                    <a:pt x="0" y="11"/>
                  </a:lnTo>
                  <a:lnTo>
                    <a:pt x="0" y="11"/>
                  </a:lnTo>
                  <a:lnTo>
                    <a:pt x="0" y="15"/>
                  </a:lnTo>
                  <a:lnTo>
                    <a:pt x="0" y="11"/>
                  </a:lnTo>
                  <a:lnTo>
                    <a:pt x="3" y="4"/>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8" name="Freeform 235"/>
            <p:cNvSpPr>
              <a:spLocks/>
            </p:cNvSpPr>
            <p:nvPr/>
          </p:nvSpPr>
          <p:spPr bwMode="auto">
            <a:xfrm>
              <a:off x="8552638" y="2660650"/>
              <a:ext cx="6350" cy="23812"/>
            </a:xfrm>
            <a:custGeom>
              <a:avLst/>
              <a:gdLst>
                <a:gd name="T0" fmla="*/ 4 w 4"/>
                <a:gd name="T1" fmla="*/ 0 h 15"/>
                <a:gd name="T2" fmla="*/ 4 w 4"/>
                <a:gd name="T3" fmla="*/ 0 h 15"/>
                <a:gd name="T4" fmla="*/ 4 w 4"/>
                <a:gd name="T5" fmla="*/ 4 h 15"/>
                <a:gd name="T6" fmla="*/ 0 w 4"/>
                <a:gd name="T7" fmla="*/ 11 h 15"/>
                <a:gd name="T8" fmla="*/ 0 w 4"/>
                <a:gd name="T9" fmla="*/ 11 h 15"/>
                <a:gd name="T10" fmla="*/ 4 w 4"/>
                <a:gd name="T11" fmla="*/ 15 h 15"/>
                <a:gd name="T12" fmla="*/ 4 w 4"/>
                <a:gd name="T13" fmla="*/ 11 h 15"/>
                <a:gd name="T14" fmla="*/ 4 w 4"/>
                <a:gd name="T15" fmla="*/ 4 h 15"/>
                <a:gd name="T16" fmla="*/ 4 w 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4" y="0"/>
                  </a:moveTo>
                  <a:lnTo>
                    <a:pt x="4" y="0"/>
                  </a:lnTo>
                  <a:lnTo>
                    <a:pt x="4" y="4"/>
                  </a:lnTo>
                  <a:lnTo>
                    <a:pt x="0" y="11"/>
                  </a:lnTo>
                  <a:lnTo>
                    <a:pt x="0" y="11"/>
                  </a:lnTo>
                  <a:lnTo>
                    <a:pt x="4" y="15"/>
                  </a:lnTo>
                  <a:lnTo>
                    <a:pt x="4" y="11"/>
                  </a:lnTo>
                  <a:lnTo>
                    <a:pt x="4"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0" name="Freeform 237"/>
            <p:cNvSpPr>
              <a:spLocks/>
            </p:cNvSpPr>
            <p:nvPr/>
          </p:nvSpPr>
          <p:spPr bwMode="auto">
            <a:xfrm>
              <a:off x="8582801" y="2660650"/>
              <a:ext cx="4763" cy="17462"/>
            </a:xfrm>
            <a:custGeom>
              <a:avLst/>
              <a:gdLst>
                <a:gd name="T0" fmla="*/ 3 w 3"/>
                <a:gd name="T1" fmla="*/ 0 h 11"/>
                <a:gd name="T2" fmla="*/ 0 w 3"/>
                <a:gd name="T3" fmla="*/ 0 h 11"/>
                <a:gd name="T4" fmla="*/ 0 w 3"/>
                <a:gd name="T5" fmla="*/ 4 h 11"/>
                <a:gd name="T6" fmla="*/ 0 w 3"/>
                <a:gd name="T7" fmla="*/ 11 h 11"/>
                <a:gd name="T8" fmla="*/ 0 w 3"/>
                <a:gd name="T9" fmla="*/ 11 h 11"/>
                <a:gd name="T10" fmla="*/ 0 w 3"/>
                <a:gd name="T11" fmla="*/ 11 h 11"/>
                <a:gd name="T12" fmla="*/ 0 w 3"/>
                <a:gd name="T13" fmla="*/ 11 h 11"/>
                <a:gd name="T14" fmla="*/ 3 w 3"/>
                <a:gd name="T15" fmla="*/ 4 h 11"/>
                <a:gd name="T16" fmla="*/ 3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0"/>
                  </a:moveTo>
                  <a:lnTo>
                    <a:pt x="0" y="0"/>
                  </a:lnTo>
                  <a:lnTo>
                    <a:pt x="0" y="4"/>
                  </a:lnTo>
                  <a:lnTo>
                    <a:pt x="0" y="11"/>
                  </a:lnTo>
                  <a:lnTo>
                    <a:pt x="0" y="11"/>
                  </a:lnTo>
                  <a:lnTo>
                    <a:pt x="0" y="11"/>
                  </a:lnTo>
                  <a:lnTo>
                    <a:pt x="0" y="11"/>
                  </a:lnTo>
                  <a:lnTo>
                    <a:pt x="3" y="4"/>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2" name="Rectangle 239"/>
            <p:cNvSpPr>
              <a:spLocks noChangeArrowheads="1"/>
            </p:cNvSpPr>
            <p:nvPr/>
          </p:nvSpPr>
          <p:spPr bwMode="auto">
            <a:xfrm>
              <a:off x="8605026" y="2667000"/>
              <a:ext cx="635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4" name="Freeform 241"/>
            <p:cNvSpPr>
              <a:spLocks/>
            </p:cNvSpPr>
            <p:nvPr/>
          </p:nvSpPr>
          <p:spPr bwMode="auto">
            <a:xfrm>
              <a:off x="8489138" y="2643188"/>
              <a:ext cx="11113" cy="17462"/>
            </a:xfrm>
            <a:custGeom>
              <a:avLst/>
              <a:gdLst>
                <a:gd name="T0" fmla="*/ 4 w 7"/>
                <a:gd name="T1" fmla="*/ 0 h 11"/>
                <a:gd name="T2" fmla="*/ 4 w 7"/>
                <a:gd name="T3" fmla="*/ 0 h 11"/>
                <a:gd name="T4" fmla="*/ 4 w 7"/>
                <a:gd name="T5" fmla="*/ 0 h 11"/>
                <a:gd name="T6" fmla="*/ 0 w 7"/>
                <a:gd name="T7" fmla="*/ 11 h 11"/>
                <a:gd name="T8" fmla="*/ 0 w 7"/>
                <a:gd name="T9" fmla="*/ 11 h 11"/>
                <a:gd name="T10" fmla="*/ 0 w 7"/>
                <a:gd name="T11" fmla="*/ 11 h 11"/>
                <a:gd name="T12" fmla="*/ 0 w 7"/>
                <a:gd name="T13" fmla="*/ 11 h 11"/>
                <a:gd name="T14" fmla="*/ 7 w 7"/>
                <a:gd name="T15" fmla="*/ 0 h 11"/>
                <a:gd name="T16" fmla="*/ 7 w 7"/>
                <a:gd name="T17" fmla="*/ 0 h 11"/>
                <a:gd name="T18" fmla="*/ 4 w 7"/>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4" y="0"/>
                  </a:moveTo>
                  <a:lnTo>
                    <a:pt x="4" y="0"/>
                  </a:lnTo>
                  <a:lnTo>
                    <a:pt x="4" y="0"/>
                  </a:lnTo>
                  <a:lnTo>
                    <a:pt x="0" y="11"/>
                  </a:lnTo>
                  <a:lnTo>
                    <a:pt x="0" y="11"/>
                  </a:lnTo>
                  <a:lnTo>
                    <a:pt x="0" y="11"/>
                  </a:lnTo>
                  <a:lnTo>
                    <a:pt x="0" y="11"/>
                  </a:lnTo>
                  <a:lnTo>
                    <a:pt x="7" y="0"/>
                  </a:lnTo>
                  <a:lnTo>
                    <a:pt x="7"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6" name="Freeform 243"/>
            <p:cNvSpPr>
              <a:spLocks/>
            </p:cNvSpPr>
            <p:nvPr/>
          </p:nvSpPr>
          <p:spPr bwMode="auto">
            <a:xfrm>
              <a:off x="8512951" y="2643188"/>
              <a:ext cx="11113" cy="17462"/>
            </a:xfrm>
            <a:custGeom>
              <a:avLst/>
              <a:gdLst>
                <a:gd name="T0" fmla="*/ 3 w 7"/>
                <a:gd name="T1" fmla="*/ 0 h 11"/>
                <a:gd name="T2" fmla="*/ 3 w 7"/>
                <a:gd name="T3" fmla="*/ 0 h 11"/>
                <a:gd name="T4" fmla="*/ 3 w 7"/>
                <a:gd name="T5" fmla="*/ 0 h 11"/>
                <a:gd name="T6" fmla="*/ 0 w 7"/>
                <a:gd name="T7" fmla="*/ 11 h 11"/>
                <a:gd name="T8" fmla="*/ 0 w 7"/>
                <a:gd name="T9" fmla="*/ 11 h 11"/>
                <a:gd name="T10" fmla="*/ 3 w 7"/>
                <a:gd name="T11" fmla="*/ 11 h 11"/>
                <a:gd name="T12" fmla="*/ 3 w 7"/>
                <a:gd name="T13" fmla="*/ 11 h 11"/>
                <a:gd name="T14" fmla="*/ 7 w 7"/>
                <a:gd name="T15" fmla="*/ 0 h 11"/>
                <a:gd name="T16" fmla="*/ 7 w 7"/>
                <a:gd name="T17" fmla="*/ 0 h 11"/>
                <a:gd name="T18" fmla="*/ 3 w 7"/>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3" y="0"/>
                  </a:moveTo>
                  <a:lnTo>
                    <a:pt x="3" y="0"/>
                  </a:lnTo>
                  <a:lnTo>
                    <a:pt x="3" y="0"/>
                  </a:lnTo>
                  <a:lnTo>
                    <a:pt x="0" y="11"/>
                  </a:lnTo>
                  <a:lnTo>
                    <a:pt x="0" y="11"/>
                  </a:lnTo>
                  <a:lnTo>
                    <a:pt x="3" y="11"/>
                  </a:lnTo>
                  <a:lnTo>
                    <a:pt x="3" y="11"/>
                  </a:lnTo>
                  <a:lnTo>
                    <a:pt x="7" y="0"/>
                  </a:lnTo>
                  <a:lnTo>
                    <a:pt x="7"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8" name="Freeform 245"/>
            <p:cNvSpPr>
              <a:spLocks/>
            </p:cNvSpPr>
            <p:nvPr/>
          </p:nvSpPr>
          <p:spPr bwMode="auto">
            <a:xfrm>
              <a:off x="8535176" y="2643188"/>
              <a:ext cx="12700" cy="17462"/>
            </a:xfrm>
            <a:custGeom>
              <a:avLst/>
              <a:gdLst>
                <a:gd name="T0" fmla="*/ 4 w 8"/>
                <a:gd name="T1" fmla="*/ 0 h 11"/>
                <a:gd name="T2" fmla="*/ 4 w 8"/>
                <a:gd name="T3" fmla="*/ 0 h 11"/>
                <a:gd name="T4" fmla="*/ 4 w 8"/>
                <a:gd name="T5" fmla="*/ 0 h 11"/>
                <a:gd name="T6" fmla="*/ 4 w 8"/>
                <a:gd name="T7" fmla="*/ 11 h 11"/>
                <a:gd name="T8" fmla="*/ 0 w 8"/>
                <a:gd name="T9" fmla="*/ 11 h 11"/>
                <a:gd name="T10" fmla="*/ 4 w 8"/>
                <a:gd name="T11" fmla="*/ 11 h 11"/>
                <a:gd name="T12" fmla="*/ 4 w 8"/>
                <a:gd name="T13" fmla="*/ 11 h 11"/>
                <a:gd name="T14" fmla="*/ 8 w 8"/>
                <a:gd name="T15" fmla="*/ 0 h 11"/>
                <a:gd name="T16" fmla="*/ 8 w 8"/>
                <a:gd name="T17" fmla="*/ 0 h 11"/>
                <a:gd name="T18" fmla="*/ 4 w 8"/>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4" y="0"/>
                  </a:moveTo>
                  <a:lnTo>
                    <a:pt x="4" y="0"/>
                  </a:lnTo>
                  <a:lnTo>
                    <a:pt x="4" y="0"/>
                  </a:lnTo>
                  <a:lnTo>
                    <a:pt x="4" y="11"/>
                  </a:lnTo>
                  <a:lnTo>
                    <a:pt x="0" y="11"/>
                  </a:lnTo>
                  <a:lnTo>
                    <a:pt x="4" y="11"/>
                  </a:lnTo>
                  <a:lnTo>
                    <a:pt x="4" y="11"/>
                  </a:lnTo>
                  <a:lnTo>
                    <a:pt x="8" y="0"/>
                  </a:lnTo>
                  <a:lnTo>
                    <a:pt x="8"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0" name="Freeform 247"/>
            <p:cNvSpPr>
              <a:spLocks/>
            </p:cNvSpPr>
            <p:nvPr/>
          </p:nvSpPr>
          <p:spPr bwMode="auto">
            <a:xfrm>
              <a:off x="8565338" y="2643188"/>
              <a:ext cx="4763" cy="17462"/>
            </a:xfrm>
            <a:custGeom>
              <a:avLst/>
              <a:gdLst>
                <a:gd name="T0" fmla="*/ 3 w 3"/>
                <a:gd name="T1" fmla="*/ 0 h 11"/>
                <a:gd name="T2" fmla="*/ 0 w 3"/>
                <a:gd name="T3" fmla="*/ 0 h 11"/>
                <a:gd name="T4" fmla="*/ 0 w 3"/>
                <a:gd name="T5" fmla="*/ 0 h 11"/>
                <a:gd name="T6" fmla="*/ 0 w 3"/>
                <a:gd name="T7" fmla="*/ 11 h 11"/>
                <a:gd name="T8" fmla="*/ 0 w 3"/>
                <a:gd name="T9" fmla="*/ 11 h 11"/>
                <a:gd name="T10" fmla="*/ 0 w 3"/>
                <a:gd name="T11" fmla="*/ 11 h 11"/>
                <a:gd name="T12" fmla="*/ 0 w 3"/>
                <a:gd name="T13" fmla="*/ 11 h 11"/>
                <a:gd name="T14" fmla="*/ 3 w 3"/>
                <a:gd name="T15" fmla="*/ 0 h 11"/>
                <a:gd name="T16" fmla="*/ 3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0"/>
                  </a:moveTo>
                  <a:lnTo>
                    <a:pt x="0" y="0"/>
                  </a:lnTo>
                  <a:lnTo>
                    <a:pt x="0" y="0"/>
                  </a:lnTo>
                  <a:lnTo>
                    <a:pt x="0" y="11"/>
                  </a:lnTo>
                  <a:lnTo>
                    <a:pt x="0" y="11"/>
                  </a:lnTo>
                  <a:lnTo>
                    <a:pt x="0" y="11"/>
                  </a:lnTo>
                  <a:lnTo>
                    <a:pt x="0" y="11"/>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2" name="Freeform 249"/>
            <p:cNvSpPr>
              <a:spLocks/>
            </p:cNvSpPr>
            <p:nvPr/>
          </p:nvSpPr>
          <p:spPr bwMode="auto">
            <a:xfrm>
              <a:off x="8587563" y="2643188"/>
              <a:ext cx="6350" cy="17462"/>
            </a:xfrm>
            <a:custGeom>
              <a:avLst/>
              <a:gdLst>
                <a:gd name="T0" fmla="*/ 4 w 4"/>
                <a:gd name="T1" fmla="*/ 0 h 11"/>
                <a:gd name="T2" fmla="*/ 0 w 4"/>
                <a:gd name="T3" fmla="*/ 0 h 11"/>
                <a:gd name="T4" fmla="*/ 0 w 4"/>
                <a:gd name="T5" fmla="*/ 0 h 11"/>
                <a:gd name="T6" fmla="*/ 0 w 4"/>
                <a:gd name="T7" fmla="*/ 11 h 11"/>
                <a:gd name="T8" fmla="*/ 0 w 4"/>
                <a:gd name="T9" fmla="*/ 11 h 11"/>
                <a:gd name="T10" fmla="*/ 0 w 4"/>
                <a:gd name="T11" fmla="*/ 11 h 11"/>
                <a:gd name="T12" fmla="*/ 0 w 4"/>
                <a:gd name="T13" fmla="*/ 11 h 11"/>
                <a:gd name="T14" fmla="*/ 4 w 4"/>
                <a:gd name="T15" fmla="*/ 0 h 11"/>
                <a:gd name="T16" fmla="*/ 4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4" y="0"/>
                  </a:moveTo>
                  <a:lnTo>
                    <a:pt x="0" y="0"/>
                  </a:lnTo>
                  <a:lnTo>
                    <a:pt x="0" y="0"/>
                  </a:lnTo>
                  <a:lnTo>
                    <a:pt x="0" y="11"/>
                  </a:lnTo>
                  <a:lnTo>
                    <a:pt x="0" y="11"/>
                  </a:lnTo>
                  <a:lnTo>
                    <a:pt x="0" y="11"/>
                  </a:lnTo>
                  <a:lnTo>
                    <a:pt x="0" y="11"/>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4" name="Freeform 251"/>
            <p:cNvSpPr>
              <a:spLocks/>
            </p:cNvSpPr>
            <p:nvPr/>
          </p:nvSpPr>
          <p:spPr bwMode="auto">
            <a:xfrm>
              <a:off x="8611376" y="2643188"/>
              <a:ext cx="6350" cy="17462"/>
            </a:xfrm>
            <a:custGeom>
              <a:avLst/>
              <a:gdLst>
                <a:gd name="T0" fmla="*/ 4 w 4"/>
                <a:gd name="T1" fmla="*/ 0 h 11"/>
                <a:gd name="T2" fmla="*/ 0 w 4"/>
                <a:gd name="T3" fmla="*/ 0 h 11"/>
                <a:gd name="T4" fmla="*/ 0 w 4"/>
                <a:gd name="T5" fmla="*/ 0 h 11"/>
                <a:gd name="T6" fmla="*/ 0 w 4"/>
                <a:gd name="T7" fmla="*/ 11 h 11"/>
                <a:gd name="T8" fmla="*/ 0 w 4"/>
                <a:gd name="T9" fmla="*/ 11 h 11"/>
                <a:gd name="T10" fmla="*/ 0 w 4"/>
                <a:gd name="T11" fmla="*/ 11 h 11"/>
                <a:gd name="T12" fmla="*/ 4 w 4"/>
                <a:gd name="T13" fmla="*/ 11 h 11"/>
                <a:gd name="T14" fmla="*/ 4 w 4"/>
                <a:gd name="T15" fmla="*/ 0 h 11"/>
                <a:gd name="T16" fmla="*/ 4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4" y="0"/>
                  </a:moveTo>
                  <a:lnTo>
                    <a:pt x="0" y="0"/>
                  </a:lnTo>
                  <a:lnTo>
                    <a:pt x="0" y="0"/>
                  </a:lnTo>
                  <a:lnTo>
                    <a:pt x="0" y="11"/>
                  </a:lnTo>
                  <a:lnTo>
                    <a:pt x="0" y="11"/>
                  </a:lnTo>
                  <a:lnTo>
                    <a:pt x="0" y="11"/>
                  </a:lnTo>
                  <a:lnTo>
                    <a:pt x="4" y="11"/>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6" name="Rectangle 253"/>
            <p:cNvSpPr>
              <a:spLocks noChangeArrowheads="1"/>
            </p:cNvSpPr>
            <p:nvPr/>
          </p:nvSpPr>
          <p:spPr bwMode="auto">
            <a:xfrm>
              <a:off x="8558988" y="2684463"/>
              <a:ext cx="635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8" name="Freeform 255"/>
            <p:cNvSpPr>
              <a:spLocks/>
            </p:cNvSpPr>
            <p:nvPr/>
          </p:nvSpPr>
          <p:spPr bwMode="auto">
            <a:xfrm>
              <a:off x="8530413" y="2684463"/>
              <a:ext cx="4763" cy="23812"/>
            </a:xfrm>
            <a:custGeom>
              <a:avLst/>
              <a:gdLst>
                <a:gd name="T0" fmla="*/ 3 w 3"/>
                <a:gd name="T1" fmla="*/ 0 h 15"/>
                <a:gd name="T2" fmla="*/ 3 w 3"/>
                <a:gd name="T3" fmla="*/ 0 h 15"/>
                <a:gd name="T4" fmla="*/ 3 w 3"/>
                <a:gd name="T5" fmla="*/ 0 h 15"/>
                <a:gd name="T6" fmla="*/ 0 w 3"/>
                <a:gd name="T7" fmla="*/ 15 h 15"/>
                <a:gd name="T8" fmla="*/ 3 w 3"/>
                <a:gd name="T9" fmla="*/ 15 h 15"/>
                <a:gd name="T10" fmla="*/ 3 w 3"/>
                <a:gd name="T11" fmla="*/ 0 h 15"/>
                <a:gd name="T12" fmla="*/ 3 w 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3" h="15">
                  <a:moveTo>
                    <a:pt x="3" y="0"/>
                  </a:moveTo>
                  <a:lnTo>
                    <a:pt x="3" y="0"/>
                  </a:lnTo>
                  <a:lnTo>
                    <a:pt x="3" y="0"/>
                  </a:lnTo>
                  <a:lnTo>
                    <a:pt x="0" y="15"/>
                  </a:lnTo>
                  <a:lnTo>
                    <a:pt x="3"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0" name="Freeform 257"/>
            <p:cNvSpPr>
              <a:spLocks/>
            </p:cNvSpPr>
            <p:nvPr/>
          </p:nvSpPr>
          <p:spPr bwMode="auto">
            <a:xfrm>
              <a:off x="8552638" y="2625725"/>
              <a:ext cx="6350" cy="17462"/>
            </a:xfrm>
            <a:custGeom>
              <a:avLst/>
              <a:gdLst>
                <a:gd name="T0" fmla="*/ 4 w 4"/>
                <a:gd name="T1" fmla="*/ 0 h 11"/>
                <a:gd name="T2" fmla="*/ 4 w 4"/>
                <a:gd name="T3" fmla="*/ 0 h 11"/>
                <a:gd name="T4" fmla="*/ 4 w 4"/>
                <a:gd name="T5" fmla="*/ 0 h 11"/>
                <a:gd name="T6" fmla="*/ 0 w 4"/>
                <a:gd name="T7" fmla="*/ 11 h 11"/>
                <a:gd name="T8" fmla="*/ 0 w 4"/>
                <a:gd name="T9" fmla="*/ 11 h 11"/>
                <a:gd name="T10" fmla="*/ 4 w 4"/>
                <a:gd name="T11" fmla="*/ 11 h 11"/>
                <a:gd name="T12" fmla="*/ 4 w 4"/>
                <a:gd name="T13" fmla="*/ 11 h 11"/>
                <a:gd name="T14" fmla="*/ 4 w 4"/>
                <a:gd name="T15" fmla="*/ 0 h 11"/>
                <a:gd name="T16" fmla="*/ 4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4" y="0"/>
                  </a:moveTo>
                  <a:lnTo>
                    <a:pt x="4" y="0"/>
                  </a:lnTo>
                  <a:lnTo>
                    <a:pt x="4" y="0"/>
                  </a:lnTo>
                  <a:lnTo>
                    <a:pt x="0" y="11"/>
                  </a:lnTo>
                  <a:lnTo>
                    <a:pt x="0" y="11"/>
                  </a:lnTo>
                  <a:lnTo>
                    <a:pt x="4" y="11"/>
                  </a:lnTo>
                  <a:lnTo>
                    <a:pt x="4" y="11"/>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2" name="Freeform 259"/>
            <p:cNvSpPr>
              <a:spLocks/>
            </p:cNvSpPr>
            <p:nvPr/>
          </p:nvSpPr>
          <p:spPr bwMode="auto">
            <a:xfrm>
              <a:off x="8530413" y="2625725"/>
              <a:ext cx="4763" cy="17462"/>
            </a:xfrm>
            <a:custGeom>
              <a:avLst/>
              <a:gdLst>
                <a:gd name="T0" fmla="*/ 3 w 3"/>
                <a:gd name="T1" fmla="*/ 0 h 11"/>
                <a:gd name="T2" fmla="*/ 3 w 3"/>
                <a:gd name="T3" fmla="*/ 0 h 11"/>
                <a:gd name="T4" fmla="*/ 0 w 3"/>
                <a:gd name="T5" fmla="*/ 11 h 11"/>
                <a:gd name="T6" fmla="*/ 0 w 3"/>
                <a:gd name="T7" fmla="*/ 11 h 11"/>
                <a:gd name="T8" fmla="*/ 3 w 3"/>
                <a:gd name="T9" fmla="*/ 11 h 11"/>
                <a:gd name="T10" fmla="*/ 3 w 3"/>
                <a:gd name="T11" fmla="*/ 11 h 11"/>
                <a:gd name="T12" fmla="*/ 3 w 3"/>
                <a:gd name="T13" fmla="*/ 0 h 11"/>
                <a:gd name="T14" fmla="*/ 3 w 3"/>
                <a:gd name="T15" fmla="*/ 0 h 11"/>
                <a:gd name="T16" fmla="*/ 3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0"/>
                  </a:moveTo>
                  <a:lnTo>
                    <a:pt x="3" y="0"/>
                  </a:lnTo>
                  <a:lnTo>
                    <a:pt x="0" y="11"/>
                  </a:lnTo>
                  <a:lnTo>
                    <a:pt x="0" y="11"/>
                  </a:lnTo>
                  <a:lnTo>
                    <a:pt x="3" y="11"/>
                  </a:lnTo>
                  <a:lnTo>
                    <a:pt x="3" y="11"/>
                  </a:lnTo>
                  <a:lnTo>
                    <a:pt x="3"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4" name="Freeform 261"/>
            <p:cNvSpPr>
              <a:spLocks/>
            </p:cNvSpPr>
            <p:nvPr/>
          </p:nvSpPr>
          <p:spPr bwMode="auto">
            <a:xfrm>
              <a:off x="8506601" y="2625725"/>
              <a:ext cx="11113" cy="17462"/>
            </a:xfrm>
            <a:custGeom>
              <a:avLst/>
              <a:gdLst>
                <a:gd name="T0" fmla="*/ 7 w 7"/>
                <a:gd name="T1" fmla="*/ 0 h 11"/>
                <a:gd name="T2" fmla="*/ 7 w 7"/>
                <a:gd name="T3" fmla="*/ 0 h 11"/>
                <a:gd name="T4" fmla="*/ 4 w 7"/>
                <a:gd name="T5" fmla="*/ 0 h 11"/>
                <a:gd name="T6" fmla="*/ 0 w 7"/>
                <a:gd name="T7" fmla="*/ 11 h 11"/>
                <a:gd name="T8" fmla="*/ 0 w 7"/>
                <a:gd name="T9" fmla="*/ 11 h 11"/>
                <a:gd name="T10" fmla="*/ 4 w 7"/>
                <a:gd name="T11" fmla="*/ 11 h 11"/>
                <a:gd name="T12" fmla="*/ 4 w 7"/>
                <a:gd name="T13" fmla="*/ 11 h 11"/>
                <a:gd name="T14" fmla="*/ 7 w 7"/>
                <a:gd name="T15" fmla="*/ 0 h 11"/>
                <a:gd name="T16" fmla="*/ 7 w 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7" y="0"/>
                  </a:moveTo>
                  <a:lnTo>
                    <a:pt x="7" y="0"/>
                  </a:lnTo>
                  <a:lnTo>
                    <a:pt x="4" y="0"/>
                  </a:lnTo>
                  <a:lnTo>
                    <a:pt x="0" y="11"/>
                  </a:lnTo>
                  <a:lnTo>
                    <a:pt x="0" y="11"/>
                  </a:lnTo>
                  <a:lnTo>
                    <a:pt x="4" y="11"/>
                  </a:lnTo>
                  <a:lnTo>
                    <a:pt x="4" y="11"/>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6" name="Rectangle 263"/>
            <p:cNvSpPr>
              <a:spLocks noChangeArrowheads="1"/>
            </p:cNvSpPr>
            <p:nvPr/>
          </p:nvSpPr>
          <p:spPr bwMode="auto">
            <a:xfrm>
              <a:off x="8297051" y="2747963"/>
              <a:ext cx="46038" cy="1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nvGrpSpPr>
          <p:cNvPr id="501" name="Group 500"/>
          <p:cNvGrpSpPr/>
          <p:nvPr/>
        </p:nvGrpSpPr>
        <p:grpSpPr>
          <a:xfrm>
            <a:off x="8840782" y="4259269"/>
            <a:ext cx="3016786" cy="2232516"/>
            <a:chOff x="9018057" y="4267979"/>
            <a:chExt cx="3077279" cy="2277283"/>
          </a:xfrm>
        </p:grpSpPr>
        <p:grpSp>
          <p:nvGrpSpPr>
            <p:cNvPr id="489" name="Group 488"/>
            <p:cNvGrpSpPr/>
            <p:nvPr/>
          </p:nvGrpSpPr>
          <p:grpSpPr>
            <a:xfrm>
              <a:off x="9018057" y="4267979"/>
              <a:ext cx="3077279" cy="2277283"/>
              <a:chOff x="9018057" y="4214694"/>
              <a:chExt cx="3077279" cy="2277283"/>
            </a:xfrm>
          </p:grpSpPr>
          <p:grpSp>
            <p:nvGrpSpPr>
              <p:cNvPr id="453" name="Group 452"/>
              <p:cNvGrpSpPr/>
              <p:nvPr/>
            </p:nvGrpSpPr>
            <p:grpSpPr>
              <a:xfrm>
                <a:off x="9018057" y="4214694"/>
                <a:ext cx="3077279" cy="2277283"/>
                <a:chOff x="9018057" y="4214694"/>
                <a:chExt cx="3077279" cy="2277283"/>
              </a:xfrm>
            </p:grpSpPr>
            <p:sp>
              <p:nvSpPr>
                <p:cNvPr id="441" name="Oval 440"/>
                <p:cNvSpPr/>
                <p:nvPr/>
              </p:nvSpPr>
              <p:spPr>
                <a:xfrm>
                  <a:off x="9886878" y="4402701"/>
                  <a:ext cx="1806496" cy="1806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4" name="Oval 443"/>
                <p:cNvSpPr/>
                <p:nvPr/>
              </p:nvSpPr>
              <p:spPr>
                <a:xfrm>
                  <a:off x="10959272" y="4635584"/>
                  <a:ext cx="1136064" cy="113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5" name="Oval 444"/>
                <p:cNvSpPr/>
                <p:nvPr/>
              </p:nvSpPr>
              <p:spPr>
                <a:xfrm>
                  <a:off x="9928188" y="5301517"/>
                  <a:ext cx="1190460" cy="1190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0" name="Oval 449"/>
                <p:cNvSpPr/>
                <p:nvPr/>
              </p:nvSpPr>
              <p:spPr>
                <a:xfrm>
                  <a:off x="10456149" y="5053130"/>
                  <a:ext cx="1270018" cy="1270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6" name="Oval 445"/>
                <p:cNvSpPr/>
                <p:nvPr/>
              </p:nvSpPr>
              <p:spPr>
                <a:xfrm>
                  <a:off x="9572441" y="4442328"/>
                  <a:ext cx="978504" cy="9785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2" name="Oval 451"/>
                <p:cNvSpPr/>
                <p:nvPr/>
              </p:nvSpPr>
              <p:spPr>
                <a:xfrm>
                  <a:off x="9970471" y="4214694"/>
                  <a:ext cx="1136064" cy="113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1" name="Oval 450"/>
                <p:cNvSpPr/>
                <p:nvPr/>
              </p:nvSpPr>
              <p:spPr>
                <a:xfrm>
                  <a:off x="10808428" y="4224918"/>
                  <a:ext cx="1136064" cy="113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7" name="Oval 446"/>
                <p:cNvSpPr/>
                <p:nvPr/>
              </p:nvSpPr>
              <p:spPr>
                <a:xfrm>
                  <a:off x="9448572" y="4494218"/>
                  <a:ext cx="419074" cy="4190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8" name="Oval 447"/>
                <p:cNvSpPr/>
                <p:nvPr/>
              </p:nvSpPr>
              <p:spPr>
                <a:xfrm>
                  <a:off x="9174112" y="4684819"/>
                  <a:ext cx="196662" cy="1966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49" name="Oval 448"/>
                <p:cNvSpPr/>
                <p:nvPr/>
              </p:nvSpPr>
              <p:spPr>
                <a:xfrm>
                  <a:off x="9018057" y="4865345"/>
                  <a:ext cx="122066" cy="122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grpSp>
          <p:grpSp>
            <p:nvGrpSpPr>
              <p:cNvPr id="439" name="Group 438"/>
              <p:cNvGrpSpPr/>
              <p:nvPr/>
            </p:nvGrpSpPr>
            <p:grpSpPr>
              <a:xfrm>
                <a:off x="10199272" y="4770378"/>
                <a:ext cx="1178989" cy="1165284"/>
                <a:chOff x="10207349" y="4553337"/>
                <a:chExt cx="1178989" cy="1165284"/>
              </a:xfrm>
            </p:grpSpPr>
            <p:grpSp>
              <p:nvGrpSpPr>
                <p:cNvPr id="23" name="Group 22"/>
                <p:cNvGrpSpPr>
                  <a:grpSpLocks noChangeAspect="1"/>
                </p:cNvGrpSpPr>
                <p:nvPr/>
              </p:nvGrpSpPr>
              <p:grpSpPr>
                <a:xfrm>
                  <a:off x="10525521" y="4553337"/>
                  <a:ext cx="542132" cy="541701"/>
                  <a:chOff x="6751638" y="895350"/>
                  <a:chExt cx="1993900" cy="1992313"/>
                </a:xfrm>
              </p:grpSpPr>
              <p:sp>
                <p:nvSpPr>
                  <p:cNvPr id="8" name="AutoShape 3"/>
                  <p:cNvSpPr>
                    <a:spLocks noChangeAspect="1" noChangeArrowheads="1" noTextEdit="1"/>
                  </p:cNvSpPr>
                  <p:nvPr/>
                </p:nvSpPr>
                <p:spPr bwMode="auto">
                  <a:xfrm>
                    <a:off x="6751638" y="895350"/>
                    <a:ext cx="199072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 name="Freeform 5"/>
                  <p:cNvSpPr>
                    <a:spLocks noEditPoints="1"/>
                  </p:cNvSpPr>
                  <p:nvPr/>
                </p:nvSpPr>
                <p:spPr bwMode="auto">
                  <a:xfrm>
                    <a:off x="6754813" y="895350"/>
                    <a:ext cx="1990725" cy="1992313"/>
                  </a:xfrm>
                  <a:custGeom>
                    <a:avLst/>
                    <a:gdLst>
                      <a:gd name="T0" fmla="*/ 500 w 528"/>
                      <a:gd name="T1" fmla="*/ 0 h 528"/>
                      <a:gd name="T2" fmla="*/ 30 w 528"/>
                      <a:gd name="T3" fmla="*/ 0 h 528"/>
                      <a:gd name="T4" fmla="*/ 0 w 528"/>
                      <a:gd name="T5" fmla="*/ 28 h 528"/>
                      <a:gd name="T6" fmla="*/ 0 w 528"/>
                      <a:gd name="T7" fmla="*/ 498 h 528"/>
                      <a:gd name="T8" fmla="*/ 30 w 528"/>
                      <a:gd name="T9" fmla="*/ 528 h 528"/>
                      <a:gd name="T10" fmla="*/ 500 w 528"/>
                      <a:gd name="T11" fmla="*/ 528 h 528"/>
                      <a:gd name="T12" fmla="*/ 528 w 528"/>
                      <a:gd name="T13" fmla="*/ 498 h 528"/>
                      <a:gd name="T14" fmla="*/ 528 w 528"/>
                      <a:gd name="T15" fmla="*/ 28 h 528"/>
                      <a:gd name="T16" fmla="*/ 500 w 528"/>
                      <a:gd name="T17" fmla="*/ 0 h 528"/>
                      <a:gd name="T18" fmla="*/ 456 w 528"/>
                      <a:gd name="T19" fmla="*/ 454 h 528"/>
                      <a:gd name="T20" fmla="*/ 74 w 528"/>
                      <a:gd name="T21" fmla="*/ 454 h 528"/>
                      <a:gd name="T22" fmla="*/ 74 w 528"/>
                      <a:gd name="T23" fmla="*/ 72 h 528"/>
                      <a:gd name="T24" fmla="*/ 456 w 528"/>
                      <a:gd name="T25" fmla="*/ 72 h 528"/>
                      <a:gd name="T26" fmla="*/ 456 w 528"/>
                      <a:gd name="T27" fmla="*/ 4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8" h="528">
                        <a:moveTo>
                          <a:pt x="500" y="0"/>
                        </a:moveTo>
                        <a:cubicBezTo>
                          <a:pt x="30" y="0"/>
                          <a:pt x="30" y="0"/>
                          <a:pt x="30" y="0"/>
                        </a:cubicBezTo>
                        <a:cubicBezTo>
                          <a:pt x="13" y="0"/>
                          <a:pt x="0" y="12"/>
                          <a:pt x="0" y="28"/>
                        </a:cubicBezTo>
                        <a:cubicBezTo>
                          <a:pt x="0" y="498"/>
                          <a:pt x="0" y="498"/>
                          <a:pt x="0" y="498"/>
                        </a:cubicBezTo>
                        <a:cubicBezTo>
                          <a:pt x="0" y="515"/>
                          <a:pt x="13" y="528"/>
                          <a:pt x="30" y="528"/>
                        </a:cubicBezTo>
                        <a:cubicBezTo>
                          <a:pt x="500" y="528"/>
                          <a:pt x="500" y="528"/>
                          <a:pt x="500" y="528"/>
                        </a:cubicBezTo>
                        <a:cubicBezTo>
                          <a:pt x="516" y="528"/>
                          <a:pt x="528" y="515"/>
                          <a:pt x="528" y="498"/>
                        </a:cubicBezTo>
                        <a:cubicBezTo>
                          <a:pt x="528" y="28"/>
                          <a:pt x="528" y="28"/>
                          <a:pt x="528" y="28"/>
                        </a:cubicBezTo>
                        <a:cubicBezTo>
                          <a:pt x="528" y="12"/>
                          <a:pt x="516" y="0"/>
                          <a:pt x="500" y="0"/>
                        </a:cubicBezTo>
                        <a:close/>
                        <a:moveTo>
                          <a:pt x="456" y="454"/>
                        </a:moveTo>
                        <a:cubicBezTo>
                          <a:pt x="74" y="454"/>
                          <a:pt x="74" y="454"/>
                          <a:pt x="74" y="454"/>
                        </a:cubicBezTo>
                        <a:cubicBezTo>
                          <a:pt x="74" y="72"/>
                          <a:pt x="74" y="72"/>
                          <a:pt x="74" y="72"/>
                        </a:cubicBezTo>
                        <a:cubicBezTo>
                          <a:pt x="456" y="72"/>
                          <a:pt x="456" y="72"/>
                          <a:pt x="456" y="72"/>
                        </a:cubicBezTo>
                        <a:lnTo>
                          <a:pt x="456" y="454"/>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 name="Freeform 6"/>
                  <p:cNvSpPr>
                    <a:spLocks noEditPoints="1"/>
                  </p:cNvSpPr>
                  <p:nvPr/>
                </p:nvSpPr>
                <p:spPr bwMode="auto">
                  <a:xfrm>
                    <a:off x="7140576" y="1314450"/>
                    <a:ext cx="1209675" cy="1154113"/>
                  </a:xfrm>
                  <a:custGeom>
                    <a:avLst/>
                    <a:gdLst>
                      <a:gd name="T0" fmla="*/ 319 w 321"/>
                      <a:gd name="T1" fmla="*/ 288 h 306"/>
                      <a:gd name="T2" fmla="*/ 299 w 321"/>
                      <a:gd name="T3" fmla="*/ 285 h 306"/>
                      <a:gd name="T4" fmla="*/ 287 w 321"/>
                      <a:gd name="T5" fmla="*/ 268 h 306"/>
                      <a:gd name="T6" fmla="*/ 173 w 321"/>
                      <a:gd name="T7" fmla="*/ 0 h 306"/>
                      <a:gd name="T8" fmla="*/ 142 w 321"/>
                      <a:gd name="T9" fmla="*/ 0 h 306"/>
                      <a:gd name="T10" fmla="*/ 124 w 321"/>
                      <a:gd name="T11" fmla="*/ 49 h 306"/>
                      <a:gd name="T12" fmla="*/ 67 w 321"/>
                      <a:gd name="T13" fmla="*/ 189 h 306"/>
                      <a:gd name="T14" fmla="*/ 30 w 321"/>
                      <a:gd name="T15" fmla="*/ 279 h 306"/>
                      <a:gd name="T16" fmla="*/ 2 w 321"/>
                      <a:gd name="T17" fmla="*/ 288 h 306"/>
                      <a:gd name="T18" fmla="*/ 0 w 321"/>
                      <a:gd name="T19" fmla="*/ 290 h 306"/>
                      <a:gd name="T20" fmla="*/ 0 w 321"/>
                      <a:gd name="T21" fmla="*/ 304 h 306"/>
                      <a:gd name="T22" fmla="*/ 2 w 321"/>
                      <a:gd name="T23" fmla="*/ 306 h 306"/>
                      <a:gd name="T24" fmla="*/ 46 w 321"/>
                      <a:gd name="T25" fmla="*/ 305 h 306"/>
                      <a:gd name="T26" fmla="*/ 97 w 321"/>
                      <a:gd name="T27" fmla="*/ 306 h 306"/>
                      <a:gd name="T28" fmla="*/ 99 w 321"/>
                      <a:gd name="T29" fmla="*/ 304 h 306"/>
                      <a:gd name="T30" fmla="*/ 99 w 321"/>
                      <a:gd name="T31" fmla="*/ 290 h 306"/>
                      <a:gd name="T32" fmla="*/ 97 w 321"/>
                      <a:gd name="T33" fmla="*/ 288 h 306"/>
                      <a:gd name="T34" fmla="*/ 75 w 321"/>
                      <a:gd name="T35" fmla="*/ 286 h 306"/>
                      <a:gd name="T36" fmla="*/ 65 w 321"/>
                      <a:gd name="T37" fmla="*/ 276 h 306"/>
                      <a:gd name="T38" fmla="*/ 76 w 321"/>
                      <a:gd name="T39" fmla="*/ 239 h 306"/>
                      <a:gd name="T40" fmla="*/ 85 w 321"/>
                      <a:gd name="T41" fmla="*/ 213 h 306"/>
                      <a:gd name="T42" fmla="*/ 135 w 321"/>
                      <a:gd name="T43" fmla="*/ 212 h 306"/>
                      <a:gd name="T44" fmla="*/ 196 w 321"/>
                      <a:gd name="T45" fmla="*/ 213 h 306"/>
                      <a:gd name="T46" fmla="*/ 213 w 321"/>
                      <a:gd name="T47" fmla="*/ 258 h 306"/>
                      <a:gd name="T48" fmla="*/ 219 w 321"/>
                      <a:gd name="T49" fmla="*/ 278 h 306"/>
                      <a:gd name="T50" fmla="*/ 207 w 321"/>
                      <a:gd name="T51" fmla="*/ 287 h 306"/>
                      <a:gd name="T52" fmla="*/ 188 w 321"/>
                      <a:gd name="T53" fmla="*/ 288 h 306"/>
                      <a:gd name="T54" fmla="*/ 186 w 321"/>
                      <a:gd name="T55" fmla="*/ 290 h 306"/>
                      <a:gd name="T56" fmla="*/ 186 w 321"/>
                      <a:gd name="T57" fmla="*/ 304 h 306"/>
                      <a:gd name="T58" fmla="*/ 188 w 321"/>
                      <a:gd name="T59" fmla="*/ 306 h 306"/>
                      <a:gd name="T60" fmla="*/ 262 w 321"/>
                      <a:gd name="T61" fmla="*/ 305 h 306"/>
                      <a:gd name="T62" fmla="*/ 319 w 321"/>
                      <a:gd name="T63" fmla="*/ 306 h 306"/>
                      <a:gd name="T64" fmla="*/ 321 w 321"/>
                      <a:gd name="T65" fmla="*/ 304 h 306"/>
                      <a:gd name="T66" fmla="*/ 321 w 321"/>
                      <a:gd name="T67" fmla="*/ 290 h 306"/>
                      <a:gd name="T68" fmla="*/ 319 w 321"/>
                      <a:gd name="T69" fmla="*/ 288 h 306"/>
                      <a:gd name="T70" fmla="*/ 141 w 321"/>
                      <a:gd name="T71" fmla="*/ 189 h 306"/>
                      <a:gd name="T72" fmla="*/ 95 w 321"/>
                      <a:gd name="T73" fmla="*/ 188 h 306"/>
                      <a:gd name="T74" fmla="*/ 139 w 321"/>
                      <a:gd name="T75" fmla="*/ 76 h 306"/>
                      <a:gd name="T76" fmla="*/ 185 w 321"/>
                      <a:gd name="T77" fmla="*/ 188 h 306"/>
                      <a:gd name="T78" fmla="*/ 141 w 321"/>
                      <a:gd name="T79" fmla="*/ 1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1" h="306">
                        <a:moveTo>
                          <a:pt x="319" y="288"/>
                        </a:moveTo>
                        <a:cubicBezTo>
                          <a:pt x="310" y="288"/>
                          <a:pt x="304" y="287"/>
                          <a:pt x="299" y="285"/>
                        </a:cubicBezTo>
                        <a:cubicBezTo>
                          <a:pt x="295" y="284"/>
                          <a:pt x="291" y="278"/>
                          <a:pt x="287" y="268"/>
                        </a:cubicBezTo>
                        <a:cubicBezTo>
                          <a:pt x="173" y="0"/>
                          <a:pt x="173" y="0"/>
                          <a:pt x="173" y="0"/>
                        </a:cubicBezTo>
                        <a:cubicBezTo>
                          <a:pt x="142" y="0"/>
                          <a:pt x="142" y="0"/>
                          <a:pt x="142" y="0"/>
                        </a:cubicBezTo>
                        <a:cubicBezTo>
                          <a:pt x="134" y="22"/>
                          <a:pt x="128" y="38"/>
                          <a:pt x="124" y="49"/>
                        </a:cubicBezTo>
                        <a:cubicBezTo>
                          <a:pt x="67" y="189"/>
                          <a:pt x="67" y="189"/>
                          <a:pt x="67" y="189"/>
                        </a:cubicBezTo>
                        <a:cubicBezTo>
                          <a:pt x="46" y="244"/>
                          <a:pt x="33" y="274"/>
                          <a:pt x="30" y="279"/>
                        </a:cubicBezTo>
                        <a:cubicBezTo>
                          <a:pt x="26" y="284"/>
                          <a:pt x="17" y="287"/>
                          <a:pt x="2" y="288"/>
                        </a:cubicBezTo>
                        <a:cubicBezTo>
                          <a:pt x="0" y="290"/>
                          <a:pt x="0" y="290"/>
                          <a:pt x="0" y="290"/>
                        </a:cubicBezTo>
                        <a:cubicBezTo>
                          <a:pt x="0" y="304"/>
                          <a:pt x="0" y="304"/>
                          <a:pt x="0" y="304"/>
                        </a:cubicBezTo>
                        <a:cubicBezTo>
                          <a:pt x="2" y="306"/>
                          <a:pt x="2" y="306"/>
                          <a:pt x="2" y="306"/>
                        </a:cubicBezTo>
                        <a:cubicBezTo>
                          <a:pt x="25" y="305"/>
                          <a:pt x="40" y="305"/>
                          <a:pt x="46" y="305"/>
                        </a:cubicBezTo>
                        <a:cubicBezTo>
                          <a:pt x="53" y="305"/>
                          <a:pt x="70" y="305"/>
                          <a:pt x="97" y="306"/>
                        </a:cubicBezTo>
                        <a:cubicBezTo>
                          <a:pt x="99" y="304"/>
                          <a:pt x="99" y="304"/>
                          <a:pt x="99" y="304"/>
                        </a:cubicBezTo>
                        <a:cubicBezTo>
                          <a:pt x="99" y="290"/>
                          <a:pt x="99" y="290"/>
                          <a:pt x="99" y="290"/>
                        </a:cubicBezTo>
                        <a:cubicBezTo>
                          <a:pt x="97" y="288"/>
                          <a:pt x="97" y="288"/>
                          <a:pt x="97" y="288"/>
                        </a:cubicBezTo>
                        <a:cubicBezTo>
                          <a:pt x="86" y="287"/>
                          <a:pt x="79" y="287"/>
                          <a:pt x="75" y="286"/>
                        </a:cubicBezTo>
                        <a:cubicBezTo>
                          <a:pt x="68" y="285"/>
                          <a:pt x="65" y="282"/>
                          <a:pt x="65" y="276"/>
                        </a:cubicBezTo>
                        <a:cubicBezTo>
                          <a:pt x="65" y="271"/>
                          <a:pt x="68" y="259"/>
                          <a:pt x="76" y="239"/>
                        </a:cubicBezTo>
                        <a:cubicBezTo>
                          <a:pt x="85" y="213"/>
                          <a:pt x="85" y="213"/>
                          <a:pt x="85" y="213"/>
                        </a:cubicBezTo>
                        <a:cubicBezTo>
                          <a:pt x="107" y="213"/>
                          <a:pt x="124" y="212"/>
                          <a:pt x="135" y="212"/>
                        </a:cubicBezTo>
                        <a:cubicBezTo>
                          <a:pt x="156" y="212"/>
                          <a:pt x="176" y="213"/>
                          <a:pt x="196" y="213"/>
                        </a:cubicBezTo>
                        <a:cubicBezTo>
                          <a:pt x="213" y="258"/>
                          <a:pt x="213" y="258"/>
                          <a:pt x="213" y="258"/>
                        </a:cubicBezTo>
                        <a:cubicBezTo>
                          <a:pt x="217" y="269"/>
                          <a:pt x="219" y="275"/>
                          <a:pt x="219" y="278"/>
                        </a:cubicBezTo>
                        <a:cubicBezTo>
                          <a:pt x="219" y="284"/>
                          <a:pt x="215" y="286"/>
                          <a:pt x="207" y="287"/>
                        </a:cubicBezTo>
                        <a:cubicBezTo>
                          <a:pt x="188" y="288"/>
                          <a:pt x="188" y="288"/>
                          <a:pt x="188" y="288"/>
                        </a:cubicBezTo>
                        <a:cubicBezTo>
                          <a:pt x="186" y="290"/>
                          <a:pt x="186" y="290"/>
                          <a:pt x="186" y="290"/>
                        </a:cubicBezTo>
                        <a:cubicBezTo>
                          <a:pt x="186" y="304"/>
                          <a:pt x="186" y="304"/>
                          <a:pt x="186" y="304"/>
                        </a:cubicBezTo>
                        <a:cubicBezTo>
                          <a:pt x="188" y="306"/>
                          <a:pt x="188" y="306"/>
                          <a:pt x="188" y="306"/>
                        </a:cubicBezTo>
                        <a:cubicBezTo>
                          <a:pt x="211" y="305"/>
                          <a:pt x="235" y="305"/>
                          <a:pt x="262" y="305"/>
                        </a:cubicBezTo>
                        <a:cubicBezTo>
                          <a:pt x="268" y="305"/>
                          <a:pt x="287" y="305"/>
                          <a:pt x="319" y="306"/>
                        </a:cubicBezTo>
                        <a:cubicBezTo>
                          <a:pt x="321" y="304"/>
                          <a:pt x="321" y="304"/>
                          <a:pt x="321" y="304"/>
                        </a:cubicBezTo>
                        <a:cubicBezTo>
                          <a:pt x="321" y="290"/>
                          <a:pt x="321" y="290"/>
                          <a:pt x="321" y="290"/>
                        </a:cubicBezTo>
                        <a:lnTo>
                          <a:pt x="319" y="288"/>
                        </a:lnTo>
                        <a:close/>
                        <a:moveTo>
                          <a:pt x="141" y="189"/>
                        </a:moveTo>
                        <a:cubicBezTo>
                          <a:pt x="122" y="189"/>
                          <a:pt x="107" y="189"/>
                          <a:pt x="95" y="188"/>
                        </a:cubicBezTo>
                        <a:cubicBezTo>
                          <a:pt x="139" y="76"/>
                          <a:pt x="139" y="76"/>
                          <a:pt x="139" y="76"/>
                        </a:cubicBezTo>
                        <a:cubicBezTo>
                          <a:pt x="185" y="188"/>
                          <a:pt x="185" y="188"/>
                          <a:pt x="185" y="188"/>
                        </a:cubicBezTo>
                        <a:cubicBezTo>
                          <a:pt x="174" y="189"/>
                          <a:pt x="159" y="189"/>
                          <a:pt x="141" y="189"/>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nvGrpSpPr>
                <p:cNvPr id="24" name="Group 23"/>
                <p:cNvGrpSpPr>
                  <a:grpSpLocks noChangeAspect="1"/>
                </p:cNvGrpSpPr>
                <p:nvPr/>
              </p:nvGrpSpPr>
              <p:grpSpPr>
                <a:xfrm>
                  <a:off x="10207349" y="5177714"/>
                  <a:ext cx="540907" cy="540907"/>
                  <a:chOff x="8994775" y="904875"/>
                  <a:chExt cx="1990725" cy="1990725"/>
                </a:xfrm>
              </p:grpSpPr>
              <p:sp>
                <p:nvSpPr>
                  <p:cNvPr id="15" name="Freeform 10"/>
                  <p:cNvSpPr>
                    <a:spLocks noEditPoints="1"/>
                  </p:cNvSpPr>
                  <p:nvPr/>
                </p:nvSpPr>
                <p:spPr bwMode="auto">
                  <a:xfrm>
                    <a:off x="8994775" y="904875"/>
                    <a:ext cx="1990725" cy="1990725"/>
                  </a:xfrm>
                  <a:custGeom>
                    <a:avLst/>
                    <a:gdLst>
                      <a:gd name="T0" fmla="*/ 500 w 528"/>
                      <a:gd name="T1" fmla="*/ 0 h 528"/>
                      <a:gd name="T2" fmla="*/ 30 w 528"/>
                      <a:gd name="T3" fmla="*/ 0 h 528"/>
                      <a:gd name="T4" fmla="*/ 0 w 528"/>
                      <a:gd name="T5" fmla="*/ 28 h 528"/>
                      <a:gd name="T6" fmla="*/ 0 w 528"/>
                      <a:gd name="T7" fmla="*/ 498 h 528"/>
                      <a:gd name="T8" fmla="*/ 30 w 528"/>
                      <a:gd name="T9" fmla="*/ 528 h 528"/>
                      <a:gd name="T10" fmla="*/ 500 w 528"/>
                      <a:gd name="T11" fmla="*/ 528 h 528"/>
                      <a:gd name="T12" fmla="*/ 528 w 528"/>
                      <a:gd name="T13" fmla="*/ 498 h 528"/>
                      <a:gd name="T14" fmla="*/ 528 w 528"/>
                      <a:gd name="T15" fmla="*/ 28 h 528"/>
                      <a:gd name="T16" fmla="*/ 500 w 528"/>
                      <a:gd name="T17" fmla="*/ 0 h 528"/>
                      <a:gd name="T18" fmla="*/ 456 w 528"/>
                      <a:gd name="T19" fmla="*/ 454 h 528"/>
                      <a:gd name="T20" fmla="*/ 74 w 528"/>
                      <a:gd name="T21" fmla="*/ 454 h 528"/>
                      <a:gd name="T22" fmla="*/ 74 w 528"/>
                      <a:gd name="T23" fmla="*/ 72 h 528"/>
                      <a:gd name="T24" fmla="*/ 456 w 528"/>
                      <a:gd name="T25" fmla="*/ 72 h 528"/>
                      <a:gd name="T26" fmla="*/ 456 w 528"/>
                      <a:gd name="T27" fmla="*/ 4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8" h="528">
                        <a:moveTo>
                          <a:pt x="500" y="0"/>
                        </a:moveTo>
                        <a:cubicBezTo>
                          <a:pt x="30" y="0"/>
                          <a:pt x="30" y="0"/>
                          <a:pt x="30" y="0"/>
                        </a:cubicBezTo>
                        <a:cubicBezTo>
                          <a:pt x="13" y="0"/>
                          <a:pt x="0" y="12"/>
                          <a:pt x="0" y="28"/>
                        </a:cubicBezTo>
                        <a:cubicBezTo>
                          <a:pt x="0" y="498"/>
                          <a:pt x="0" y="498"/>
                          <a:pt x="0" y="498"/>
                        </a:cubicBezTo>
                        <a:cubicBezTo>
                          <a:pt x="0" y="515"/>
                          <a:pt x="13" y="528"/>
                          <a:pt x="30" y="528"/>
                        </a:cubicBezTo>
                        <a:cubicBezTo>
                          <a:pt x="500" y="528"/>
                          <a:pt x="500" y="528"/>
                          <a:pt x="500" y="528"/>
                        </a:cubicBezTo>
                        <a:cubicBezTo>
                          <a:pt x="516" y="528"/>
                          <a:pt x="528" y="515"/>
                          <a:pt x="528" y="498"/>
                        </a:cubicBezTo>
                        <a:cubicBezTo>
                          <a:pt x="528" y="28"/>
                          <a:pt x="528" y="28"/>
                          <a:pt x="528" y="28"/>
                        </a:cubicBezTo>
                        <a:cubicBezTo>
                          <a:pt x="528" y="12"/>
                          <a:pt x="516" y="0"/>
                          <a:pt x="500" y="0"/>
                        </a:cubicBezTo>
                        <a:close/>
                        <a:moveTo>
                          <a:pt x="456" y="454"/>
                        </a:moveTo>
                        <a:cubicBezTo>
                          <a:pt x="74" y="454"/>
                          <a:pt x="74" y="454"/>
                          <a:pt x="74" y="454"/>
                        </a:cubicBezTo>
                        <a:cubicBezTo>
                          <a:pt x="74" y="72"/>
                          <a:pt x="74" y="72"/>
                          <a:pt x="74" y="72"/>
                        </a:cubicBezTo>
                        <a:cubicBezTo>
                          <a:pt x="456" y="72"/>
                          <a:pt x="456" y="72"/>
                          <a:pt x="456" y="72"/>
                        </a:cubicBezTo>
                        <a:lnTo>
                          <a:pt x="456" y="454"/>
                        </a:lnTo>
                        <a:close/>
                      </a:path>
                    </a:pathLst>
                  </a:custGeom>
                  <a:solidFill>
                    <a:srgbClr val="00B050"/>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 name="Freeform 11"/>
                  <p:cNvSpPr>
                    <a:spLocks noEditPoints="1"/>
                  </p:cNvSpPr>
                  <p:nvPr/>
                </p:nvSpPr>
                <p:spPr bwMode="auto">
                  <a:xfrm>
                    <a:off x="9510713" y="1327150"/>
                    <a:ext cx="950913" cy="1149350"/>
                  </a:xfrm>
                  <a:custGeom>
                    <a:avLst/>
                    <a:gdLst>
                      <a:gd name="T0" fmla="*/ 164 w 252"/>
                      <a:gd name="T1" fmla="*/ 135 h 305"/>
                      <a:gd name="T2" fmla="*/ 195 w 252"/>
                      <a:gd name="T3" fmla="*/ 125 h 305"/>
                      <a:gd name="T4" fmla="*/ 218 w 252"/>
                      <a:gd name="T5" fmla="*/ 111 h 305"/>
                      <a:gd name="T6" fmla="*/ 242 w 252"/>
                      <a:gd name="T7" fmla="*/ 60 h 305"/>
                      <a:gd name="T8" fmla="*/ 232 w 252"/>
                      <a:gd name="T9" fmla="*/ 27 h 305"/>
                      <a:gd name="T10" fmla="*/ 154 w 252"/>
                      <a:gd name="T11" fmla="*/ 0 h 305"/>
                      <a:gd name="T12" fmla="*/ 122 w 252"/>
                      <a:gd name="T13" fmla="*/ 1 h 305"/>
                      <a:gd name="T14" fmla="*/ 68 w 252"/>
                      <a:gd name="T15" fmla="*/ 2 h 305"/>
                      <a:gd name="T16" fmla="*/ 2 w 252"/>
                      <a:gd name="T17" fmla="*/ 0 h 305"/>
                      <a:gd name="T18" fmla="*/ 0 w 252"/>
                      <a:gd name="T19" fmla="*/ 2 h 305"/>
                      <a:gd name="T20" fmla="*/ 0 w 252"/>
                      <a:gd name="T21" fmla="*/ 17 h 305"/>
                      <a:gd name="T22" fmla="*/ 2 w 252"/>
                      <a:gd name="T23" fmla="*/ 19 h 305"/>
                      <a:gd name="T24" fmla="*/ 28 w 252"/>
                      <a:gd name="T25" fmla="*/ 21 h 305"/>
                      <a:gd name="T26" fmla="*/ 35 w 252"/>
                      <a:gd name="T27" fmla="*/ 29 h 305"/>
                      <a:gd name="T28" fmla="*/ 38 w 252"/>
                      <a:gd name="T29" fmla="*/ 96 h 305"/>
                      <a:gd name="T30" fmla="*/ 38 w 252"/>
                      <a:gd name="T31" fmla="*/ 205 h 305"/>
                      <a:gd name="T32" fmla="*/ 37 w 252"/>
                      <a:gd name="T33" fmla="*/ 253 h 305"/>
                      <a:gd name="T34" fmla="*/ 35 w 252"/>
                      <a:gd name="T35" fmla="*/ 281 h 305"/>
                      <a:gd name="T36" fmla="*/ 17 w 252"/>
                      <a:gd name="T37" fmla="*/ 294 h 305"/>
                      <a:gd name="T38" fmla="*/ 16 w 252"/>
                      <a:gd name="T39" fmla="*/ 297 h 305"/>
                      <a:gd name="T40" fmla="*/ 16 w 252"/>
                      <a:gd name="T41" fmla="*/ 303 h 305"/>
                      <a:gd name="T42" fmla="*/ 18 w 252"/>
                      <a:gd name="T43" fmla="*/ 305 h 305"/>
                      <a:gd name="T44" fmla="*/ 61 w 252"/>
                      <a:gd name="T45" fmla="*/ 304 h 305"/>
                      <a:gd name="T46" fmla="*/ 112 w 252"/>
                      <a:gd name="T47" fmla="*/ 305 h 305"/>
                      <a:gd name="T48" fmla="*/ 134 w 252"/>
                      <a:gd name="T49" fmla="*/ 305 h 305"/>
                      <a:gd name="T50" fmla="*/ 200 w 252"/>
                      <a:gd name="T51" fmla="*/ 290 h 305"/>
                      <a:gd name="T52" fmla="*/ 252 w 252"/>
                      <a:gd name="T53" fmla="*/ 207 h 305"/>
                      <a:gd name="T54" fmla="*/ 164 w 252"/>
                      <a:gd name="T55" fmla="*/ 135 h 305"/>
                      <a:gd name="T56" fmla="*/ 99 w 252"/>
                      <a:gd name="T57" fmla="*/ 67 h 305"/>
                      <a:gd name="T58" fmla="*/ 100 w 252"/>
                      <a:gd name="T59" fmla="*/ 25 h 305"/>
                      <a:gd name="T60" fmla="*/ 128 w 252"/>
                      <a:gd name="T61" fmla="*/ 23 h 305"/>
                      <a:gd name="T62" fmla="*/ 177 w 252"/>
                      <a:gd name="T63" fmla="*/ 71 h 305"/>
                      <a:gd name="T64" fmla="*/ 170 w 252"/>
                      <a:gd name="T65" fmla="*/ 101 h 305"/>
                      <a:gd name="T66" fmla="*/ 119 w 252"/>
                      <a:gd name="T67" fmla="*/ 126 h 305"/>
                      <a:gd name="T68" fmla="*/ 99 w 252"/>
                      <a:gd name="T69" fmla="*/ 126 h 305"/>
                      <a:gd name="T70" fmla="*/ 99 w 252"/>
                      <a:gd name="T71" fmla="*/ 67 h 305"/>
                      <a:gd name="T72" fmla="*/ 171 w 252"/>
                      <a:gd name="T73" fmla="*/ 263 h 305"/>
                      <a:gd name="T74" fmla="*/ 125 w 252"/>
                      <a:gd name="T75" fmla="*/ 282 h 305"/>
                      <a:gd name="T76" fmla="*/ 100 w 252"/>
                      <a:gd name="T77" fmla="*/ 281 h 305"/>
                      <a:gd name="T78" fmla="*/ 99 w 252"/>
                      <a:gd name="T79" fmla="*/ 249 h 305"/>
                      <a:gd name="T80" fmla="*/ 99 w 252"/>
                      <a:gd name="T81" fmla="*/ 150 h 305"/>
                      <a:gd name="T82" fmla="*/ 119 w 252"/>
                      <a:gd name="T83" fmla="*/ 149 h 305"/>
                      <a:gd name="T84" fmla="*/ 187 w 252"/>
                      <a:gd name="T85" fmla="*/ 213 h 305"/>
                      <a:gd name="T86" fmla="*/ 171 w 252"/>
                      <a:gd name="T87" fmla="*/ 26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 h="305">
                        <a:moveTo>
                          <a:pt x="164" y="135"/>
                        </a:moveTo>
                        <a:cubicBezTo>
                          <a:pt x="175" y="132"/>
                          <a:pt x="185" y="129"/>
                          <a:pt x="195" y="125"/>
                        </a:cubicBezTo>
                        <a:cubicBezTo>
                          <a:pt x="203" y="122"/>
                          <a:pt x="211" y="118"/>
                          <a:pt x="218" y="111"/>
                        </a:cubicBezTo>
                        <a:cubicBezTo>
                          <a:pt x="234" y="97"/>
                          <a:pt x="242" y="81"/>
                          <a:pt x="242" y="60"/>
                        </a:cubicBezTo>
                        <a:cubicBezTo>
                          <a:pt x="242" y="48"/>
                          <a:pt x="239" y="37"/>
                          <a:pt x="232" y="27"/>
                        </a:cubicBezTo>
                        <a:cubicBezTo>
                          <a:pt x="220" y="9"/>
                          <a:pt x="194" y="0"/>
                          <a:pt x="154" y="0"/>
                        </a:cubicBezTo>
                        <a:cubicBezTo>
                          <a:pt x="145" y="0"/>
                          <a:pt x="134" y="0"/>
                          <a:pt x="122" y="1"/>
                        </a:cubicBezTo>
                        <a:cubicBezTo>
                          <a:pt x="106" y="1"/>
                          <a:pt x="88" y="2"/>
                          <a:pt x="68" y="2"/>
                        </a:cubicBezTo>
                        <a:cubicBezTo>
                          <a:pt x="37" y="2"/>
                          <a:pt x="15" y="1"/>
                          <a:pt x="2" y="0"/>
                        </a:cubicBezTo>
                        <a:cubicBezTo>
                          <a:pt x="0" y="2"/>
                          <a:pt x="0" y="2"/>
                          <a:pt x="0" y="2"/>
                        </a:cubicBezTo>
                        <a:cubicBezTo>
                          <a:pt x="0" y="17"/>
                          <a:pt x="0" y="17"/>
                          <a:pt x="0" y="17"/>
                        </a:cubicBezTo>
                        <a:cubicBezTo>
                          <a:pt x="2" y="19"/>
                          <a:pt x="2" y="19"/>
                          <a:pt x="2" y="19"/>
                        </a:cubicBezTo>
                        <a:cubicBezTo>
                          <a:pt x="17" y="20"/>
                          <a:pt x="25" y="21"/>
                          <a:pt x="28" y="21"/>
                        </a:cubicBezTo>
                        <a:cubicBezTo>
                          <a:pt x="32" y="22"/>
                          <a:pt x="34" y="25"/>
                          <a:pt x="35" y="29"/>
                        </a:cubicBezTo>
                        <a:cubicBezTo>
                          <a:pt x="37" y="40"/>
                          <a:pt x="38" y="62"/>
                          <a:pt x="38" y="96"/>
                        </a:cubicBezTo>
                        <a:cubicBezTo>
                          <a:pt x="38" y="205"/>
                          <a:pt x="38" y="205"/>
                          <a:pt x="38" y="205"/>
                        </a:cubicBezTo>
                        <a:cubicBezTo>
                          <a:pt x="37" y="253"/>
                          <a:pt x="37" y="253"/>
                          <a:pt x="37" y="253"/>
                        </a:cubicBezTo>
                        <a:cubicBezTo>
                          <a:pt x="37" y="269"/>
                          <a:pt x="36" y="279"/>
                          <a:pt x="35" y="281"/>
                        </a:cubicBezTo>
                        <a:cubicBezTo>
                          <a:pt x="34" y="283"/>
                          <a:pt x="28" y="287"/>
                          <a:pt x="17" y="294"/>
                        </a:cubicBezTo>
                        <a:cubicBezTo>
                          <a:pt x="16" y="297"/>
                          <a:pt x="16" y="297"/>
                          <a:pt x="16" y="297"/>
                        </a:cubicBezTo>
                        <a:cubicBezTo>
                          <a:pt x="16" y="303"/>
                          <a:pt x="16" y="303"/>
                          <a:pt x="16" y="303"/>
                        </a:cubicBezTo>
                        <a:cubicBezTo>
                          <a:pt x="18" y="305"/>
                          <a:pt x="18" y="305"/>
                          <a:pt x="18" y="305"/>
                        </a:cubicBezTo>
                        <a:cubicBezTo>
                          <a:pt x="29" y="304"/>
                          <a:pt x="43" y="304"/>
                          <a:pt x="61" y="304"/>
                        </a:cubicBezTo>
                        <a:cubicBezTo>
                          <a:pt x="112" y="305"/>
                          <a:pt x="112" y="305"/>
                          <a:pt x="112" y="305"/>
                        </a:cubicBezTo>
                        <a:cubicBezTo>
                          <a:pt x="118" y="305"/>
                          <a:pt x="125" y="305"/>
                          <a:pt x="134" y="305"/>
                        </a:cubicBezTo>
                        <a:cubicBezTo>
                          <a:pt x="161" y="305"/>
                          <a:pt x="183" y="300"/>
                          <a:pt x="200" y="290"/>
                        </a:cubicBezTo>
                        <a:cubicBezTo>
                          <a:pt x="235" y="271"/>
                          <a:pt x="252" y="243"/>
                          <a:pt x="252" y="207"/>
                        </a:cubicBezTo>
                        <a:cubicBezTo>
                          <a:pt x="252" y="161"/>
                          <a:pt x="223" y="137"/>
                          <a:pt x="164" y="135"/>
                        </a:cubicBezTo>
                        <a:close/>
                        <a:moveTo>
                          <a:pt x="99" y="67"/>
                        </a:moveTo>
                        <a:cubicBezTo>
                          <a:pt x="99" y="54"/>
                          <a:pt x="100" y="40"/>
                          <a:pt x="100" y="25"/>
                        </a:cubicBezTo>
                        <a:cubicBezTo>
                          <a:pt x="108" y="24"/>
                          <a:pt x="117" y="23"/>
                          <a:pt x="128" y="23"/>
                        </a:cubicBezTo>
                        <a:cubicBezTo>
                          <a:pt x="161" y="23"/>
                          <a:pt x="177" y="39"/>
                          <a:pt x="177" y="71"/>
                        </a:cubicBezTo>
                        <a:cubicBezTo>
                          <a:pt x="177" y="82"/>
                          <a:pt x="175" y="92"/>
                          <a:pt x="170" y="101"/>
                        </a:cubicBezTo>
                        <a:cubicBezTo>
                          <a:pt x="162" y="118"/>
                          <a:pt x="145" y="126"/>
                          <a:pt x="119" y="126"/>
                        </a:cubicBezTo>
                        <a:cubicBezTo>
                          <a:pt x="109" y="126"/>
                          <a:pt x="103" y="126"/>
                          <a:pt x="99" y="126"/>
                        </a:cubicBezTo>
                        <a:lnTo>
                          <a:pt x="99" y="67"/>
                        </a:lnTo>
                        <a:close/>
                        <a:moveTo>
                          <a:pt x="171" y="263"/>
                        </a:moveTo>
                        <a:cubicBezTo>
                          <a:pt x="160" y="276"/>
                          <a:pt x="145" y="282"/>
                          <a:pt x="125" y="282"/>
                        </a:cubicBezTo>
                        <a:cubicBezTo>
                          <a:pt x="114" y="282"/>
                          <a:pt x="106" y="282"/>
                          <a:pt x="100" y="281"/>
                        </a:cubicBezTo>
                        <a:cubicBezTo>
                          <a:pt x="100" y="270"/>
                          <a:pt x="99" y="260"/>
                          <a:pt x="99" y="249"/>
                        </a:cubicBezTo>
                        <a:cubicBezTo>
                          <a:pt x="99" y="150"/>
                          <a:pt x="99" y="150"/>
                          <a:pt x="99" y="150"/>
                        </a:cubicBezTo>
                        <a:cubicBezTo>
                          <a:pt x="107" y="149"/>
                          <a:pt x="113" y="149"/>
                          <a:pt x="119" y="149"/>
                        </a:cubicBezTo>
                        <a:cubicBezTo>
                          <a:pt x="164" y="149"/>
                          <a:pt x="187" y="170"/>
                          <a:pt x="187" y="213"/>
                        </a:cubicBezTo>
                        <a:cubicBezTo>
                          <a:pt x="187" y="235"/>
                          <a:pt x="181" y="251"/>
                          <a:pt x="171" y="263"/>
                        </a:cubicBezTo>
                        <a:close/>
                      </a:path>
                    </a:pathLst>
                  </a:custGeom>
                  <a:solidFill>
                    <a:srgbClr val="00B050"/>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nvGrpSpPr>
                <p:cNvPr id="18" name="Group 14"/>
                <p:cNvGrpSpPr>
                  <a:grpSpLocks noChangeAspect="1"/>
                </p:cNvGrpSpPr>
                <p:nvPr/>
              </p:nvGrpSpPr>
              <p:grpSpPr bwMode="auto">
                <a:xfrm>
                  <a:off x="10844205" y="5173149"/>
                  <a:ext cx="542133" cy="541701"/>
                  <a:chOff x="7242" y="117"/>
                  <a:chExt cx="1255" cy="1254"/>
                </a:xfrm>
              </p:grpSpPr>
              <p:sp>
                <p:nvSpPr>
                  <p:cNvPr id="19" name="AutoShape 13"/>
                  <p:cNvSpPr>
                    <a:spLocks noChangeAspect="1" noChangeArrowheads="1" noTextEdit="1"/>
                  </p:cNvSpPr>
                  <p:nvPr/>
                </p:nvSpPr>
                <p:spPr bwMode="auto">
                  <a:xfrm>
                    <a:off x="7242" y="117"/>
                    <a:ext cx="1255"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0" name="Freeform 15"/>
                  <p:cNvSpPr>
                    <a:spLocks noEditPoints="1"/>
                  </p:cNvSpPr>
                  <p:nvPr/>
                </p:nvSpPr>
                <p:spPr bwMode="auto">
                  <a:xfrm>
                    <a:off x="7240" y="117"/>
                    <a:ext cx="1255" cy="1254"/>
                  </a:xfrm>
                  <a:custGeom>
                    <a:avLst/>
                    <a:gdLst>
                      <a:gd name="T0" fmla="*/ 500 w 528"/>
                      <a:gd name="T1" fmla="*/ 0 h 528"/>
                      <a:gd name="T2" fmla="*/ 30 w 528"/>
                      <a:gd name="T3" fmla="*/ 0 h 528"/>
                      <a:gd name="T4" fmla="*/ 0 w 528"/>
                      <a:gd name="T5" fmla="*/ 28 h 528"/>
                      <a:gd name="T6" fmla="*/ 0 w 528"/>
                      <a:gd name="T7" fmla="*/ 498 h 528"/>
                      <a:gd name="T8" fmla="*/ 30 w 528"/>
                      <a:gd name="T9" fmla="*/ 528 h 528"/>
                      <a:gd name="T10" fmla="*/ 500 w 528"/>
                      <a:gd name="T11" fmla="*/ 528 h 528"/>
                      <a:gd name="T12" fmla="*/ 528 w 528"/>
                      <a:gd name="T13" fmla="*/ 498 h 528"/>
                      <a:gd name="T14" fmla="*/ 528 w 528"/>
                      <a:gd name="T15" fmla="*/ 28 h 528"/>
                      <a:gd name="T16" fmla="*/ 500 w 528"/>
                      <a:gd name="T17" fmla="*/ 0 h 528"/>
                      <a:gd name="T18" fmla="*/ 456 w 528"/>
                      <a:gd name="T19" fmla="*/ 454 h 528"/>
                      <a:gd name="T20" fmla="*/ 74 w 528"/>
                      <a:gd name="T21" fmla="*/ 454 h 528"/>
                      <a:gd name="T22" fmla="*/ 74 w 528"/>
                      <a:gd name="T23" fmla="*/ 72 h 528"/>
                      <a:gd name="T24" fmla="*/ 456 w 528"/>
                      <a:gd name="T25" fmla="*/ 72 h 528"/>
                      <a:gd name="T26" fmla="*/ 456 w 528"/>
                      <a:gd name="T27" fmla="*/ 4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8" h="528">
                        <a:moveTo>
                          <a:pt x="500" y="0"/>
                        </a:moveTo>
                        <a:cubicBezTo>
                          <a:pt x="30" y="0"/>
                          <a:pt x="30" y="0"/>
                          <a:pt x="30" y="0"/>
                        </a:cubicBezTo>
                        <a:cubicBezTo>
                          <a:pt x="13" y="0"/>
                          <a:pt x="0" y="12"/>
                          <a:pt x="0" y="28"/>
                        </a:cubicBezTo>
                        <a:cubicBezTo>
                          <a:pt x="0" y="498"/>
                          <a:pt x="0" y="498"/>
                          <a:pt x="0" y="498"/>
                        </a:cubicBezTo>
                        <a:cubicBezTo>
                          <a:pt x="0" y="515"/>
                          <a:pt x="13" y="528"/>
                          <a:pt x="30" y="528"/>
                        </a:cubicBezTo>
                        <a:cubicBezTo>
                          <a:pt x="500" y="528"/>
                          <a:pt x="500" y="528"/>
                          <a:pt x="500" y="528"/>
                        </a:cubicBezTo>
                        <a:cubicBezTo>
                          <a:pt x="516" y="528"/>
                          <a:pt x="528" y="515"/>
                          <a:pt x="528" y="498"/>
                        </a:cubicBezTo>
                        <a:cubicBezTo>
                          <a:pt x="528" y="28"/>
                          <a:pt x="528" y="28"/>
                          <a:pt x="528" y="28"/>
                        </a:cubicBezTo>
                        <a:cubicBezTo>
                          <a:pt x="528" y="12"/>
                          <a:pt x="516" y="0"/>
                          <a:pt x="500" y="0"/>
                        </a:cubicBezTo>
                        <a:close/>
                        <a:moveTo>
                          <a:pt x="456" y="454"/>
                        </a:moveTo>
                        <a:cubicBezTo>
                          <a:pt x="74" y="454"/>
                          <a:pt x="74" y="454"/>
                          <a:pt x="74" y="454"/>
                        </a:cubicBezTo>
                        <a:cubicBezTo>
                          <a:pt x="74" y="72"/>
                          <a:pt x="74" y="72"/>
                          <a:pt x="74" y="72"/>
                        </a:cubicBezTo>
                        <a:cubicBezTo>
                          <a:pt x="456" y="72"/>
                          <a:pt x="456" y="72"/>
                          <a:pt x="456" y="72"/>
                        </a:cubicBezTo>
                        <a:lnTo>
                          <a:pt x="456" y="45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 name="Freeform 16"/>
                  <p:cNvSpPr>
                    <a:spLocks/>
                  </p:cNvSpPr>
                  <p:nvPr/>
                </p:nvSpPr>
                <p:spPr bwMode="auto">
                  <a:xfrm>
                    <a:off x="7525" y="364"/>
                    <a:ext cx="673" cy="753"/>
                  </a:xfrm>
                  <a:custGeom>
                    <a:avLst/>
                    <a:gdLst>
                      <a:gd name="T0" fmla="*/ 283 w 283"/>
                      <a:gd name="T1" fmla="*/ 270 h 317"/>
                      <a:gd name="T2" fmla="*/ 274 w 283"/>
                      <a:gd name="T3" fmla="*/ 292 h 317"/>
                      <a:gd name="T4" fmla="*/ 172 w 283"/>
                      <a:gd name="T5" fmla="*/ 317 h 317"/>
                      <a:gd name="T6" fmla="*/ 19 w 283"/>
                      <a:gd name="T7" fmla="*/ 236 h 317"/>
                      <a:gd name="T8" fmla="*/ 0 w 283"/>
                      <a:gd name="T9" fmla="*/ 155 h 317"/>
                      <a:gd name="T10" fmla="*/ 47 w 283"/>
                      <a:gd name="T11" fmla="*/ 43 h 317"/>
                      <a:gd name="T12" fmla="*/ 177 w 283"/>
                      <a:gd name="T13" fmla="*/ 0 h 317"/>
                      <a:gd name="T14" fmla="*/ 280 w 283"/>
                      <a:gd name="T15" fmla="*/ 19 h 317"/>
                      <a:gd name="T16" fmla="*/ 283 w 283"/>
                      <a:gd name="T17" fmla="*/ 22 h 317"/>
                      <a:gd name="T18" fmla="*/ 274 w 283"/>
                      <a:gd name="T19" fmla="*/ 91 h 317"/>
                      <a:gd name="T20" fmla="*/ 272 w 283"/>
                      <a:gd name="T21" fmla="*/ 93 h 317"/>
                      <a:gd name="T22" fmla="*/ 259 w 283"/>
                      <a:gd name="T23" fmla="*/ 93 h 317"/>
                      <a:gd name="T24" fmla="*/ 257 w 283"/>
                      <a:gd name="T25" fmla="*/ 91 h 317"/>
                      <a:gd name="T26" fmla="*/ 255 w 283"/>
                      <a:gd name="T27" fmla="*/ 55 h 317"/>
                      <a:gd name="T28" fmla="*/ 177 w 283"/>
                      <a:gd name="T29" fmla="*/ 25 h 317"/>
                      <a:gd name="T30" fmla="*/ 95 w 283"/>
                      <a:gd name="T31" fmla="*/ 58 h 317"/>
                      <a:gd name="T32" fmla="*/ 66 w 283"/>
                      <a:gd name="T33" fmla="*/ 148 h 317"/>
                      <a:gd name="T34" fmla="*/ 119 w 283"/>
                      <a:gd name="T35" fmla="*/ 265 h 317"/>
                      <a:gd name="T36" fmla="*/ 194 w 283"/>
                      <a:gd name="T37" fmla="*/ 287 h 317"/>
                      <a:gd name="T38" fmla="*/ 278 w 283"/>
                      <a:gd name="T39" fmla="*/ 265 h 317"/>
                      <a:gd name="T40" fmla="*/ 283 w 283"/>
                      <a:gd name="T41" fmla="*/ 27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317">
                        <a:moveTo>
                          <a:pt x="283" y="270"/>
                        </a:moveTo>
                        <a:cubicBezTo>
                          <a:pt x="274" y="292"/>
                          <a:pt x="274" y="292"/>
                          <a:pt x="274" y="292"/>
                        </a:cubicBezTo>
                        <a:cubicBezTo>
                          <a:pt x="243" y="309"/>
                          <a:pt x="210" y="317"/>
                          <a:pt x="172" y="317"/>
                        </a:cubicBezTo>
                        <a:cubicBezTo>
                          <a:pt x="97" y="317"/>
                          <a:pt x="46" y="290"/>
                          <a:pt x="19" y="236"/>
                        </a:cubicBezTo>
                        <a:cubicBezTo>
                          <a:pt x="6" y="211"/>
                          <a:pt x="0" y="184"/>
                          <a:pt x="0" y="155"/>
                        </a:cubicBezTo>
                        <a:cubicBezTo>
                          <a:pt x="0" y="108"/>
                          <a:pt x="15" y="71"/>
                          <a:pt x="47" y="43"/>
                        </a:cubicBezTo>
                        <a:cubicBezTo>
                          <a:pt x="78" y="14"/>
                          <a:pt x="122" y="0"/>
                          <a:pt x="177" y="0"/>
                        </a:cubicBezTo>
                        <a:cubicBezTo>
                          <a:pt x="212" y="0"/>
                          <a:pt x="247" y="6"/>
                          <a:pt x="280" y="19"/>
                        </a:cubicBezTo>
                        <a:cubicBezTo>
                          <a:pt x="283" y="22"/>
                          <a:pt x="283" y="22"/>
                          <a:pt x="283" y="22"/>
                        </a:cubicBezTo>
                        <a:cubicBezTo>
                          <a:pt x="278" y="42"/>
                          <a:pt x="275" y="65"/>
                          <a:pt x="274" y="91"/>
                        </a:cubicBezTo>
                        <a:cubicBezTo>
                          <a:pt x="272" y="93"/>
                          <a:pt x="272" y="93"/>
                          <a:pt x="272" y="93"/>
                        </a:cubicBezTo>
                        <a:cubicBezTo>
                          <a:pt x="259" y="93"/>
                          <a:pt x="259" y="93"/>
                          <a:pt x="259" y="93"/>
                        </a:cubicBezTo>
                        <a:cubicBezTo>
                          <a:pt x="257" y="91"/>
                          <a:pt x="257" y="91"/>
                          <a:pt x="257" y="91"/>
                        </a:cubicBezTo>
                        <a:cubicBezTo>
                          <a:pt x="257" y="74"/>
                          <a:pt x="256" y="62"/>
                          <a:pt x="255" y="55"/>
                        </a:cubicBezTo>
                        <a:cubicBezTo>
                          <a:pt x="237" y="35"/>
                          <a:pt x="211" y="25"/>
                          <a:pt x="177" y="25"/>
                        </a:cubicBezTo>
                        <a:cubicBezTo>
                          <a:pt x="143" y="25"/>
                          <a:pt x="115" y="36"/>
                          <a:pt x="95" y="58"/>
                        </a:cubicBezTo>
                        <a:cubicBezTo>
                          <a:pt x="76" y="80"/>
                          <a:pt x="66" y="110"/>
                          <a:pt x="66" y="148"/>
                        </a:cubicBezTo>
                        <a:cubicBezTo>
                          <a:pt x="66" y="199"/>
                          <a:pt x="83" y="238"/>
                          <a:pt x="119" y="265"/>
                        </a:cubicBezTo>
                        <a:cubicBezTo>
                          <a:pt x="137" y="280"/>
                          <a:pt x="163" y="287"/>
                          <a:pt x="194" y="287"/>
                        </a:cubicBezTo>
                        <a:cubicBezTo>
                          <a:pt x="223" y="287"/>
                          <a:pt x="251" y="280"/>
                          <a:pt x="278" y="265"/>
                        </a:cubicBezTo>
                        <a:lnTo>
                          <a:pt x="283" y="27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grpSp>
        <p:sp>
          <p:nvSpPr>
            <p:cNvPr id="498" name="TextBox 497"/>
            <p:cNvSpPr txBox="1"/>
            <p:nvPr/>
          </p:nvSpPr>
          <p:spPr>
            <a:xfrm>
              <a:off x="10340278" y="5944115"/>
              <a:ext cx="902494" cy="307777"/>
            </a:xfrm>
            <a:prstGeom prst="rect">
              <a:avLst/>
            </a:prstGeom>
            <a:noFill/>
          </p:spPr>
          <p:txBody>
            <a:bodyPr wrap="square" rtlCol="0">
              <a:spAutoFit/>
            </a:bodyPr>
            <a:lstStyle/>
            <a:p>
              <a:pPr algn="ctr" defTabSz="896386"/>
              <a:r>
                <a:rPr lang="en-US" sz="1372" kern="0" dirty="0">
                  <a:solidFill>
                    <a:sysClr val="windowText" lastClr="000000"/>
                  </a:solidFill>
                  <a:latin typeface="Segoe UI" panose="020B0502040204020203" pitchFamily="34" charset="0"/>
                  <a:cs typeface="Segoe UI" panose="020B0502040204020203" pitchFamily="34" charset="0"/>
                </a:rPr>
                <a:t>Data</a:t>
              </a:r>
            </a:p>
          </p:txBody>
        </p:sp>
      </p:grpSp>
      <p:grpSp>
        <p:nvGrpSpPr>
          <p:cNvPr id="502" name="Group 501"/>
          <p:cNvGrpSpPr/>
          <p:nvPr/>
        </p:nvGrpSpPr>
        <p:grpSpPr>
          <a:xfrm>
            <a:off x="9095306" y="2184802"/>
            <a:ext cx="2597644" cy="2620622"/>
            <a:chOff x="9277685" y="2228115"/>
            <a:chExt cx="2649732" cy="2673171"/>
          </a:xfrm>
        </p:grpSpPr>
        <p:grpSp>
          <p:nvGrpSpPr>
            <p:cNvPr id="490" name="Group 489"/>
            <p:cNvGrpSpPr/>
            <p:nvPr/>
          </p:nvGrpSpPr>
          <p:grpSpPr>
            <a:xfrm>
              <a:off x="9277685" y="2228115"/>
              <a:ext cx="2649732" cy="2673171"/>
              <a:chOff x="9277685" y="2228115"/>
              <a:chExt cx="2649732" cy="2673171"/>
            </a:xfrm>
          </p:grpSpPr>
          <p:grpSp>
            <p:nvGrpSpPr>
              <p:cNvPr id="466" name="Group 465"/>
              <p:cNvGrpSpPr/>
              <p:nvPr/>
            </p:nvGrpSpPr>
            <p:grpSpPr>
              <a:xfrm>
                <a:off x="9277685" y="2228115"/>
                <a:ext cx="2649732" cy="2673171"/>
                <a:chOff x="9587138" y="2216632"/>
                <a:chExt cx="2649732" cy="2673171"/>
              </a:xfrm>
            </p:grpSpPr>
            <p:sp>
              <p:nvSpPr>
                <p:cNvPr id="454" name="Oval 453"/>
                <p:cNvSpPr/>
                <p:nvPr/>
              </p:nvSpPr>
              <p:spPr>
                <a:xfrm>
                  <a:off x="9587138" y="2686688"/>
                  <a:ext cx="1475036" cy="1475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5" name="Oval 454"/>
                <p:cNvSpPr/>
                <p:nvPr/>
              </p:nvSpPr>
              <p:spPr>
                <a:xfrm>
                  <a:off x="9853525" y="3737253"/>
                  <a:ext cx="1152550" cy="1152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6" name="Oval 455"/>
                <p:cNvSpPr/>
                <p:nvPr/>
              </p:nvSpPr>
              <p:spPr>
                <a:xfrm>
                  <a:off x="10933410" y="3589831"/>
                  <a:ext cx="1152550" cy="1152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7" name="Oval 456"/>
                <p:cNvSpPr/>
                <p:nvPr/>
              </p:nvSpPr>
              <p:spPr>
                <a:xfrm>
                  <a:off x="11084320" y="3082992"/>
                  <a:ext cx="1152550" cy="1152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8" name="Oval 457"/>
                <p:cNvSpPr/>
                <p:nvPr/>
              </p:nvSpPr>
              <p:spPr>
                <a:xfrm>
                  <a:off x="11056288" y="2360107"/>
                  <a:ext cx="1152550" cy="1152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59" name="Oval 458"/>
                <p:cNvSpPr/>
                <p:nvPr/>
              </p:nvSpPr>
              <p:spPr>
                <a:xfrm>
                  <a:off x="10211807" y="2216632"/>
                  <a:ext cx="1152550" cy="1152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grpSp>
          <p:grpSp>
            <p:nvGrpSpPr>
              <p:cNvPr id="438" name="Group 437"/>
              <p:cNvGrpSpPr/>
              <p:nvPr/>
            </p:nvGrpSpPr>
            <p:grpSpPr>
              <a:xfrm>
                <a:off x="9980613" y="2820194"/>
                <a:ext cx="1619250" cy="1354138"/>
                <a:chOff x="7657912" y="2425700"/>
                <a:chExt cx="1619250" cy="1354138"/>
              </a:xfrm>
            </p:grpSpPr>
            <p:grpSp>
              <p:nvGrpSpPr>
                <p:cNvPr id="342" name="Group 287"/>
                <p:cNvGrpSpPr>
                  <a:grpSpLocks noChangeAspect="1"/>
                </p:cNvGrpSpPr>
                <p:nvPr/>
              </p:nvGrpSpPr>
              <p:grpSpPr bwMode="auto">
                <a:xfrm>
                  <a:off x="7657912" y="2425700"/>
                  <a:ext cx="1619250" cy="1354138"/>
                  <a:chOff x="6648" y="527"/>
                  <a:chExt cx="1020" cy="853"/>
                </a:xfrm>
              </p:grpSpPr>
              <p:sp>
                <p:nvSpPr>
                  <p:cNvPr id="343" name="AutoShape 286"/>
                  <p:cNvSpPr>
                    <a:spLocks noChangeAspect="1" noChangeArrowheads="1" noTextEdit="1"/>
                  </p:cNvSpPr>
                  <p:nvPr/>
                </p:nvSpPr>
                <p:spPr bwMode="auto">
                  <a:xfrm>
                    <a:off x="6648" y="530"/>
                    <a:ext cx="1020" cy="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4" name="Freeform 288"/>
                  <p:cNvSpPr>
                    <a:spLocks/>
                  </p:cNvSpPr>
                  <p:nvPr/>
                </p:nvSpPr>
                <p:spPr bwMode="auto">
                  <a:xfrm>
                    <a:off x="6648" y="591"/>
                    <a:ext cx="437" cy="788"/>
                  </a:xfrm>
                  <a:custGeom>
                    <a:avLst/>
                    <a:gdLst>
                      <a:gd name="T0" fmla="*/ 437 w 437"/>
                      <a:gd name="T1" fmla="*/ 788 h 788"/>
                      <a:gd name="T2" fmla="*/ 0 w 437"/>
                      <a:gd name="T3" fmla="*/ 657 h 788"/>
                      <a:gd name="T4" fmla="*/ 0 w 437"/>
                      <a:gd name="T5" fmla="*/ 0 h 788"/>
                      <a:gd name="T6" fmla="*/ 437 w 437"/>
                      <a:gd name="T7" fmla="*/ 132 h 788"/>
                      <a:gd name="T8" fmla="*/ 437 w 437"/>
                      <a:gd name="T9" fmla="*/ 788 h 788"/>
                    </a:gdLst>
                    <a:ahLst/>
                    <a:cxnLst>
                      <a:cxn ang="0">
                        <a:pos x="T0" y="T1"/>
                      </a:cxn>
                      <a:cxn ang="0">
                        <a:pos x="T2" y="T3"/>
                      </a:cxn>
                      <a:cxn ang="0">
                        <a:pos x="T4" y="T5"/>
                      </a:cxn>
                      <a:cxn ang="0">
                        <a:pos x="T6" y="T7"/>
                      </a:cxn>
                      <a:cxn ang="0">
                        <a:pos x="T8" y="T9"/>
                      </a:cxn>
                    </a:cxnLst>
                    <a:rect l="0" t="0" r="r" b="b"/>
                    <a:pathLst>
                      <a:path w="437" h="788">
                        <a:moveTo>
                          <a:pt x="437" y="788"/>
                        </a:moveTo>
                        <a:lnTo>
                          <a:pt x="0" y="657"/>
                        </a:lnTo>
                        <a:lnTo>
                          <a:pt x="0" y="0"/>
                        </a:lnTo>
                        <a:lnTo>
                          <a:pt x="437" y="132"/>
                        </a:lnTo>
                        <a:lnTo>
                          <a:pt x="437" y="788"/>
                        </a:lnTo>
                        <a:close/>
                      </a:path>
                    </a:pathLst>
                  </a:custGeom>
                  <a:solidFill>
                    <a:srgbClr val="00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5" name="Freeform 289"/>
                  <p:cNvSpPr>
                    <a:spLocks/>
                  </p:cNvSpPr>
                  <p:nvPr/>
                </p:nvSpPr>
                <p:spPr bwMode="auto">
                  <a:xfrm>
                    <a:off x="6648" y="591"/>
                    <a:ext cx="437" cy="788"/>
                  </a:xfrm>
                  <a:custGeom>
                    <a:avLst/>
                    <a:gdLst>
                      <a:gd name="T0" fmla="*/ 437 w 437"/>
                      <a:gd name="T1" fmla="*/ 788 h 788"/>
                      <a:gd name="T2" fmla="*/ 0 w 437"/>
                      <a:gd name="T3" fmla="*/ 657 h 788"/>
                      <a:gd name="T4" fmla="*/ 0 w 437"/>
                      <a:gd name="T5" fmla="*/ 0 h 788"/>
                      <a:gd name="T6" fmla="*/ 437 w 437"/>
                      <a:gd name="T7" fmla="*/ 132 h 788"/>
                      <a:gd name="T8" fmla="*/ 437 w 437"/>
                      <a:gd name="T9" fmla="*/ 788 h 788"/>
                    </a:gdLst>
                    <a:ahLst/>
                    <a:cxnLst>
                      <a:cxn ang="0">
                        <a:pos x="T0" y="T1"/>
                      </a:cxn>
                      <a:cxn ang="0">
                        <a:pos x="T2" y="T3"/>
                      </a:cxn>
                      <a:cxn ang="0">
                        <a:pos x="T4" y="T5"/>
                      </a:cxn>
                      <a:cxn ang="0">
                        <a:pos x="T6" y="T7"/>
                      </a:cxn>
                      <a:cxn ang="0">
                        <a:pos x="T8" y="T9"/>
                      </a:cxn>
                    </a:cxnLst>
                    <a:rect l="0" t="0" r="r" b="b"/>
                    <a:pathLst>
                      <a:path w="437" h="788">
                        <a:moveTo>
                          <a:pt x="437" y="788"/>
                        </a:moveTo>
                        <a:lnTo>
                          <a:pt x="0" y="657"/>
                        </a:lnTo>
                        <a:lnTo>
                          <a:pt x="0" y="0"/>
                        </a:lnTo>
                        <a:lnTo>
                          <a:pt x="437" y="132"/>
                        </a:lnTo>
                        <a:lnTo>
                          <a:pt x="437" y="7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6" name="Freeform 290"/>
                  <p:cNvSpPr>
                    <a:spLocks/>
                  </p:cNvSpPr>
                  <p:nvPr/>
                </p:nvSpPr>
                <p:spPr bwMode="auto">
                  <a:xfrm>
                    <a:off x="7230" y="591"/>
                    <a:ext cx="437" cy="788"/>
                  </a:xfrm>
                  <a:custGeom>
                    <a:avLst/>
                    <a:gdLst>
                      <a:gd name="T0" fmla="*/ 437 w 437"/>
                      <a:gd name="T1" fmla="*/ 657 h 788"/>
                      <a:gd name="T2" fmla="*/ 0 w 437"/>
                      <a:gd name="T3" fmla="*/ 788 h 788"/>
                      <a:gd name="T4" fmla="*/ 0 w 437"/>
                      <a:gd name="T5" fmla="*/ 132 h 788"/>
                      <a:gd name="T6" fmla="*/ 437 w 437"/>
                      <a:gd name="T7" fmla="*/ 0 h 788"/>
                      <a:gd name="T8" fmla="*/ 437 w 437"/>
                      <a:gd name="T9" fmla="*/ 657 h 788"/>
                    </a:gdLst>
                    <a:ahLst/>
                    <a:cxnLst>
                      <a:cxn ang="0">
                        <a:pos x="T0" y="T1"/>
                      </a:cxn>
                      <a:cxn ang="0">
                        <a:pos x="T2" y="T3"/>
                      </a:cxn>
                      <a:cxn ang="0">
                        <a:pos x="T4" y="T5"/>
                      </a:cxn>
                      <a:cxn ang="0">
                        <a:pos x="T6" y="T7"/>
                      </a:cxn>
                      <a:cxn ang="0">
                        <a:pos x="T8" y="T9"/>
                      </a:cxn>
                    </a:cxnLst>
                    <a:rect l="0" t="0" r="r" b="b"/>
                    <a:pathLst>
                      <a:path w="437" h="788">
                        <a:moveTo>
                          <a:pt x="437" y="657"/>
                        </a:moveTo>
                        <a:lnTo>
                          <a:pt x="0" y="788"/>
                        </a:lnTo>
                        <a:lnTo>
                          <a:pt x="0" y="132"/>
                        </a:lnTo>
                        <a:lnTo>
                          <a:pt x="437" y="0"/>
                        </a:lnTo>
                        <a:lnTo>
                          <a:pt x="437" y="657"/>
                        </a:lnTo>
                        <a:close/>
                      </a:path>
                    </a:pathLst>
                  </a:custGeom>
                  <a:solidFill>
                    <a:srgbClr val="00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7" name="Freeform 291"/>
                  <p:cNvSpPr>
                    <a:spLocks/>
                  </p:cNvSpPr>
                  <p:nvPr/>
                </p:nvSpPr>
                <p:spPr bwMode="auto">
                  <a:xfrm>
                    <a:off x="7230" y="591"/>
                    <a:ext cx="437" cy="788"/>
                  </a:xfrm>
                  <a:custGeom>
                    <a:avLst/>
                    <a:gdLst>
                      <a:gd name="T0" fmla="*/ 437 w 437"/>
                      <a:gd name="T1" fmla="*/ 657 h 788"/>
                      <a:gd name="T2" fmla="*/ 0 w 437"/>
                      <a:gd name="T3" fmla="*/ 788 h 788"/>
                      <a:gd name="T4" fmla="*/ 0 w 437"/>
                      <a:gd name="T5" fmla="*/ 132 h 788"/>
                      <a:gd name="T6" fmla="*/ 437 w 437"/>
                      <a:gd name="T7" fmla="*/ 0 h 788"/>
                      <a:gd name="T8" fmla="*/ 437 w 437"/>
                      <a:gd name="T9" fmla="*/ 657 h 788"/>
                    </a:gdLst>
                    <a:ahLst/>
                    <a:cxnLst>
                      <a:cxn ang="0">
                        <a:pos x="T0" y="T1"/>
                      </a:cxn>
                      <a:cxn ang="0">
                        <a:pos x="T2" y="T3"/>
                      </a:cxn>
                      <a:cxn ang="0">
                        <a:pos x="T4" y="T5"/>
                      </a:cxn>
                      <a:cxn ang="0">
                        <a:pos x="T6" y="T7"/>
                      </a:cxn>
                      <a:cxn ang="0">
                        <a:pos x="T8" y="T9"/>
                      </a:cxn>
                    </a:cxnLst>
                    <a:rect l="0" t="0" r="r" b="b"/>
                    <a:pathLst>
                      <a:path w="437" h="788">
                        <a:moveTo>
                          <a:pt x="437" y="657"/>
                        </a:moveTo>
                        <a:lnTo>
                          <a:pt x="0" y="788"/>
                        </a:lnTo>
                        <a:lnTo>
                          <a:pt x="0" y="132"/>
                        </a:lnTo>
                        <a:lnTo>
                          <a:pt x="437" y="0"/>
                        </a:lnTo>
                        <a:lnTo>
                          <a:pt x="437"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8" name="Rectangle 292"/>
                  <p:cNvSpPr>
                    <a:spLocks noChangeArrowheads="1"/>
                  </p:cNvSpPr>
                  <p:nvPr/>
                </p:nvSpPr>
                <p:spPr bwMode="auto">
                  <a:xfrm>
                    <a:off x="7085" y="723"/>
                    <a:ext cx="145" cy="656"/>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9" name="Rectangle 293"/>
                  <p:cNvSpPr>
                    <a:spLocks noChangeArrowheads="1"/>
                  </p:cNvSpPr>
                  <p:nvPr/>
                </p:nvSpPr>
                <p:spPr bwMode="auto">
                  <a:xfrm>
                    <a:off x="7085" y="723"/>
                    <a:ext cx="145"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0" name="Freeform 294"/>
                  <p:cNvSpPr>
                    <a:spLocks/>
                  </p:cNvSpPr>
                  <p:nvPr/>
                </p:nvSpPr>
                <p:spPr bwMode="auto">
                  <a:xfrm>
                    <a:off x="6678" y="565"/>
                    <a:ext cx="482" cy="814"/>
                  </a:xfrm>
                  <a:custGeom>
                    <a:avLst/>
                    <a:gdLst>
                      <a:gd name="T0" fmla="*/ 439 w 441"/>
                      <a:gd name="T1" fmla="*/ 196 h 744"/>
                      <a:gd name="T2" fmla="*/ 439 w 441"/>
                      <a:gd name="T3" fmla="*/ 744 h 744"/>
                      <a:gd name="T4" fmla="*/ 428 w 441"/>
                      <a:gd name="T5" fmla="*/ 744 h 744"/>
                      <a:gd name="T6" fmla="*/ 403 w 441"/>
                      <a:gd name="T7" fmla="*/ 726 h 744"/>
                      <a:gd name="T8" fmla="*/ 372 w 441"/>
                      <a:gd name="T9" fmla="*/ 713 h 744"/>
                      <a:gd name="T10" fmla="*/ 0 w 441"/>
                      <a:gd name="T11" fmla="*/ 600 h 744"/>
                      <a:gd name="T12" fmla="*/ 0 w 441"/>
                      <a:gd name="T13" fmla="*/ 0 h 744"/>
                      <a:gd name="T14" fmla="*/ 373 w 441"/>
                      <a:gd name="T15" fmla="*/ 113 h 744"/>
                      <a:gd name="T16" fmla="*/ 439 w 441"/>
                      <a:gd name="T17" fmla="*/ 196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744">
                        <a:moveTo>
                          <a:pt x="439" y="196"/>
                        </a:moveTo>
                        <a:cubicBezTo>
                          <a:pt x="439" y="744"/>
                          <a:pt x="439" y="744"/>
                          <a:pt x="439" y="744"/>
                        </a:cubicBezTo>
                        <a:cubicBezTo>
                          <a:pt x="428" y="744"/>
                          <a:pt x="428" y="744"/>
                          <a:pt x="428" y="744"/>
                        </a:cubicBezTo>
                        <a:cubicBezTo>
                          <a:pt x="423" y="739"/>
                          <a:pt x="415" y="732"/>
                          <a:pt x="403" y="726"/>
                        </a:cubicBezTo>
                        <a:cubicBezTo>
                          <a:pt x="395" y="722"/>
                          <a:pt x="384" y="717"/>
                          <a:pt x="372" y="713"/>
                        </a:cubicBezTo>
                        <a:cubicBezTo>
                          <a:pt x="304" y="691"/>
                          <a:pt x="0" y="600"/>
                          <a:pt x="0" y="600"/>
                        </a:cubicBezTo>
                        <a:cubicBezTo>
                          <a:pt x="0" y="0"/>
                          <a:pt x="0" y="0"/>
                          <a:pt x="0" y="0"/>
                        </a:cubicBezTo>
                        <a:cubicBezTo>
                          <a:pt x="373" y="113"/>
                          <a:pt x="373" y="113"/>
                          <a:pt x="373" y="113"/>
                        </a:cubicBezTo>
                        <a:cubicBezTo>
                          <a:pt x="441" y="139"/>
                          <a:pt x="439" y="196"/>
                          <a:pt x="439" y="196"/>
                        </a:cubicBezTo>
                      </a:path>
                    </a:pathLst>
                  </a:custGeom>
                  <a:solidFill>
                    <a:srgbClr val="B0C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1" name="Freeform 295"/>
                  <p:cNvSpPr>
                    <a:spLocks/>
                  </p:cNvSpPr>
                  <p:nvPr/>
                </p:nvSpPr>
                <p:spPr bwMode="auto">
                  <a:xfrm>
                    <a:off x="7154" y="565"/>
                    <a:ext cx="483" cy="814"/>
                  </a:xfrm>
                  <a:custGeom>
                    <a:avLst/>
                    <a:gdLst>
                      <a:gd name="T0" fmla="*/ 442 w 442"/>
                      <a:gd name="T1" fmla="*/ 0 h 744"/>
                      <a:gd name="T2" fmla="*/ 442 w 442"/>
                      <a:gd name="T3" fmla="*/ 600 h 744"/>
                      <a:gd name="T4" fmla="*/ 70 w 442"/>
                      <a:gd name="T5" fmla="*/ 713 h 744"/>
                      <a:gd name="T6" fmla="*/ 38 w 442"/>
                      <a:gd name="T7" fmla="*/ 726 h 744"/>
                      <a:gd name="T8" fmla="*/ 13 w 442"/>
                      <a:gd name="T9" fmla="*/ 744 h 744"/>
                      <a:gd name="T10" fmla="*/ 3 w 442"/>
                      <a:gd name="T11" fmla="*/ 744 h 744"/>
                      <a:gd name="T12" fmla="*/ 3 w 442"/>
                      <a:gd name="T13" fmla="*/ 196 h 744"/>
                      <a:gd name="T14" fmla="*/ 69 w 442"/>
                      <a:gd name="T15" fmla="*/ 113 h 744"/>
                      <a:gd name="T16" fmla="*/ 442 w 442"/>
                      <a:gd name="T1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744">
                        <a:moveTo>
                          <a:pt x="442" y="0"/>
                        </a:moveTo>
                        <a:cubicBezTo>
                          <a:pt x="442" y="600"/>
                          <a:pt x="442" y="600"/>
                          <a:pt x="442" y="600"/>
                        </a:cubicBezTo>
                        <a:cubicBezTo>
                          <a:pt x="442" y="600"/>
                          <a:pt x="137" y="691"/>
                          <a:pt x="70" y="713"/>
                        </a:cubicBezTo>
                        <a:cubicBezTo>
                          <a:pt x="57" y="717"/>
                          <a:pt x="47" y="722"/>
                          <a:pt x="38" y="726"/>
                        </a:cubicBezTo>
                        <a:cubicBezTo>
                          <a:pt x="27" y="732"/>
                          <a:pt x="19" y="739"/>
                          <a:pt x="13" y="744"/>
                        </a:cubicBezTo>
                        <a:cubicBezTo>
                          <a:pt x="3" y="744"/>
                          <a:pt x="3" y="744"/>
                          <a:pt x="3" y="744"/>
                        </a:cubicBezTo>
                        <a:cubicBezTo>
                          <a:pt x="3" y="196"/>
                          <a:pt x="3" y="196"/>
                          <a:pt x="3" y="196"/>
                        </a:cubicBezTo>
                        <a:cubicBezTo>
                          <a:pt x="3" y="196"/>
                          <a:pt x="0" y="139"/>
                          <a:pt x="69" y="113"/>
                        </a:cubicBezTo>
                        <a:cubicBezTo>
                          <a:pt x="442" y="0"/>
                          <a:pt x="442" y="0"/>
                          <a:pt x="442" y="0"/>
                        </a:cubicBezTo>
                      </a:path>
                    </a:pathLst>
                  </a:custGeom>
                  <a:solidFill>
                    <a:srgbClr val="B0C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2" name="Rectangle 296"/>
                  <p:cNvSpPr>
                    <a:spLocks noChangeArrowheads="1"/>
                  </p:cNvSpPr>
                  <p:nvPr/>
                </p:nvSpPr>
                <p:spPr bwMode="auto">
                  <a:xfrm>
                    <a:off x="7085" y="1353"/>
                    <a:ext cx="145" cy="26"/>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3" name="Freeform 297"/>
                  <p:cNvSpPr>
                    <a:spLocks/>
                  </p:cNvSpPr>
                  <p:nvPr/>
                </p:nvSpPr>
                <p:spPr bwMode="auto">
                  <a:xfrm>
                    <a:off x="6678" y="527"/>
                    <a:ext cx="480" cy="805"/>
                  </a:xfrm>
                  <a:custGeom>
                    <a:avLst/>
                    <a:gdLst>
                      <a:gd name="T0" fmla="*/ 439 w 439"/>
                      <a:gd name="T1" fmla="*/ 736 h 736"/>
                      <a:gd name="T2" fmla="*/ 283 w 439"/>
                      <a:gd name="T3" fmla="*/ 630 h 736"/>
                      <a:gd name="T4" fmla="*/ 0 w 439"/>
                      <a:gd name="T5" fmla="*/ 604 h 736"/>
                      <a:gd name="T6" fmla="*/ 0 w 439"/>
                      <a:gd name="T7" fmla="*/ 3 h 736"/>
                      <a:gd name="T8" fmla="*/ 283 w 439"/>
                      <a:gd name="T9" fmla="*/ 29 h 736"/>
                      <a:gd name="T10" fmla="*/ 439 w 439"/>
                      <a:gd name="T11" fmla="*/ 135 h 736"/>
                      <a:gd name="T12" fmla="*/ 439 w 439"/>
                      <a:gd name="T13" fmla="*/ 736 h 736"/>
                    </a:gdLst>
                    <a:ahLst/>
                    <a:cxnLst>
                      <a:cxn ang="0">
                        <a:pos x="T0" y="T1"/>
                      </a:cxn>
                      <a:cxn ang="0">
                        <a:pos x="T2" y="T3"/>
                      </a:cxn>
                      <a:cxn ang="0">
                        <a:pos x="T4" y="T5"/>
                      </a:cxn>
                      <a:cxn ang="0">
                        <a:pos x="T6" y="T7"/>
                      </a:cxn>
                      <a:cxn ang="0">
                        <a:pos x="T8" y="T9"/>
                      </a:cxn>
                      <a:cxn ang="0">
                        <a:pos x="T10" y="T11"/>
                      </a:cxn>
                      <a:cxn ang="0">
                        <a:pos x="T12" y="T13"/>
                      </a:cxn>
                    </a:cxnLst>
                    <a:rect l="0" t="0" r="r" b="b"/>
                    <a:pathLst>
                      <a:path w="439" h="736">
                        <a:moveTo>
                          <a:pt x="439" y="736"/>
                        </a:moveTo>
                        <a:cubicBezTo>
                          <a:pt x="439" y="736"/>
                          <a:pt x="397" y="664"/>
                          <a:pt x="283" y="630"/>
                        </a:cubicBezTo>
                        <a:cubicBezTo>
                          <a:pt x="169" y="596"/>
                          <a:pt x="0" y="604"/>
                          <a:pt x="0" y="604"/>
                        </a:cubicBezTo>
                        <a:cubicBezTo>
                          <a:pt x="0" y="3"/>
                          <a:pt x="0" y="3"/>
                          <a:pt x="0" y="3"/>
                        </a:cubicBezTo>
                        <a:cubicBezTo>
                          <a:pt x="0" y="3"/>
                          <a:pt x="185" y="0"/>
                          <a:pt x="283" y="29"/>
                        </a:cubicBezTo>
                        <a:cubicBezTo>
                          <a:pt x="381" y="59"/>
                          <a:pt x="439" y="135"/>
                          <a:pt x="439" y="135"/>
                        </a:cubicBezTo>
                        <a:cubicBezTo>
                          <a:pt x="439" y="736"/>
                          <a:pt x="439" y="736"/>
                          <a:pt x="439" y="736"/>
                        </a:cubicBezTo>
                      </a:path>
                    </a:pathLst>
                  </a:custGeom>
                  <a:solidFill>
                    <a:srgbClr val="CDD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4" name="Freeform 298"/>
                  <p:cNvSpPr>
                    <a:spLocks/>
                  </p:cNvSpPr>
                  <p:nvPr/>
                </p:nvSpPr>
                <p:spPr bwMode="auto">
                  <a:xfrm>
                    <a:off x="7158" y="527"/>
                    <a:ext cx="479" cy="805"/>
                  </a:xfrm>
                  <a:custGeom>
                    <a:avLst/>
                    <a:gdLst>
                      <a:gd name="T0" fmla="*/ 0 w 439"/>
                      <a:gd name="T1" fmla="*/ 736 h 736"/>
                      <a:gd name="T2" fmla="*/ 155 w 439"/>
                      <a:gd name="T3" fmla="*/ 630 h 736"/>
                      <a:gd name="T4" fmla="*/ 439 w 439"/>
                      <a:gd name="T5" fmla="*/ 604 h 736"/>
                      <a:gd name="T6" fmla="*/ 439 w 439"/>
                      <a:gd name="T7" fmla="*/ 3 h 736"/>
                      <a:gd name="T8" fmla="*/ 155 w 439"/>
                      <a:gd name="T9" fmla="*/ 29 h 736"/>
                      <a:gd name="T10" fmla="*/ 0 w 439"/>
                      <a:gd name="T11" fmla="*/ 135 h 736"/>
                      <a:gd name="T12" fmla="*/ 0 w 439"/>
                      <a:gd name="T13" fmla="*/ 736 h 736"/>
                    </a:gdLst>
                    <a:ahLst/>
                    <a:cxnLst>
                      <a:cxn ang="0">
                        <a:pos x="T0" y="T1"/>
                      </a:cxn>
                      <a:cxn ang="0">
                        <a:pos x="T2" y="T3"/>
                      </a:cxn>
                      <a:cxn ang="0">
                        <a:pos x="T4" y="T5"/>
                      </a:cxn>
                      <a:cxn ang="0">
                        <a:pos x="T6" y="T7"/>
                      </a:cxn>
                      <a:cxn ang="0">
                        <a:pos x="T8" y="T9"/>
                      </a:cxn>
                      <a:cxn ang="0">
                        <a:pos x="T10" y="T11"/>
                      </a:cxn>
                      <a:cxn ang="0">
                        <a:pos x="T12" y="T13"/>
                      </a:cxn>
                    </a:cxnLst>
                    <a:rect l="0" t="0" r="r" b="b"/>
                    <a:pathLst>
                      <a:path w="439" h="736">
                        <a:moveTo>
                          <a:pt x="0" y="736"/>
                        </a:moveTo>
                        <a:cubicBezTo>
                          <a:pt x="0" y="736"/>
                          <a:pt x="41" y="664"/>
                          <a:pt x="155" y="630"/>
                        </a:cubicBezTo>
                        <a:cubicBezTo>
                          <a:pt x="269" y="596"/>
                          <a:pt x="439" y="604"/>
                          <a:pt x="439" y="604"/>
                        </a:cubicBezTo>
                        <a:cubicBezTo>
                          <a:pt x="439" y="3"/>
                          <a:pt x="439" y="3"/>
                          <a:pt x="439" y="3"/>
                        </a:cubicBezTo>
                        <a:cubicBezTo>
                          <a:pt x="439" y="3"/>
                          <a:pt x="253" y="0"/>
                          <a:pt x="155" y="29"/>
                        </a:cubicBezTo>
                        <a:cubicBezTo>
                          <a:pt x="58" y="59"/>
                          <a:pt x="0" y="135"/>
                          <a:pt x="0" y="135"/>
                        </a:cubicBezTo>
                        <a:cubicBezTo>
                          <a:pt x="0" y="736"/>
                          <a:pt x="0" y="736"/>
                          <a:pt x="0" y="736"/>
                        </a:cubicBezTo>
                      </a:path>
                    </a:pathLst>
                  </a:custGeom>
                  <a:solidFill>
                    <a:srgbClr val="CDD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pic>
              <p:nvPicPr>
                <p:cNvPr id="381" name="Picture 380"/>
                <p:cNvPicPr>
                  <a:picLocks noChangeAspect="1"/>
                </p:cNvPicPr>
                <p:nvPr/>
              </p:nvPicPr>
              <p:blipFill>
                <a:blip r:embed="rId3"/>
                <a:stretch>
                  <a:fillRect/>
                </a:stretch>
              </p:blipFill>
              <p:spPr>
                <a:xfrm>
                  <a:off x="7826579" y="2640092"/>
                  <a:ext cx="558408" cy="728050"/>
                </a:xfrm>
                <a:prstGeom prst="rect">
                  <a:avLst/>
                </a:prstGeom>
              </p:spPr>
            </p:pic>
            <p:sp>
              <p:nvSpPr>
                <p:cNvPr id="382" name="TextBox 381"/>
                <p:cNvSpPr txBox="1"/>
                <p:nvPr/>
              </p:nvSpPr>
              <p:spPr>
                <a:xfrm>
                  <a:off x="8546912" y="2824162"/>
                  <a:ext cx="663684" cy="369332"/>
                </a:xfrm>
                <a:prstGeom prst="rect">
                  <a:avLst/>
                </a:prstGeom>
                <a:noFill/>
              </p:spPr>
              <p:txBody>
                <a:bodyPr wrap="square" rtlCol="0">
                  <a:spAutoFit/>
                </a:bodyPr>
                <a:lstStyle/>
                <a:p>
                  <a:pPr defTabSz="896386"/>
                  <a:r>
                    <a:rPr lang="en-US" sz="1765" kern="0" dirty="0">
                      <a:solidFill>
                        <a:sysClr val="windowText" lastClr="000000"/>
                      </a:solidFill>
                    </a:rPr>
                    <a:t>Tree</a:t>
                  </a:r>
                </a:p>
              </p:txBody>
            </p:sp>
          </p:grpSp>
          <p:cxnSp>
            <p:nvCxnSpPr>
              <p:cNvPr id="475" name="Straight Arrow Connector 474"/>
              <p:cNvCxnSpPr/>
              <p:nvPr/>
            </p:nvCxnSpPr>
            <p:spPr>
              <a:xfrm flipV="1">
                <a:off x="10787119" y="4449241"/>
                <a:ext cx="6238" cy="37154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99" name="TextBox 498"/>
            <p:cNvSpPr txBox="1"/>
            <p:nvPr/>
          </p:nvSpPr>
          <p:spPr>
            <a:xfrm>
              <a:off x="9969643" y="4114882"/>
              <a:ext cx="1641189" cy="307777"/>
            </a:xfrm>
            <a:prstGeom prst="rect">
              <a:avLst/>
            </a:prstGeom>
            <a:noFill/>
          </p:spPr>
          <p:txBody>
            <a:bodyPr wrap="square" rtlCol="0">
              <a:spAutoFit/>
            </a:bodyPr>
            <a:lstStyle/>
            <a:p>
              <a:pPr algn="ctr" defTabSz="896386"/>
              <a:r>
                <a:rPr lang="en-US" sz="1372" kern="0" dirty="0">
                  <a:solidFill>
                    <a:sysClr val="windowText" lastClr="000000"/>
                  </a:solidFill>
                  <a:latin typeface="Segoe UI" panose="020B0502040204020203" pitchFamily="34" charset="0"/>
                  <a:cs typeface="Segoe UI" panose="020B0502040204020203" pitchFamily="34" charset="0"/>
                </a:rPr>
                <a:t>Rules/algorithms</a:t>
              </a:r>
            </a:p>
          </p:txBody>
        </p:sp>
      </p:grpSp>
      <p:grpSp>
        <p:nvGrpSpPr>
          <p:cNvPr id="503" name="Group 502"/>
          <p:cNvGrpSpPr/>
          <p:nvPr/>
        </p:nvGrpSpPr>
        <p:grpSpPr>
          <a:xfrm>
            <a:off x="9287298" y="366215"/>
            <a:ext cx="2598205" cy="2407761"/>
            <a:chOff x="9473527" y="408365"/>
            <a:chExt cx="2650304" cy="2456042"/>
          </a:xfrm>
        </p:grpSpPr>
        <p:grpSp>
          <p:nvGrpSpPr>
            <p:cNvPr id="493" name="Group 492"/>
            <p:cNvGrpSpPr/>
            <p:nvPr/>
          </p:nvGrpSpPr>
          <p:grpSpPr>
            <a:xfrm>
              <a:off x="9473527" y="408365"/>
              <a:ext cx="2650304" cy="2456042"/>
              <a:chOff x="9473527" y="408365"/>
              <a:chExt cx="2650304" cy="2456042"/>
            </a:xfrm>
          </p:grpSpPr>
          <p:grpSp>
            <p:nvGrpSpPr>
              <p:cNvPr id="473" name="Group 472"/>
              <p:cNvGrpSpPr/>
              <p:nvPr/>
            </p:nvGrpSpPr>
            <p:grpSpPr>
              <a:xfrm>
                <a:off x="9473527" y="408365"/>
                <a:ext cx="2650304" cy="2440683"/>
                <a:chOff x="9473527" y="408365"/>
                <a:chExt cx="2650304" cy="2440683"/>
              </a:xfrm>
            </p:grpSpPr>
            <p:sp>
              <p:nvSpPr>
                <p:cNvPr id="467" name="Oval 466"/>
                <p:cNvSpPr/>
                <p:nvPr/>
              </p:nvSpPr>
              <p:spPr>
                <a:xfrm>
                  <a:off x="9626048" y="765165"/>
                  <a:ext cx="1322338" cy="13223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68" name="Oval 467"/>
                <p:cNvSpPr/>
                <p:nvPr/>
              </p:nvSpPr>
              <p:spPr>
                <a:xfrm>
                  <a:off x="9504228" y="1371823"/>
                  <a:ext cx="999320" cy="999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69" name="Oval 468"/>
                <p:cNvSpPr/>
                <p:nvPr/>
              </p:nvSpPr>
              <p:spPr>
                <a:xfrm>
                  <a:off x="10768340" y="1499228"/>
                  <a:ext cx="1322338" cy="13223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70" name="Oval 469"/>
                <p:cNvSpPr/>
                <p:nvPr/>
              </p:nvSpPr>
              <p:spPr>
                <a:xfrm>
                  <a:off x="10483673" y="584600"/>
                  <a:ext cx="1640158" cy="16401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72" name="Oval 471"/>
                <p:cNvSpPr/>
                <p:nvPr/>
              </p:nvSpPr>
              <p:spPr>
                <a:xfrm>
                  <a:off x="9473527" y="2028926"/>
                  <a:ext cx="820122" cy="820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71" name="Oval 470"/>
                <p:cNvSpPr/>
                <p:nvPr/>
              </p:nvSpPr>
              <p:spPr>
                <a:xfrm>
                  <a:off x="10143332" y="408365"/>
                  <a:ext cx="999324" cy="9993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492" name="Oval 491"/>
                <p:cNvSpPr/>
                <p:nvPr/>
              </p:nvSpPr>
              <p:spPr>
                <a:xfrm>
                  <a:off x="10070868" y="1402186"/>
                  <a:ext cx="1322338" cy="13223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grpSp>
          <p:grpSp>
            <p:nvGrpSpPr>
              <p:cNvPr id="281" name="Group 266"/>
              <p:cNvGrpSpPr>
                <a:grpSpLocks noChangeAspect="1"/>
              </p:cNvGrpSpPr>
              <p:nvPr/>
            </p:nvGrpSpPr>
            <p:grpSpPr bwMode="auto">
              <a:xfrm>
                <a:off x="9998381" y="1257851"/>
                <a:ext cx="1583713" cy="1020211"/>
                <a:chOff x="5453" y="2730"/>
                <a:chExt cx="1394" cy="898"/>
              </a:xfrm>
            </p:grpSpPr>
            <p:sp>
              <p:nvSpPr>
                <p:cNvPr id="282" name="AutoShape 265"/>
                <p:cNvSpPr>
                  <a:spLocks noChangeAspect="1" noChangeArrowheads="1" noTextEdit="1"/>
                </p:cNvSpPr>
                <p:nvPr/>
              </p:nvSpPr>
              <p:spPr bwMode="auto">
                <a:xfrm>
                  <a:off x="5453" y="2730"/>
                  <a:ext cx="1394"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3" name="Rectangle 267"/>
                <p:cNvSpPr>
                  <a:spLocks noChangeArrowheads="1"/>
                </p:cNvSpPr>
                <p:nvPr/>
              </p:nvSpPr>
              <p:spPr bwMode="auto">
                <a:xfrm>
                  <a:off x="6651"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4" name="Rectangle 268"/>
                <p:cNvSpPr>
                  <a:spLocks noChangeArrowheads="1"/>
                </p:cNvSpPr>
                <p:nvPr/>
              </p:nvSpPr>
              <p:spPr bwMode="auto">
                <a:xfrm>
                  <a:off x="6660" y="2860"/>
                  <a:ext cx="181"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5" name="Rectangle 269"/>
                <p:cNvSpPr>
                  <a:spLocks noChangeArrowheads="1"/>
                </p:cNvSpPr>
                <p:nvPr/>
              </p:nvSpPr>
              <p:spPr bwMode="auto">
                <a:xfrm>
                  <a:off x="6660" y="2956"/>
                  <a:ext cx="181"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6" name="Rectangle 270"/>
                <p:cNvSpPr>
                  <a:spLocks noChangeArrowheads="1"/>
                </p:cNvSpPr>
                <p:nvPr/>
              </p:nvSpPr>
              <p:spPr bwMode="auto">
                <a:xfrm>
                  <a:off x="6412"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7" name="Rectangle 271"/>
                <p:cNvSpPr>
                  <a:spLocks noChangeArrowheads="1"/>
                </p:cNvSpPr>
                <p:nvPr/>
              </p:nvSpPr>
              <p:spPr bwMode="auto">
                <a:xfrm>
                  <a:off x="6421" y="2860"/>
                  <a:ext cx="181"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8" name="Rectangle 272"/>
                <p:cNvSpPr>
                  <a:spLocks noChangeArrowheads="1"/>
                </p:cNvSpPr>
                <p:nvPr/>
              </p:nvSpPr>
              <p:spPr bwMode="auto">
                <a:xfrm>
                  <a:off x="6421" y="2956"/>
                  <a:ext cx="181"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9" name="Rectangle 273"/>
                <p:cNvSpPr>
                  <a:spLocks noChangeArrowheads="1"/>
                </p:cNvSpPr>
                <p:nvPr/>
              </p:nvSpPr>
              <p:spPr bwMode="auto">
                <a:xfrm>
                  <a:off x="6173"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0" name="Rectangle 274"/>
                <p:cNvSpPr>
                  <a:spLocks noChangeArrowheads="1"/>
                </p:cNvSpPr>
                <p:nvPr/>
              </p:nvSpPr>
              <p:spPr bwMode="auto">
                <a:xfrm>
                  <a:off x="6181" y="2860"/>
                  <a:ext cx="182"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1" name="Rectangle 275"/>
                <p:cNvSpPr>
                  <a:spLocks noChangeArrowheads="1"/>
                </p:cNvSpPr>
                <p:nvPr/>
              </p:nvSpPr>
              <p:spPr bwMode="auto">
                <a:xfrm>
                  <a:off x="6181" y="2956"/>
                  <a:ext cx="182"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2" name="Rectangle 276"/>
                <p:cNvSpPr>
                  <a:spLocks noChangeArrowheads="1"/>
                </p:cNvSpPr>
                <p:nvPr/>
              </p:nvSpPr>
              <p:spPr bwMode="auto">
                <a:xfrm>
                  <a:off x="5934"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3" name="Rectangle 277"/>
                <p:cNvSpPr>
                  <a:spLocks noChangeArrowheads="1"/>
                </p:cNvSpPr>
                <p:nvPr/>
              </p:nvSpPr>
              <p:spPr bwMode="auto">
                <a:xfrm>
                  <a:off x="5942" y="2860"/>
                  <a:ext cx="180"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4" name="Rectangle 278"/>
                <p:cNvSpPr>
                  <a:spLocks noChangeArrowheads="1"/>
                </p:cNvSpPr>
                <p:nvPr/>
              </p:nvSpPr>
              <p:spPr bwMode="auto">
                <a:xfrm>
                  <a:off x="5942" y="2956"/>
                  <a:ext cx="180"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5" name="Rectangle 279"/>
                <p:cNvSpPr>
                  <a:spLocks noChangeArrowheads="1"/>
                </p:cNvSpPr>
                <p:nvPr/>
              </p:nvSpPr>
              <p:spPr bwMode="auto">
                <a:xfrm>
                  <a:off x="5694"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6" name="Rectangle 280"/>
                <p:cNvSpPr>
                  <a:spLocks noChangeArrowheads="1"/>
                </p:cNvSpPr>
                <p:nvPr/>
              </p:nvSpPr>
              <p:spPr bwMode="auto">
                <a:xfrm>
                  <a:off x="5703" y="2860"/>
                  <a:ext cx="180"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7" name="Rectangle 281"/>
                <p:cNvSpPr>
                  <a:spLocks noChangeArrowheads="1"/>
                </p:cNvSpPr>
                <p:nvPr/>
              </p:nvSpPr>
              <p:spPr bwMode="auto">
                <a:xfrm>
                  <a:off x="5703" y="2956"/>
                  <a:ext cx="180"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8" name="Rectangle 282"/>
                <p:cNvSpPr>
                  <a:spLocks noChangeArrowheads="1"/>
                </p:cNvSpPr>
                <p:nvPr/>
              </p:nvSpPr>
              <p:spPr bwMode="auto">
                <a:xfrm>
                  <a:off x="5455" y="2728"/>
                  <a:ext cx="197" cy="898"/>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9" name="Rectangle 283"/>
                <p:cNvSpPr>
                  <a:spLocks noChangeArrowheads="1"/>
                </p:cNvSpPr>
                <p:nvPr/>
              </p:nvSpPr>
              <p:spPr bwMode="auto">
                <a:xfrm>
                  <a:off x="5462" y="2860"/>
                  <a:ext cx="182"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0" name="Rectangle 284"/>
                <p:cNvSpPr>
                  <a:spLocks noChangeArrowheads="1"/>
                </p:cNvSpPr>
                <p:nvPr/>
              </p:nvSpPr>
              <p:spPr bwMode="auto">
                <a:xfrm>
                  <a:off x="5462" y="2956"/>
                  <a:ext cx="182" cy="48"/>
                </a:xfrm>
                <a:prstGeom prst="rect">
                  <a:avLst/>
                </a:prstGeom>
                <a:solidFill>
                  <a:srgbClr val="CDDB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cxnSp>
            <p:nvCxnSpPr>
              <p:cNvPr id="477" name="Straight Arrow Connector 476"/>
              <p:cNvCxnSpPr/>
              <p:nvPr/>
            </p:nvCxnSpPr>
            <p:spPr>
              <a:xfrm flipV="1">
                <a:off x="10793923" y="2492863"/>
                <a:ext cx="6238" cy="37154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00" name="TextBox 499"/>
            <p:cNvSpPr txBox="1"/>
            <p:nvPr/>
          </p:nvSpPr>
          <p:spPr>
            <a:xfrm>
              <a:off x="9841025" y="2207234"/>
              <a:ext cx="1895056" cy="307777"/>
            </a:xfrm>
            <a:prstGeom prst="rect">
              <a:avLst/>
            </a:prstGeom>
            <a:noFill/>
          </p:spPr>
          <p:txBody>
            <a:bodyPr wrap="square" rtlCol="0">
              <a:spAutoFit/>
            </a:bodyPr>
            <a:lstStyle/>
            <a:p>
              <a:pPr algn="ctr" defTabSz="896386"/>
              <a:r>
                <a:rPr lang="en-US" sz="1372" kern="0" dirty="0">
                  <a:solidFill>
                    <a:sysClr val="windowText" lastClr="000000"/>
                  </a:solidFill>
                  <a:latin typeface="Segoe UI" panose="020B0502040204020203" pitchFamily="34" charset="0"/>
                  <a:cs typeface="Segoe UI" panose="020B0502040204020203" pitchFamily="34" charset="0"/>
                </a:rPr>
                <a:t>Learning/abstraction</a:t>
              </a:r>
            </a:p>
          </p:txBody>
        </p:sp>
      </p:grpSp>
      <p:grpSp>
        <p:nvGrpSpPr>
          <p:cNvPr id="301" name="Group 287"/>
          <p:cNvGrpSpPr>
            <a:grpSpLocks noChangeAspect="1"/>
          </p:cNvGrpSpPr>
          <p:nvPr/>
        </p:nvGrpSpPr>
        <p:grpSpPr bwMode="auto">
          <a:xfrm>
            <a:off x="9784416" y="2769189"/>
            <a:ext cx="1587419" cy="1322849"/>
            <a:chOff x="6648" y="530"/>
            <a:chExt cx="1020" cy="850"/>
          </a:xfrm>
        </p:grpSpPr>
        <p:sp>
          <p:nvSpPr>
            <p:cNvPr id="302" name="AutoShape 286"/>
            <p:cNvSpPr>
              <a:spLocks noChangeAspect="1" noChangeArrowheads="1" noTextEdit="1"/>
            </p:cNvSpPr>
            <p:nvPr/>
          </p:nvSpPr>
          <p:spPr bwMode="auto">
            <a:xfrm>
              <a:off x="6648" y="530"/>
              <a:ext cx="1020" cy="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3" name="Freeform 288"/>
            <p:cNvSpPr>
              <a:spLocks/>
            </p:cNvSpPr>
            <p:nvPr/>
          </p:nvSpPr>
          <p:spPr bwMode="auto">
            <a:xfrm>
              <a:off x="6648" y="591"/>
              <a:ext cx="437" cy="788"/>
            </a:xfrm>
            <a:custGeom>
              <a:avLst/>
              <a:gdLst>
                <a:gd name="T0" fmla="*/ 437 w 437"/>
                <a:gd name="T1" fmla="*/ 788 h 788"/>
                <a:gd name="T2" fmla="*/ 0 w 437"/>
                <a:gd name="T3" fmla="*/ 657 h 788"/>
                <a:gd name="T4" fmla="*/ 0 w 437"/>
                <a:gd name="T5" fmla="*/ 0 h 788"/>
                <a:gd name="T6" fmla="*/ 437 w 437"/>
                <a:gd name="T7" fmla="*/ 132 h 788"/>
                <a:gd name="T8" fmla="*/ 437 w 437"/>
                <a:gd name="T9" fmla="*/ 788 h 788"/>
              </a:gdLst>
              <a:ahLst/>
              <a:cxnLst>
                <a:cxn ang="0">
                  <a:pos x="T0" y="T1"/>
                </a:cxn>
                <a:cxn ang="0">
                  <a:pos x="T2" y="T3"/>
                </a:cxn>
                <a:cxn ang="0">
                  <a:pos x="T4" y="T5"/>
                </a:cxn>
                <a:cxn ang="0">
                  <a:pos x="T6" y="T7"/>
                </a:cxn>
                <a:cxn ang="0">
                  <a:pos x="T8" y="T9"/>
                </a:cxn>
              </a:cxnLst>
              <a:rect l="0" t="0" r="r" b="b"/>
              <a:pathLst>
                <a:path w="437" h="788">
                  <a:moveTo>
                    <a:pt x="437" y="788"/>
                  </a:moveTo>
                  <a:lnTo>
                    <a:pt x="0" y="657"/>
                  </a:lnTo>
                  <a:lnTo>
                    <a:pt x="0" y="0"/>
                  </a:lnTo>
                  <a:lnTo>
                    <a:pt x="437" y="132"/>
                  </a:lnTo>
                  <a:lnTo>
                    <a:pt x="437" y="788"/>
                  </a:lnTo>
                  <a:close/>
                </a:path>
              </a:pathLst>
            </a:custGeom>
            <a:solidFill>
              <a:srgbClr val="00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4" name="Freeform 289"/>
            <p:cNvSpPr>
              <a:spLocks/>
            </p:cNvSpPr>
            <p:nvPr/>
          </p:nvSpPr>
          <p:spPr bwMode="auto">
            <a:xfrm>
              <a:off x="6648" y="591"/>
              <a:ext cx="437" cy="788"/>
            </a:xfrm>
            <a:custGeom>
              <a:avLst/>
              <a:gdLst>
                <a:gd name="T0" fmla="*/ 437 w 437"/>
                <a:gd name="T1" fmla="*/ 788 h 788"/>
                <a:gd name="T2" fmla="*/ 0 w 437"/>
                <a:gd name="T3" fmla="*/ 657 h 788"/>
                <a:gd name="T4" fmla="*/ 0 w 437"/>
                <a:gd name="T5" fmla="*/ 0 h 788"/>
                <a:gd name="T6" fmla="*/ 437 w 437"/>
                <a:gd name="T7" fmla="*/ 132 h 788"/>
                <a:gd name="T8" fmla="*/ 437 w 437"/>
                <a:gd name="T9" fmla="*/ 788 h 788"/>
              </a:gdLst>
              <a:ahLst/>
              <a:cxnLst>
                <a:cxn ang="0">
                  <a:pos x="T0" y="T1"/>
                </a:cxn>
                <a:cxn ang="0">
                  <a:pos x="T2" y="T3"/>
                </a:cxn>
                <a:cxn ang="0">
                  <a:pos x="T4" y="T5"/>
                </a:cxn>
                <a:cxn ang="0">
                  <a:pos x="T6" y="T7"/>
                </a:cxn>
                <a:cxn ang="0">
                  <a:pos x="T8" y="T9"/>
                </a:cxn>
              </a:cxnLst>
              <a:rect l="0" t="0" r="r" b="b"/>
              <a:pathLst>
                <a:path w="437" h="788">
                  <a:moveTo>
                    <a:pt x="437" y="788"/>
                  </a:moveTo>
                  <a:lnTo>
                    <a:pt x="0" y="657"/>
                  </a:lnTo>
                  <a:lnTo>
                    <a:pt x="0" y="0"/>
                  </a:lnTo>
                  <a:lnTo>
                    <a:pt x="437" y="132"/>
                  </a:lnTo>
                  <a:lnTo>
                    <a:pt x="437" y="7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5" name="Freeform 290"/>
            <p:cNvSpPr>
              <a:spLocks/>
            </p:cNvSpPr>
            <p:nvPr/>
          </p:nvSpPr>
          <p:spPr bwMode="auto">
            <a:xfrm>
              <a:off x="7230" y="591"/>
              <a:ext cx="437" cy="788"/>
            </a:xfrm>
            <a:custGeom>
              <a:avLst/>
              <a:gdLst>
                <a:gd name="T0" fmla="*/ 437 w 437"/>
                <a:gd name="T1" fmla="*/ 657 h 788"/>
                <a:gd name="T2" fmla="*/ 0 w 437"/>
                <a:gd name="T3" fmla="*/ 788 h 788"/>
                <a:gd name="T4" fmla="*/ 0 w 437"/>
                <a:gd name="T5" fmla="*/ 132 h 788"/>
                <a:gd name="T6" fmla="*/ 437 w 437"/>
                <a:gd name="T7" fmla="*/ 0 h 788"/>
                <a:gd name="T8" fmla="*/ 437 w 437"/>
                <a:gd name="T9" fmla="*/ 657 h 788"/>
              </a:gdLst>
              <a:ahLst/>
              <a:cxnLst>
                <a:cxn ang="0">
                  <a:pos x="T0" y="T1"/>
                </a:cxn>
                <a:cxn ang="0">
                  <a:pos x="T2" y="T3"/>
                </a:cxn>
                <a:cxn ang="0">
                  <a:pos x="T4" y="T5"/>
                </a:cxn>
                <a:cxn ang="0">
                  <a:pos x="T6" y="T7"/>
                </a:cxn>
                <a:cxn ang="0">
                  <a:pos x="T8" y="T9"/>
                </a:cxn>
              </a:cxnLst>
              <a:rect l="0" t="0" r="r" b="b"/>
              <a:pathLst>
                <a:path w="437" h="788">
                  <a:moveTo>
                    <a:pt x="437" y="657"/>
                  </a:moveTo>
                  <a:lnTo>
                    <a:pt x="0" y="788"/>
                  </a:lnTo>
                  <a:lnTo>
                    <a:pt x="0" y="132"/>
                  </a:lnTo>
                  <a:lnTo>
                    <a:pt x="437" y="0"/>
                  </a:lnTo>
                  <a:lnTo>
                    <a:pt x="437" y="657"/>
                  </a:lnTo>
                  <a:close/>
                </a:path>
              </a:pathLst>
            </a:custGeom>
            <a:solidFill>
              <a:srgbClr val="00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6" name="Freeform 291"/>
            <p:cNvSpPr>
              <a:spLocks/>
            </p:cNvSpPr>
            <p:nvPr/>
          </p:nvSpPr>
          <p:spPr bwMode="auto">
            <a:xfrm>
              <a:off x="7230" y="591"/>
              <a:ext cx="437" cy="788"/>
            </a:xfrm>
            <a:custGeom>
              <a:avLst/>
              <a:gdLst>
                <a:gd name="T0" fmla="*/ 437 w 437"/>
                <a:gd name="T1" fmla="*/ 657 h 788"/>
                <a:gd name="T2" fmla="*/ 0 w 437"/>
                <a:gd name="T3" fmla="*/ 788 h 788"/>
                <a:gd name="T4" fmla="*/ 0 w 437"/>
                <a:gd name="T5" fmla="*/ 132 h 788"/>
                <a:gd name="T6" fmla="*/ 437 w 437"/>
                <a:gd name="T7" fmla="*/ 0 h 788"/>
                <a:gd name="T8" fmla="*/ 437 w 437"/>
                <a:gd name="T9" fmla="*/ 657 h 788"/>
              </a:gdLst>
              <a:ahLst/>
              <a:cxnLst>
                <a:cxn ang="0">
                  <a:pos x="T0" y="T1"/>
                </a:cxn>
                <a:cxn ang="0">
                  <a:pos x="T2" y="T3"/>
                </a:cxn>
                <a:cxn ang="0">
                  <a:pos x="T4" y="T5"/>
                </a:cxn>
                <a:cxn ang="0">
                  <a:pos x="T6" y="T7"/>
                </a:cxn>
                <a:cxn ang="0">
                  <a:pos x="T8" y="T9"/>
                </a:cxn>
              </a:cxnLst>
              <a:rect l="0" t="0" r="r" b="b"/>
              <a:pathLst>
                <a:path w="437" h="788">
                  <a:moveTo>
                    <a:pt x="437" y="657"/>
                  </a:moveTo>
                  <a:lnTo>
                    <a:pt x="0" y="788"/>
                  </a:lnTo>
                  <a:lnTo>
                    <a:pt x="0" y="132"/>
                  </a:lnTo>
                  <a:lnTo>
                    <a:pt x="437" y="0"/>
                  </a:lnTo>
                  <a:lnTo>
                    <a:pt x="437"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7" name="Rectangle 292"/>
            <p:cNvSpPr>
              <a:spLocks noChangeArrowheads="1"/>
            </p:cNvSpPr>
            <p:nvPr/>
          </p:nvSpPr>
          <p:spPr bwMode="auto">
            <a:xfrm>
              <a:off x="7085" y="723"/>
              <a:ext cx="145" cy="656"/>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8" name="Rectangle 293"/>
            <p:cNvSpPr>
              <a:spLocks noChangeArrowheads="1"/>
            </p:cNvSpPr>
            <p:nvPr/>
          </p:nvSpPr>
          <p:spPr bwMode="auto">
            <a:xfrm>
              <a:off x="7085" y="723"/>
              <a:ext cx="145"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9" name="Freeform 294"/>
            <p:cNvSpPr>
              <a:spLocks/>
            </p:cNvSpPr>
            <p:nvPr/>
          </p:nvSpPr>
          <p:spPr bwMode="auto">
            <a:xfrm>
              <a:off x="6678" y="565"/>
              <a:ext cx="482" cy="814"/>
            </a:xfrm>
            <a:custGeom>
              <a:avLst/>
              <a:gdLst>
                <a:gd name="T0" fmla="*/ 439 w 441"/>
                <a:gd name="T1" fmla="*/ 196 h 744"/>
                <a:gd name="T2" fmla="*/ 439 w 441"/>
                <a:gd name="T3" fmla="*/ 744 h 744"/>
                <a:gd name="T4" fmla="*/ 428 w 441"/>
                <a:gd name="T5" fmla="*/ 744 h 744"/>
                <a:gd name="T6" fmla="*/ 403 w 441"/>
                <a:gd name="T7" fmla="*/ 726 h 744"/>
                <a:gd name="T8" fmla="*/ 372 w 441"/>
                <a:gd name="T9" fmla="*/ 713 h 744"/>
                <a:gd name="T10" fmla="*/ 0 w 441"/>
                <a:gd name="T11" fmla="*/ 600 h 744"/>
                <a:gd name="T12" fmla="*/ 0 w 441"/>
                <a:gd name="T13" fmla="*/ 0 h 744"/>
                <a:gd name="T14" fmla="*/ 373 w 441"/>
                <a:gd name="T15" fmla="*/ 113 h 744"/>
                <a:gd name="T16" fmla="*/ 439 w 441"/>
                <a:gd name="T17" fmla="*/ 196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744">
                  <a:moveTo>
                    <a:pt x="439" y="196"/>
                  </a:moveTo>
                  <a:cubicBezTo>
                    <a:pt x="439" y="744"/>
                    <a:pt x="439" y="744"/>
                    <a:pt x="439" y="744"/>
                  </a:cubicBezTo>
                  <a:cubicBezTo>
                    <a:pt x="428" y="744"/>
                    <a:pt x="428" y="744"/>
                    <a:pt x="428" y="744"/>
                  </a:cubicBezTo>
                  <a:cubicBezTo>
                    <a:pt x="423" y="739"/>
                    <a:pt x="415" y="732"/>
                    <a:pt x="403" y="726"/>
                  </a:cubicBezTo>
                  <a:cubicBezTo>
                    <a:pt x="395" y="722"/>
                    <a:pt x="384" y="717"/>
                    <a:pt x="372" y="713"/>
                  </a:cubicBezTo>
                  <a:cubicBezTo>
                    <a:pt x="304" y="691"/>
                    <a:pt x="0" y="600"/>
                    <a:pt x="0" y="600"/>
                  </a:cubicBezTo>
                  <a:cubicBezTo>
                    <a:pt x="0" y="0"/>
                    <a:pt x="0" y="0"/>
                    <a:pt x="0" y="0"/>
                  </a:cubicBezTo>
                  <a:cubicBezTo>
                    <a:pt x="373" y="113"/>
                    <a:pt x="373" y="113"/>
                    <a:pt x="373" y="113"/>
                  </a:cubicBezTo>
                  <a:cubicBezTo>
                    <a:pt x="441" y="139"/>
                    <a:pt x="439" y="196"/>
                    <a:pt x="439" y="196"/>
                  </a:cubicBezTo>
                </a:path>
              </a:pathLst>
            </a:custGeom>
            <a:solidFill>
              <a:srgbClr val="B0C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0" name="Freeform 295"/>
            <p:cNvSpPr>
              <a:spLocks/>
            </p:cNvSpPr>
            <p:nvPr/>
          </p:nvSpPr>
          <p:spPr bwMode="auto">
            <a:xfrm>
              <a:off x="7154" y="565"/>
              <a:ext cx="483" cy="814"/>
            </a:xfrm>
            <a:custGeom>
              <a:avLst/>
              <a:gdLst>
                <a:gd name="T0" fmla="*/ 442 w 442"/>
                <a:gd name="T1" fmla="*/ 0 h 744"/>
                <a:gd name="T2" fmla="*/ 442 w 442"/>
                <a:gd name="T3" fmla="*/ 600 h 744"/>
                <a:gd name="T4" fmla="*/ 70 w 442"/>
                <a:gd name="T5" fmla="*/ 713 h 744"/>
                <a:gd name="T6" fmla="*/ 38 w 442"/>
                <a:gd name="T7" fmla="*/ 726 h 744"/>
                <a:gd name="T8" fmla="*/ 13 w 442"/>
                <a:gd name="T9" fmla="*/ 744 h 744"/>
                <a:gd name="T10" fmla="*/ 3 w 442"/>
                <a:gd name="T11" fmla="*/ 744 h 744"/>
                <a:gd name="T12" fmla="*/ 3 w 442"/>
                <a:gd name="T13" fmla="*/ 196 h 744"/>
                <a:gd name="T14" fmla="*/ 69 w 442"/>
                <a:gd name="T15" fmla="*/ 113 h 744"/>
                <a:gd name="T16" fmla="*/ 442 w 442"/>
                <a:gd name="T1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744">
                  <a:moveTo>
                    <a:pt x="442" y="0"/>
                  </a:moveTo>
                  <a:cubicBezTo>
                    <a:pt x="442" y="600"/>
                    <a:pt x="442" y="600"/>
                    <a:pt x="442" y="600"/>
                  </a:cubicBezTo>
                  <a:cubicBezTo>
                    <a:pt x="442" y="600"/>
                    <a:pt x="137" y="691"/>
                    <a:pt x="70" y="713"/>
                  </a:cubicBezTo>
                  <a:cubicBezTo>
                    <a:pt x="57" y="717"/>
                    <a:pt x="47" y="722"/>
                    <a:pt x="38" y="726"/>
                  </a:cubicBezTo>
                  <a:cubicBezTo>
                    <a:pt x="27" y="732"/>
                    <a:pt x="19" y="739"/>
                    <a:pt x="13" y="744"/>
                  </a:cubicBezTo>
                  <a:cubicBezTo>
                    <a:pt x="3" y="744"/>
                    <a:pt x="3" y="744"/>
                    <a:pt x="3" y="744"/>
                  </a:cubicBezTo>
                  <a:cubicBezTo>
                    <a:pt x="3" y="196"/>
                    <a:pt x="3" y="196"/>
                    <a:pt x="3" y="196"/>
                  </a:cubicBezTo>
                  <a:cubicBezTo>
                    <a:pt x="3" y="196"/>
                    <a:pt x="0" y="139"/>
                    <a:pt x="69" y="113"/>
                  </a:cubicBezTo>
                  <a:cubicBezTo>
                    <a:pt x="442" y="0"/>
                    <a:pt x="442" y="0"/>
                    <a:pt x="442" y="0"/>
                  </a:cubicBezTo>
                </a:path>
              </a:pathLst>
            </a:custGeom>
            <a:solidFill>
              <a:srgbClr val="B0C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1" name="Rectangle 296"/>
            <p:cNvSpPr>
              <a:spLocks noChangeArrowheads="1"/>
            </p:cNvSpPr>
            <p:nvPr/>
          </p:nvSpPr>
          <p:spPr bwMode="auto">
            <a:xfrm>
              <a:off x="7085" y="1353"/>
              <a:ext cx="145" cy="26"/>
            </a:xfrm>
            <a:prstGeom prst="rect">
              <a:avLst/>
            </a:prstGeom>
            <a:solidFill>
              <a:srgbClr val="0046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2" name="Freeform 297"/>
            <p:cNvSpPr>
              <a:spLocks/>
            </p:cNvSpPr>
            <p:nvPr/>
          </p:nvSpPr>
          <p:spPr bwMode="auto">
            <a:xfrm>
              <a:off x="6678" y="527"/>
              <a:ext cx="480" cy="805"/>
            </a:xfrm>
            <a:custGeom>
              <a:avLst/>
              <a:gdLst>
                <a:gd name="T0" fmla="*/ 439 w 439"/>
                <a:gd name="T1" fmla="*/ 736 h 736"/>
                <a:gd name="T2" fmla="*/ 283 w 439"/>
                <a:gd name="T3" fmla="*/ 630 h 736"/>
                <a:gd name="T4" fmla="*/ 0 w 439"/>
                <a:gd name="T5" fmla="*/ 604 h 736"/>
                <a:gd name="T6" fmla="*/ 0 w 439"/>
                <a:gd name="T7" fmla="*/ 3 h 736"/>
                <a:gd name="T8" fmla="*/ 283 w 439"/>
                <a:gd name="T9" fmla="*/ 29 h 736"/>
                <a:gd name="T10" fmla="*/ 439 w 439"/>
                <a:gd name="T11" fmla="*/ 135 h 736"/>
                <a:gd name="T12" fmla="*/ 439 w 439"/>
                <a:gd name="T13" fmla="*/ 736 h 736"/>
              </a:gdLst>
              <a:ahLst/>
              <a:cxnLst>
                <a:cxn ang="0">
                  <a:pos x="T0" y="T1"/>
                </a:cxn>
                <a:cxn ang="0">
                  <a:pos x="T2" y="T3"/>
                </a:cxn>
                <a:cxn ang="0">
                  <a:pos x="T4" y="T5"/>
                </a:cxn>
                <a:cxn ang="0">
                  <a:pos x="T6" y="T7"/>
                </a:cxn>
                <a:cxn ang="0">
                  <a:pos x="T8" y="T9"/>
                </a:cxn>
                <a:cxn ang="0">
                  <a:pos x="T10" y="T11"/>
                </a:cxn>
                <a:cxn ang="0">
                  <a:pos x="T12" y="T13"/>
                </a:cxn>
              </a:cxnLst>
              <a:rect l="0" t="0" r="r" b="b"/>
              <a:pathLst>
                <a:path w="439" h="736">
                  <a:moveTo>
                    <a:pt x="439" y="736"/>
                  </a:moveTo>
                  <a:cubicBezTo>
                    <a:pt x="439" y="736"/>
                    <a:pt x="397" y="664"/>
                    <a:pt x="283" y="630"/>
                  </a:cubicBezTo>
                  <a:cubicBezTo>
                    <a:pt x="169" y="596"/>
                    <a:pt x="0" y="604"/>
                    <a:pt x="0" y="604"/>
                  </a:cubicBezTo>
                  <a:cubicBezTo>
                    <a:pt x="0" y="3"/>
                    <a:pt x="0" y="3"/>
                    <a:pt x="0" y="3"/>
                  </a:cubicBezTo>
                  <a:cubicBezTo>
                    <a:pt x="0" y="3"/>
                    <a:pt x="185" y="0"/>
                    <a:pt x="283" y="29"/>
                  </a:cubicBezTo>
                  <a:cubicBezTo>
                    <a:pt x="381" y="59"/>
                    <a:pt x="439" y="135"/>
                    <a:pt x="439" y="135"/>
                  </a:cubicBezTo>
                  <a:cubicBezTo>
                    <a:pt x="439" y="736"/>
                    <a:pt x="439" y="736"/>
                    <a:pt x="439" y="736"/>
                  </a:cubicBezTo>
                </a:path>
              </a:pathLst>
            </a:custGeom>
            <a:solidFill>
              <a:srgbClr val="CDD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3" name="Freeform 298"/>
            <p:cNvSpPr>
              <a:spLocks/>
            </p:cNvSpPr>
            <p:nvPr/>
          </p:nvSpPr>
          <p:spPr bwMode="auto">
            <a:xfrm>
              <a:off x="7158" y="527"/>
              <a:ext cx="479" cy="805"/>
            </a:xfrm>
            <a:custGeom>
              <a:avLst/>
              <a:gdLst>
                <a:gd name="T0" fmla="*/ 0 w 439"/>
                <a:gd name="T1" fmla="*/ 736 h 736"/>
                <a:gd name="T2" fmla="*/ 155 w 439"/>
                <a:gd name="T3" fmla="*/ 630 h 736"/>
                <a:gd name="T4" fmla="*/ 439 w 439"/>
                <a:gd name="T5" fmla="*/ 604 h 736"/>
                <a:gd name="T6" fmla="*/ 439 w 439"/>
                <a:gd name="T7" fmla="*/ 3 h 736"/>
                <a:gd name="T8" fmla="*/ 155 w 439"/>
                <a:gd name="T9" fmla="*/ 29 h 736"/>
                <a:gd name="T10" fmla="*/ 0 w 439"/>
                <a:gd name="T11" fmla="*/ 135 h 736"/>
                <a:gd name="T12" fmla="*/ 0 w 439"/>
                <a:gd name="T13" fmla="*/ 736 h 736"/>
              </a:gdLst>
              <a:ahLst/>
              <a:cxnLst>
                <a:cxn ang="0">
                  <a:pos x="T0" y="T1"/>
                </a:cxn>
                <a:cxn ang="0">
                  <a:pos x="T2" y="T3"/>
                </a:cxn>
                <a:cxn ang="0">
                  <a:pos x="T4" y="T5"/>
                </a:cxn>
                <a:cxn ang="0">
                  <a:pos x="T6" y="T7"/>
                </a:cxn>
                <a:cxn ang="0">
                  <a:pos x="T8" y="T9"/>
                </a:cxn>
                <a:cxn ang="0">
                  <a:pos x="T10" y="T11"/>
                </a:cxn>
                <a:cxn ang="0">
                  <a:pos x="T12" y="T13"/>
                </a:cxn>
              </a:cxnLst>
              <a:rect l="0" t="0" r="r" b="b"/>
              <a:pathLst>
                <a:path w="439" h="736">
                  <a:moveTo>
                    <a:pt x="0" y="736"/>
                  </a:moveTo>
                  <a:cubicBezTo>
                    <a:pt x="0" y="736"/>
                    <a:pt x="41" y="664"/>
                    <a:pt x="155" y="630"/>
                  </a:cubicBezTo>
                  <a:cubicBezTo>
                    <a:pt x="269" y="596"/>
                    <a:pt x="439" y="604"/>
                    <a:pt x="439" y="604"/>
                  </a:cubicBezTo>
                  <a:cubicBezTo>
                    <a:pt x="439" y="3"/>
                    <a:pt x="439" y="3"/>
                    <a:pt x="439" y="3"/>
                  </a:cubicBezTo>
                  <a:cubicBezTo>
                    <a:pt x="439" y="3"/>
                    <a:pt x="253" y="0"/>
                    <a:pt x="155" y="29"/>
                  </a:cubicBezTo>
                  <a:cubicBezTo>
                    <a:pt x="58" y="59"/>
                    <a:pt x="0" y="135"/>
                    <a:pt x="0" y="135"/>
                  </a:cubicBezTo>
                  <a:cubicBezTo>
                    <a:pt x="0" y="736"/>
                    <a:pt x="0" y="736"/>
                    <a:pt x="0" y="736"/>
                  </a:cubicBezTo>
                </a:path>
              </a:pathLst>
            </a:custGeom>
            <a:solidFill>
              <a:srgbClr val="CDD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4" name="Freeform 299"/>
            <p:cNvSpPr>
              <a:spLocks/>
            </p:cNvSpPr>
            <p:nvPr/>
          </p:nvSpPr>
          <p:spPr bwMode="auto">
            <a:xfrm>
              <a:off x="6710" y="591"/>
              <a:ext cx="393" cy="109"/>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3"/>
                    <a:pt x="257" y="45"/>
                  </a:cubicBezTo>
                  <a:cubicBezTo>
                    <a:pt x="299" y="58"/>
                    <a:pt x="334" y="79"/>
                    <a:pt x="359" y="99"/>
                  </a:cubicBezTo>
                  <a:cubicBezTo>
                    <a:pt x="359" y="80"/>
                    <a:pt x="359" y="80"/>
                    <a:pt x="359" y="80"/>
                  </a:cubicBezTo>
                  <a:cubicBezTo>
                    <a:pt x="334" y="60"/>
                    <a:pt x="299" y="39"/>
                    <a:pt x="257" y="26"/>
                  </a:cubicBezTo>
                  <a:cubicBezTo>
                    <a:pt x="182" y="4"/>
                    <a:pt x="55" y="1"/>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5" name="Freeform 300"/>
            <p:cNvSpPr>
              <a:spLocks/>
            </p:cNvSpPr>
            <p:nvPr/>
          </p:nvSpPr>
          <p:spPr bwMode="auto">
            <a:xfrm>
              <a:off x="6710" y="634"/>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7"/>
                    <a:pt x="334" y="79"/>
                    <a:pt x="359" y="99"/>
                  </a:cubicBezTo>
                  <a:cubicBezTo>
                    <a:pt x="359" y="80"/>
                    <a:pt x="359" y="80"/>
                    <a:pt x="359" y="80"/>
                  </a:cubicBezTo>
                  <a:cubicBezTo>
                    <a:pt x="334" y="60"/>
                    <a:pt x="299" y="39"/>
                    <a:pt x="257" y="26"/>
                  </a:cubicBezTo>
                  <a:cubicBezTo>
                    <a:pt x="182" y="4"/>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6" name="Freeform 301"/>
            <p:cNvSpPr>
              <a:spLocks/>
            </p:cNvSpPr>
            <p:nvPr/>
          </p:nvSpPr>
          <p:spPr bwMode="auto">
            <a:xfrm>
              <a:off x="6710" y="677"/>
              <a:ext cx="393" cy="107"/>
            </a:xfrm>
            <a:custGeom>
              <a:avLst/>
              <a:gdLst>
                <a:gd name="T0" fmla="*/ 0 w 359"/>
                <a:gd name="T1" fmla="*/ 0 h 98"/>
                <a:gd name="T2" fmla="*/ 0 w 359"/>
                <a:gd name="T3" fmla="*/ 18 h 98"/>
                <a:gd name="T4" fmla="*/ 257 w 359"/>
                <a:gd name="T5" fmla="*/ 44 h 98"/>
                <a:gd name="T6" fmla="*/ 359 w 359"/>
                <a:gd name="T7" fmla="*/ 98 h 98"/>
                <a:gd name="T8" fmla="*/ 359 w 359"/>
                <a:gd name="T9" fmla="*/ 80 h 98"/>
                <a:gd name="T10" fmla="*/ 257 w 359"/>
                <a:gd name="T11" fmla="*/ 26 h 98"/>
                <a:gd name="T12" fmla="*/ 0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0" y="0"/>
                  </a:moveTo>
                  <a:cubicBezTo>
                    <a:pt x="0" y="18"/>
                    <a:pt x="0" y="18"/>
                    <a:pt x="0" y="18"/>
                  </a:cubicBezTo>
                  <a:cubicBezTo>
                    <a:pt x="55" y="19"/>
                    <a:pt x="182" y="22"/>
                    <a:pt x="257" y="44"/>
                  </a:cubicBezTo>
                  <a:cubicBezTo>
                    <a:pt x="299" y="57"/>
                    <a:pt x="334" y="78"/>
                    <a:pt x="359" y="98"/>
                  </a:cubicBezTo>
                  <a:cubicBezTo>
                    <a:pt x="359" y="80"/>
                    <a:pt x="359" y="80"/>
                    <a:pt x="359" y="80"/>
                  </a:cubicBezTo>
                  <a:cubicBezTo>
                    <a:pt x="334" y="59"/>
                    <a:pt x="299" y="38"/>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7" name="Freeform 302"/>
            <p:cNvSpPr>
              <a:spLocks/>
            </p:cNvSpPr>
            <p:nvPr/>
          </p:nvSpPr>
          <p:spPr bwMode="auto">
            <a:xfrm>
              <a:off x="6710" y="718"/>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3"/>
                    <a:pt x="257" y="45"/>
                  </a:cubicBezTo>
                  <a:cubicBezTo>
                    <a:pt x="299" y="58"/>
                    <a:pt x="334" y="79"/>
                    <a:pt x="359" y="99"/>
                  </a:cubicBezTo>
                  <a:cubicBezTo>
                    <a:pt x="359" y="80"/>
                    <a:pt x="359" y="80"/>
                    <a:pt x="359" y="80"/>
                  </a:cubicBezTo>
                  <a:cubicBezTo>
                    <a:pt x="334" y="60"/>
                    <a:pt x="299" y="39"/>
                    <a:pt x="257" y="26"/>
                  </a:cubicBezTo>
                  <a:cubicBezTo>
                    <a:pt x="182" y="4"/>
                    <a:pt x="55" y="1"/>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8" name="Freeform 303"/>
            <p:cNvSpPr>
              <a:spLocks/>
            </p:cNvSpPr>
            <p:nvPr/>
          </p:nvSpPr>
          <p:spPr bwMode="auto">
            <a:xfrm>
              <a:off x="6710" y="761"/>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7"/>
                    <a:pt x="334" y="78"/>
                    <a:pt x="359" y="99"/>
                  </a:cubicBezTo>
                  <a:cubicBezTo>
                    <a:pt x="359" y="80"/>
                    <a:pt x="359" y="80"/>
                    <a:pt x="359" y="80"/>
                  </a:cubicBezTo>
                  <a:cubicBezTo>
                    <a:pt x="334" y="60"/>
                    <a:pt x="299" y="39"/>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9" name="Freeform 304"/>
            <p:cNvSpPr>
              <a:spLocks/>
            </p:cNvSpPr>
            <p:nvPr/>
          </p:nvSpPr>
          <p:spPr bwMode="auto">
            <a:xfrm>
              <a:off x="6710" y="803"/>
              <a:ext cx="393" cy="108"/>
            </a:xfrm>
            <a:custGeom>
              <a:avLst/>
              <a:gdLst>
                <a:gd name="T0" fmla="*/ 0 w 359"/>
                <a:gd name="T1" fmla="*/ 0 h 98"/>
                <a:gd name="T2" fmla="*/ 0 w 359"/>
                <a:gd name="T3" fmla="*/ 18 h 98"/>
                <a:gd name="T4" fmla="*/ 257 w 359"/>
                <a:gd name="T5" fmla="*/ 44 h 98"/>
                <a:gd name="T6" fmla="*/ 359 w 359"/>
                <a:gd name="T7" fmla="*/ 98 h 98"/>
                <a:gd name="T8" fmla="*/ 359 w 359"/>
                <a:gd name="T9" fmla="*/ 80 h 98"/>
                <a:gd name="T10" fmla="*/ 257 w 359"/>
                <a:gd name="T11" fmla="*/ 26 h 98"/>
                <a:gd name="T12" fmla="*/ 0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0" y="0"/>
                  </a:moveTo>
                  <a:cubicBezTo>
                    <a:pt x="0" y="18"/>
                    <a:pt x="0" y="18"/>
                    <a:pt x="0" y="18"/>
                  </a:cubicBezTo>
                  <a:cubicBezTo>
                    <a:pt x="55" y="19"/>
                    <a:pt x="182" y="22"/>
                    <a:pt x="257" y="44"/>
                  </a:cubicBezTo>
                  <a:cubicBezTo>
                    <a:pt x="299" y="57"/>
                    <a:pt x="334" y="78"/>
                    <a:pt x="359" y="98"/>
                  </a:cubicBezTo>
                  <a:cubicBezTo>
                    <a:pt x="359" y="80"/>
                    <a:pt x="359" y="80"/>
                    <a:pt x="359" y="80"/>
                  </a:cubicBezTo>
                  <a:cubicBezTo>
                    <a:pt x="334" y="59"/>
                    <a:pt x="299" y="38"/>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0" name="Freeform 305"/>
            <p:cNvSpPr>
              <a:spLocks/>
            </p:cNvSpPr>
            <p:nvPr/>
          </p:nvSpPr>
          <p:spPr bwMode="auto">
            <a:xfrm>
              <a:off x="6710" y="845"/>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8"/>
                    <a:pt x="334" y="79"/>
                    <a:pt x="359" y="99"/>
                  </a:cubicBezTo>
                  <a:cubicBezTo>
                    <a:pt x="359" y="80"/>
                    <a:pt x="359" y="80"/>
                    <a:pt x="359" y="80"/>
                  </a:cubicBezTo>
                  <a:cubicBezTo>
                    <a:pt x="334" y="60"/>
                    <a:pt x="299" y="39"/>
                    <a:pt x="257" y="26"/>
                  </a:cubicBezTo>
                  <a:cubicBezTo>
                    <a:pt x="182" y="4"/>
                    <a:pt x="55" y="1"/>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1" name="Freeform 306"/>
            <p:cNvSpPr>
              <a:spLocks/>
            </p:cNvSpPr>
            <p:nvPr/>
          </p:nvSpPr>
          <p:spPr bwMode="auto">
            <a:xfrm>
              <a:off x="6710" y="888"/>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7"/>
                    <a:pt x="334" y="78"/>
                    <a:pt x="359" y="99"/>
                  </a:cubicBezTo>
                  <a:cubicBezTo>
                    <a:pt x="359" y="80"/>
                    <a:pt x="359" y="80"/>
                    <a:pt x="359" y="80"/>
                  </a:cubicBezTo>
                  <a:cubicBezTo>
                    <a:pt x="334" y="60"/>
                    <a:pt x="299" y="39"/>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2" name="Freeform 307"/>
            <p:cNvSpPr>
              <a:spLocks/>
            </p:cNvSpPr>
            <p:nvPr/>
          </p:nvSpPr>
          <p:spPr bwMode="auto">
            <a:xfrm>
              <a:off x="6710" y="930"/>
              <a:ext cx="393" cy="108"/>
            </a:xfrm>
            <a:custGeom>
              <a:avLst/>
              <a:gdLst>
                <a:gd name="T0" fmla="*/ 0 w 359"/>
                <a:gd name="T1" fmla="*/ 0 h 98"/>
                <a:gd name="T2" fmla="*/ 0 w 359"/>
                <a:gd name="T3" fmla="*/ 18 h 98"/>
                <a:gd name="T4" fmla="*/ 257 w 359"/>
                <a:gd name="T5" fmla="*/ 44 h 98"/>
                <a:gd name="T6" fmla="*/ 359 w 359"/>
                <a:gd name="T7" fmla="*/ 98 h 98"/>
                <a:gd name="T8" fmla="*/ 359 w 359"/>
                <a:gd name="T9" fmla="*/ 80 h 98"/>
                <a:gd name="T10" fmla="*/ 257 w 359"/>
                <a:gd name="T11" fmla="*/ 26 h 98"/>
                <a:gd name="T12" fmla="*/ 0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0" y="0"/>
                  </a:moveTo>
                  <a:cubicBezTo>
                    <a:pt x="0" y="18"/>
                    <a:pt x="0" y="18"/>
                    <a:pt x="0" y="18"/>
                  </a:cubicBezTo>
                  <a:cubicBezTo>
                    <a:pt x="55" y="19"/>
                    <a:pt x="182" y="22"/>
                    <a:pt x="257" y="44"/>
                  </a:cubicBezTo>
                  <a:cubicBezTo>
                    <a:pt x="299" y="57"/>
                    <a:pt x="334" y="78"/>
                    <a:pt x="359" y="98"/>
                  </a:cubicBezTo>
                  <a:cubicBezTo>
                    <a:pt x="359" y="80"/>
                    <a:pt x="359" y="80"/>
                    <a:pt x="359" y="80"/>
                  </a:cubicBezTo>
                  <a:cubicBezTo>
                    <a:pt x="334" y="59"/>
                    <a:pt x="299" y="38"/>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3" name="Freeform 308"/>
            <p:cNvSpPr>
              <a:spLocks/>
            </p:cNvSpPr>
            <p:nvPr/>
          </p:nvSpPr>
          <p:spPr bwMode="auto">
            <a:xfrm>
              <a:off x="6710" y="972"/>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8"/>
                    <a:pt x="334" y="79"/>
                    <a:pt x="359" y="99"/>
                  </a:cubicBezTo>
                  <a:cubicBezTo>
                    <a:pt x="359" y="80"/>
                    <a:pt x="359" y="80"/>
                    <a:pt x="359" y="80"/>
                  </a:cubicBezTo>
                  <a:cubicBezTo>
                    <a:pt x="334" y="60"/>
                    <a:pt x="299" y="39"/>
                    <a:pt x="257" y="26"/>
                  </a:cubicBezTo>
                  <a:cubicBezTo>
                    <a:pt x="182" y="4"/>
                    <a:pt x="55" y="1"/>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4" name="Freeform 309"/>
            <p:cNvSpPr>
              <a:spLocks/>
            </p:cNvSpPr>
            <p:nvPr/>
          </p:nvSpPr>
          <p:spPr bwMode="auto">
            <a:xfrm>
              <a:off x="6710" y="1015"/>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7"/>
                    <a:pt x="334" y="78"/>
                    <a:pt x="359" y="99"/>
                  </a:cubicBezTo>
                  <a:cubicBezTo>
                    <a:pt x="359" y="80"/>
                    <a:pt x="359" y="80"/>
                    <a:pt x="359" y="80"/>
                  </a:cubicBezTo>
                  <a:cubicBezTo>
                    <a:pt x="334" y="60"/>
                    <a:pt x="299" y="39"/>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5" name="Freeform 310"/>
            <p:cNvSpPr>
              <a:spLocks/>
            </p:cNvSpPr>
            <p:nvPr/>
          </p:nvSpPr>
          <p:spPr bwMode="auto">
            <a:xfrm>
              <a:off x="6710" y="1057"/>
              <a:ext cx="393" cy="107"/>
            </a:xfrm>
            <a:custGeom>
              <a:avLst/>
              <a:gdLst>
                <a:gd name="T0" fmla="*/ 0 w 359"/>
                <a:gd name="T1" fmla="*/ 0 h 98"/>
                <a:gd name="T2" fmla="*/ 0 w 359"/>
                <a:gd name="T3" fmla="*/ 18 h 98"/>
                <a:gd name="T4" fmla="*/ 257 w 359"/>
                <a:gd name="T5" fmla="*/ 44 h 98"/>
                <a:gd name="T6" fmla="*/ 359 w 359"/>
                <a:gd name="T7" fmla="*/ 98 h 98"/>
                <a:gd name="T8" fmla="*/ 359 w 359"/>
                <a:gd name="T9" fmla="*/ 80 h 98"/>
                <a:gd name="T10" fmla="*/ 257 w 359"/>
                <a:gd name="T11" fmla="*/ 26 h 98"/>
                <a:gd name="T12" fmla="*/ 0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0" y="0"/>
                  </a:moveTo>
                  <a:cubicBezTo>
                    <a:pt x="0" y="18"/>
                    <a:pt x="0" y="18"/>
                    <a:pt x="0" y="18"/>
                  </a:cubicBezTo>
                  <a:cubicBezTo>
                    <a:pt x="55" y="19"/>
                    <a:pt x="182" y="22"/>
                    <a:pt x="257" y="44"/>
                  </a:cubicBezTo>
                  <a:cubicBezTo>
                    <a:pt x="299" y="57"/>
                    <a:pt x="334" y="78"/>
                    <a:pt x="359" y="98"/>
                  </a:cubicBezTo>
                  <a:cubicBezTo>
                    <a:pt x="359" y="80"/>
                    <a:pt x="359" y="80"/>
                    <a:pt x="359" y="80"/>
                  </a:cubicBezTo>
                  <a:cubicBezTo>
                    <a:pt x="334" y="59"/>
                    <a:pt x="299" y="38"/>
                    <a:pt x="257" y="26"/>
                  </a:cubicBezTo>
                  <a:cubicBezTo>
                    <a:pt x="182" y="3"/>
                    <a:pt x="55" y="0"/>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6" name="Freeform 311"/>
            <p:cNvSpPr>
              <a:spLocks/>
            </p:cNvSpPr>
            <p:nvPr/>
          </p:nvSpPr>
          <p:spPr bwMode="auto">
            <a:xfrm>
              <a:off x="6710" y="1099"/>
              <a:ext cx="393" cy="108"/>
            </a:xfrm>
            <a:custGeom>
              <a:avLst/>
              <a:gdLst>
                <a:gd name="T0" fmla="*/ 0 w 359"/>
                <a:gd name="T1" fmla="*/ 0 h 99"/>
                <a:gd name="T2" fmla="*/ 0 w 359"/>
                <a:gd name="T3" fmla="*/ 19 h 99"/>
                <a:gd name="T4" fmla="*/ 257 w 359"/>
                <a:gd name="T5" fmla="*/ 45 h 99"/>
                <a:gd name="T6" fmla="*/ 359 w 359"/>
                <a:gd name="T7" fmla="*/ 99 h 99"/>
                <a:gd name="T8" fmla="*/ 359 w 359"/>
                <a:gd name="T9" fmla="*/ 80 h 99"/>
                <a:gd name="T10" fmla="*/ 257 w 359"/>
                <a:gd name="T11" fmla="*/ 26 h 99"/>
                <a:gd name="T12" fmla="*/ 0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0" y="0"/>
                  </a:moveTo>
                  <a:cubicBezTo>
                    <a:pt x="0" y="19"/>
                    <a:pt x="0" y="19"/>
                    <a:pt x="0" y="19"/>
                  </a:cubicBezTo>
                  <a:cubicBezTo>
                    <a:pt x="55" y="19"/>
                    <a:pt x="182" y="22"/>
                    <a:pt x="257" y="45"/>
                  </a:cubicBezTo>
                  <a:cubicBezTo>
                    <a:pt x="299" y="58"/>
                    <a:pt x="334" y="79"/>
                    <a:pt x="359" y="99"/>
                  </a:cubicBezTo>
                  <a:cubicBezTo>
                    <a:pt x="359" y="80"/>
                    <a:pt x="359" y="80"/>
                    <a:pt x="359" y="80"/>
                  </a:cubicBezTo>
                  <a:cubicBezTo>
                    <a:pt x="334" y="60"/>
                    <a:pt x="299" y="39"/>
                    <a:pt x="257" y="26"/>
                  </a:cubicBezTo>
                  <a:cubicBezTo>
                    <a:pt x="182" y="4"/>
                    <a:pt x="55" y="1"/>
                    <a:pt x="0"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7" name="Freeform 312"/>
            <p:cNvSpPr>
              <a:spLocks/>
            </p:cNvSpPr>
            <p:nvPr/>
          </p:nvSpPr>
          <p:spPr bwMode="auto">
            <a:xfrm>
              <a:off x="7212" y="591"/>
              <a:ext cx="393" cy="109"/>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1"/>
                    <a:pt x="177" y="4"/>
                    <a:pt x="102" y="26"/>
                  </a:cubicBezTo>
                  <a:cubicBezTo>
                    <a:pt x="60" y="39"/>
                    <a:pt x="25" y="60"/>
                    <a:pt x="0" y="80"/>
                  </a:cubicBezTo>
                  <a:cubicBezTo>
                    <a:pt x="0" y="99"/>
                    <a:pt x="0" y="99"/>
                    <a:pt x="0" y="99"/>
                  </a:cubicBezTo>
                  <a:cubicBezTo>
                    <a:pt x="25" y="79"/>
                    <a:pt x="60" y="58"/>
                    <a:pt x="102" y="45"/>
                  </a:cubicBezTo>
                  <a:cubicBezTo>
                    <a:pt x="177" y="23"/>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8" name="Freeform 313"/>
            <p:cNvSpPr>
              <a:spLocks/>
            </p:cNvSpPr>
            <p:nvPr/>
          </p:nvSpPr>
          <p:spPr bwMode="auto">
            <a:xfrm>
              <a:off x="7212" y="634"/>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0"/>
                    <a:pt x="177" y="4"/>
                    <a:pt x="102" y="26"/>
                  </a:cubicBezTo>
                  <a:cubicBezTo>
                    <a:pt x="60" y="39"/>
                    <a:pt x="25" y="60"/>
                    <a:pt x="0" y="80"/>
                  </a:cubicBezTo>
                  <a:cubicBezTo>
                    <a:pt x="0" y="99"/>
                    <a:pt x="0" y="99"/>
                    <a:pt x="0" y="99"/>
                  </a:cubicBezTo>
                  <a:cubicBezTo>
                    <a:pt x="25" y="79"/>
                    <a:pt x="60" y="57"/>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9" name="Freeform 314"/>
            <p:cNvSpPr>
              <a:spLocks/>
            </p:cNvSpPr>
            <p:nvPr/>
          </p:nvSpPr>
          <p:spPr bwMode="auto">
            <a:xfrm>
              <a:off x="7212" y="677"/>
              <a:ext cx="393" cy="107"/>
            </a:xfrm>
            <a:custGeom>
              <a:avLst/>
              <a:gdLst>
                <a:gd name="T0" fmla="*/ 359 w 359"/>
                <a:gd name="T1" fmla="*/ 0 h 98"/>
                <a:gd name="T2" fmla="*/ 102 w 359"/>
                <a:gd name="T3" fmla="*/ 26 h 98"/>
                <a:gd name="T4" fmla="*/ 0 w 359"/>
                <a:gd name="T5" fmla="*/ 80 h 98"/>
                <a:gd name="T6" fmla="*/ 0 w 359"/>
                <a:gd name="T7" fmla="*/ 98 h 98"/>
                <a:gd name="T8" fmla="*/ 102 w 359"/>
                <a:gd name="T9" fmla="*/ 44 h 98"/>
                <a:gd name="T10" fmla="*/ 359 w 359"/>
                <a:gd name="T11" fmla="*/ 18 h 98"/>
                <a:gd name="T12" fmla="*/ 359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359" y="0"/>
                  </a:moveTo>
                  <a:cubicBezTo>
                    <a:pt x="304" y="0"/>
                    <a:pt x="177" y="3"/>
                    <a:pt x="102" y="26"/>
                  </a:cubicBezTo>
                  <a:cubicBezTo>
                    <a:pt x="60" y="38"/>
                    <a:pt x="25" y="59"/>
                    <a:pt x="0" y="80"/>
                  </a:cubicBezTo>
                  <a:cubicBezTo>
                    <a:pt x="0" y="98"/>
                    <a:pt x="0" y="98"/>
                    <a:pt x="0" y="98"/>
                  </a:cubicBezTo>
                  <a:cubicBezTo>
                    <a:pt x="25" y="78"/>
                    <a:pt x="60" y="57"/>
                    <a:pt x="102" y="44"/>
                  </a:cubicBezTo>
                  <a:cubicBezTo>
                    <a:pt x="177" y="22"/>
                    <a:pt x="304" y="19"/>
                    <a:pt x="359" y="18"/>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0" name="Freeform 315"/>
            <p:cNvSpPr>
              <a:spLocks/>
            </p:cNvSpPr>
            <p:nvPr/>
          </p:nvSpPr>
          <p:spPr bwMode="auto">
            <a:xfrm>
              <a:off x="7212" y="718"/>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1"/>
                    <a:pt x="177" y="4"/>
                    <a:pt x="102" y="26"/>
                  </a:cubicBezTo>
                  <a:cubicBezTo>
                    <a:pt x="60" y="39"/>
                    <a:pt x="25" y="60"/>
                    <a:pt x="0" y="80"/>
                  </a:cubicBezTo>
                  <a:cubicBezTo>
                    <a:pt x="0" y="99"/>
                    <a:pt x="0" y="99"/>
                    <a:pt x="0" y="99"/>
                  </a:cubicBezTo>
                  <a:cubicBezTo>
                    <a:pt x="25" y="79"/>
                    <a:pt x="60" y="58"/>
                    <a:pt x="102" y="45"/>
                  </a:cubicBezTo>
                  <a:cubicBezTo>
                    <a:pt x="177" y="23"/>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1" name="Freeform 316"/>
            <p:cNvSpPr>
              <a:spLocks/>
            </p:cNvSpPr>
            <p:nvPr/>
          </p:nvSpPr>
          <p:spPr bwMode="auto">
            <a:xfrm>
              <a:off x="7212" y="761"/>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0"/>
                    <a:pt x="177" y="3"/>
                    <a:pt x="102" y="26"/>
                  </a:cubicBezTo>
                  <a:cubicBezTo>
                    <a:pt x="60" y="39"/>
                    <a:pt x="25" y="60"/>
                    <a:pt x="0" y="80"/>
                  </a:cubicBezTo>
                  <a:cubicBezTo>
                    <a:pt x="0" y="99"/>
                    <a:pt x="0" y="99"/>
                    <a:pt x="0" y="99"/>
                  </a:cubicBezTo>
                  <a:cubicBezTo>
                    <a:pt x="25" y="78"/>
                    <a:pt x="60" y="57"/>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2" name="Freeform 317"/>
            <p:cNvSpPr>
              <a:spLocks/>
            </p:cNvSpPr>
            <p:nvPr/>
          </p:nvSpPr>
          <p:spPr bwMode="auto">
            <a:xfrm>
              <a:off x="7212" y="803"/>
              <a:ext cx="393" cy="108"/>
            </a:xfrm>
            <a:custGeom>
              <a:avLst/>
              <a:gdLst>
                <a:gd name="T0" fmla="*/ 359 w 359"/>
                <a:gd name="T1" fmla="*/ 0 h 98"/>
                <a:gd name="T2" fmla="*/ 102 w 359"/>
                <a:gd name="T3" fmla="*/ 26 h 98"/>
                <a:gd name="T4" fmla="*/ 0 w 359"/>
                <a:gd name="T5" fmla="*/ 80 h 98"/>
                <a:gd name="T6" fmla="*/ 0 w 359"/>
                <a:gd name="T7" fmla="*/ 98 h 98"/>
                <a:gd name="T8" fmla="*/ 102 w 359"/>
                <a:gd name="T9" fmla="*/ 44 h 98"/>
                <a:gd name="T10" fmla="*/ 359 w 359"/>
                <a:gd name="T11" fmla="*/ 18 h 98"/>
                <a:gd name="T12" fmla="*/ 359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359" y="0"/>
                  </a:moveTo>
                  <a:cubicBezTo>
                    <a:pt x="304" y="0"/>
                    <a:pt x="177" y="3"/>
                    <a:pt x="102" y="26"/>
                  </a:cubicBezTo>
                  <a:cubicBezTo>
                    <a:pt x="60" y="38"/>
                    <a:pt x="25" y="59"/>
                    <a:pt x="0" y="80"/>
                  </a:cubicBezTo>
                  <a:cubicBezTo>
                    <a:pt x="0" y="98"/>
                    <a:pt x="0" y="98"/>
                    <a:pt x="0" y="98"/>
                  </a:cubicBezTo>
                  <a:cubicBezTo>
                    <a:pt x="25" y="78"/>
                    <a:pt x="60" y="57"/>
                    <a:pt x="102" y="44"/>
                  </a:cubicBezTo>
                  <a:cubicBezTo>
                    <a:pt x="177" y="22"/>
                    <a:pt x="304" y="19"/>
                    <a:pt x="359" y="18"/>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3" name="Freeform 318"/>
            <p:cNvSpPr>
              <a:spLocks/>
            </p:cNvSpPr>
            <p:nvPr/>
          </p:nvSpPr>
          <p:spPr bwMode="auto">
            <a:xfrm>
              <a:off x="7212" y="845"/>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1"/>
                    <a:pt x="177" y="4"/>
                    <a:pt x="102" y="26"/>
                  </a:cubicBezTo>
                  <a:cubicBezTo>
                    <a:pt x="60" y="39"/>
                    <a:pt x="25" y="60"/>
                    <a:pt x="0" y="80"/>
                  </a:cubicBezTo>
                  <a:cubicBezTo>
                    <a:pt x="0" y="99"/>
                    <a:pt x="0" y="99"/>
                    <a:pt x="0" y="99"/>
                  </a:cubicBezTo>
                  <a:cubicBezTo>
                    <a:pt x="25" y="79"/>
                    <a:pt x="60" y="58"/>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4" name="Freeform 319"/>
            <p:cNvSpPr>
              <a:spLocks/>
            </p:cNvSpPr>
            <p:nvPr/>
          </p:nvSpPr>
          <p:spPr bwMode="auto">
            <a:xfrm>
              <a:off x="7212" y="888"/>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0"/>
                    <a:pt x="177" y="3"/>
                    <a:pt x="102" y="26"/>
                  </a:cubicBezTo>
                  <a:cubicBezTo>
                    <a:pt x="60" y="39"/>
                    <a:pt x="25" y="60"/>
                    <a:pt x="0" y="80"/>
                  </a:cubicBezTo>
                  <a:cubicBezTo>
                    <a:pt x="0" y="99"/>
                    <a:pt x="0" y="99"/>
                    <a:pt x="0" y="99"/>
                  </a:cubicBezTo>
                  <a:cubicBezTo>
                    <a:pt x="25" y="78"/>
                    <a:pt x="60" y="57"/>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5" name="Freeform 320"/>
            <p:cNvSpPr>
              <a:spLocks/>
            </p:cNvSpPr>
            <p:nvPr/>
          </p:nvSpPr>
          <p:spPr bwMode="auto">
            <a:xfrm>
              <a:off x="7212" y="930"/>
              <a:ext cx="393" cy="108"/>
            </a:xfrm>
            <a:custGeom>
              <a:avLst/>
              <a:gdLst>
                <a:gd name="T0" fmla="*/ 359 w 359"/>
                <a:gd name="T1" fmla="*/ 0 h 98"/>
                <a:gd name="T2" fmla="*/ 102 w 359"/>
                <a:gd name="T3" fmla="*/ 26 h 98"/>
                <a:gd name="T4" fmla="*/ 0 w 359"/>
                <a:gd name="T5" fmla="*/ 80 h 98"/>
                <a:gd name="T6" fmla="*/ 0 w 359"/>
                <a:gd name="T7" fmla="*/ 98 h 98"/>
                <a:gd name="T8" fmla="*/ 102 w 359"/>
                <a:gd name="T9" fmla="*/ 44 h 98"/>
                <a:gd name="T10" fmla="*/ 359 w 359"/>
                <a:gd name="T11" fmla="*/ 18 h 98"/>
                <a:gd name="T12" fmla="*/ 359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359" y="0"/>
                  </a:moveTo>
                  <a:cubicBezTo>
                    <a:pt x="304" y="0"/>
                    <a:pt x="177" y="3"/>
                    <a:pt x="102" y="26"/>
                  </a:cubicBezTo>
                  <a:cubicBezTo>
                    <a:pt x="60" y="38"/>
                    <a:pt x="25" y="59"/>
                    <a:pt x="0" y="80"/>
                  </a:cubicBezTo>
                  <a:cubicBezTo>
                    <a:pt x="0" y="98"/>
                    <a:pt x="0" y="98"/>
                    <a:pt x="0" y="98"/>
                  </a:cubicBezTo>
                  <a:cubicBezTo>
                    <a:pt x="25" y="78"/>
                    <a:pt x="60" y="57"/>
                    <a:pt x="102" y="44"/>
                  </a:cubicBezTo>
                  <a:cubicBezTo>
                    <a:pt x="177" y="22"/>
                    <a:pt x="304" y="19"/>
                    <a:pt x="359" y="18"/>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6" name="Freeform 321"/>
            <p:cNvSpPr>
              <a:spLocks/>
            </p:cNvSpPr>
            <p:nvPr/>
          </p:nvSpPr>
          <p:spPr bwMode="auto">
            <a:xfrm>
              <a:off x="7212" y="972"/>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1"/>
                    <a:pt x="177" y="4"/>
                    <a:pt x="102" y="26"/>
                  </a:cubicBezTo>
                  <a:cubicBezTo>
                    <a:pt x="60" y="39"/>
                    <a:pt x="25" y="60"/>
                    <a:pt x="0" y="80"/>
                  </a:cubicBezTo>
                  <a:cubicBezTo>
                    <a:pt x="0" y="99"/>
                    <a:pt x="0" y="99"/>
                    <a:pt x="0" y="99"/>
                  </a:cubicBezTo>
                  <a:cubicBezTo>
                    <a:pt x="25" y="79"/>
                    <a:pt x="60" y="58"/>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7" name="Freeform 322"/>
            <p:cNvSpPr>
              <a:spLocks/>
            </p:cNvSpPr>
            <p:nvPr/>
          </p:nvSpPr>
          <p:spPr bwMode="auto">
            <a:xfrm>
              <a:off x="7212" y="1015"/>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0"/>
                    <a:pt x="177" y="3"/>
                    <a:pt x="102" y="26"/>
                  </a:cubicBezTo>
                  <a:cubicBezTo>
                    <a:pt x="60" y="39"/>
                    <a:pt x="25" y="60"/>
                    <a:pt x="0" y="80"/>
                  </a:cubicBezTo>
                  <a:cubicBezTo>
                    <a:pt x="0" y="99"/>
                    <a:pt x="0" y="99"/>
                    <a:pt x="0" y="99"/>
                  </a:cubicBezTo>
                  <a:cubicBezTo>
                    <a:pt x="25" y="78"/>
                    <a:pt x="60" y="57"/>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8" name="Freeform 323"/>
            <p:cNvSpPr>
              <a:spLocks/>
            </p:cNvSpPr>
            <p:nvPr/>
          </p:nvSpPr>
          <p:spPr bwMode="auto">
            <a:xfrm>
              <a:off x="7212" y="1057"/>
              <a:ext cx="393" cy="107"/>
            </a:xfrm>
            <a:custGeom>
              <a:avLst/>
              <a:gdLst>
                <a:gd name="T0" fmla="*/ 359 w 359"/>
                <a:gd name="T1" fmla="*/ 0 h 98"/>
                <a:gd name="T2" fmla="*/ 102 w 359"/>
                <a:gd name="T3" fmla="*/ 26 h 98"/>
                <a:gd name="T4" fmla="*/ 0 w 359"/>
                <a:gd name="T5" fmla="*/ 80 h 98"/>
                <a:gd name="T6" fmla="*/ 0 w 359"/>
                <a:gd name="T7" fmla="*/ 98 h 98"/>
                <a:gd name="T8" fmla="*/ 102 w 359"/>
                <a:gd name="T9" fmla="*/ 44 h 98"/>
                <a:gd name="T10" fmla="*/ 359 w 359"/>
                <a:gd name="T11" fmla="*/ 18 h 98"/>
                <a:gd name="T12" fmla="*/ 359 w 35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359" h="98">
                  <a:moveTo>
                    <a:pt x="359" y="0"/>
                  </a:moveTo>
                  <a:cubicBezTo>
                    <a:pt x="304" y="0"/>
                    <a:pt x="177" y="3"/>
                    <a:pt x="102" y="26"/>
                  </a:cubicBezTo>
                  <a:cubicBezTo>
                    <a:pt x="60" y="38"/>
                    <a:pt x="25" y="59"/>
                    <a:pt x="0" y="80"/>
                  </a:cubicBezTo>
                  <a:cubicBezTo>
                    <a:pt x="0" y="98"/>
                    <a:pt x="0" y="98"/>
                    <a:pt x="0" y="98"/>
                  </a:cubicBezTo>
                  <a:cubicBezTo>
                    <a:pt x="25" y="78"/>
                    <a:pt x="60" y="57"/>
                    <a:pt x="102" y="44"/>
                  </a:cubicBezTo>
                  <a:cubicBezTo>
                    <a:pt x="177" y="22"/>
                    <a:pt x="304" y="19"/>
                    <a:pt x="359" y="18"/>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9" name="Freeform 324"/>
            <p:cNvSpPr>
              <a:spLocks/>
            </p:cNvSpPr>
            <p:nvPr/>
          </p:nvSpPr>
          <p:spPr bwMode="auto">
            <a:xfrm>
              <a:off x="7212" y="1099"/>
              <a:ext cx="393" cy="108"/>
            </a:xfrm>
            <a:custGeom>
              <a:avLst/>
              <a:gdLst>
                <a:gd name="T0" fmla="*/ 359 w 359"/>
                <a:gd name="T1" fmla="*/ 0 h 99"/>
                <a:gd name="T2" fmla="*/ 102 w 359"/>
                <a:gd name="T3" fmla="*/ 26 h 99"/>
                <a:gd name="T4" fmla="*/ 0 w 359"/>
                <a:gd name="T5" fmla="*/ 80 h 99"/>
                <a:gd name="T6" fmla="*/ 0 w 359"/>
                <a:gd name="T7" fmla="*/ 99 h 99"/>
                <a:gd name="T8" fmla="*/ 102 w 359"/>
                <a:gd name="T9" fmla="*/ 45 h 99"/>
                <a:gd name="T10" fmla="*/ 359 w 359"/>
                <a:gd name="T11" fmla="*/ 19 h 99"/>
                <a:gd name="T12" fmla="*/ 359 w 359"/>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59" h="99">
                  <a:moveTo>
                    <a:pt x="359" y="0"/>
                  </a:moveTo>
                  <a:cubicBezTo>
                    <a:pt x="304" y="1"/>
                    <a:pt x="177" y="4"/>
                    <a:pt x="102" y="26"/>
                  </a:cubicBezTo>
                  <a:cubicBezTo>
                    <a:pt x="60" y="39"/>
                    <a:pt x="25" y="60"/>
                    <a:pt x="0" y="80"/>
                  </a:cubicBezTo>
                  <a:cubicBezTo>
                    <a:pt x="0" y="99"/>
                    <a:pt x="0" y="99"/>
                    <a:pt x="0" y="99"/>
                  </a:cubicBezTo>
                  <a:cubicBezTo>
                    <a:pt x="25" y="79"/>
                    <a:pt x="60" y="58"/>
                    <a:pt x="102" y="45"/>
                  </a:cubicBezTo>
                  <a:cubicBezTo>
                    <a:pt x="177" y="22"/>
                    <a:pt x="304" y="19"/>
                    <a:pt x="359" y="19"/>
                  </a:cubicBezTo>
                  <a:cubicBezTo>
                    <a:pt x="359" y="0"/>
                    <a:pt x="359" y="0"/>
                    <a:pt x="359" y="0"/>
                  </a:cubicBezTo>
                </a:path>
              </a:pathLst>
            </a:custGeom>
            <a:solidFill>
              <a:srgbClr val="B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Tree>
    <p:extLst>
      <p:ext uri="{BB962C8B-B14F-4D97-AF65-F5344CB8AC3E}">
        <p14:creationId xmlns:p14="http://schemas.microsoft.com/office/powerpoint/2010/main" val="34869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1500"/>
                                        <p:tgtEl>
                                          <p:spTgt spid="6">
                                            <p:txEl>
                                              <p:pRg st="1" end="1"/>
                                            </p:txEl>
                                          </p:spTgt>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5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502"/>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0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500"/>
                                        <p:tgtEl>
                                          <p:spTgt spid="6">
                                            <p:txEl>
                                              <p:pRg st="5" end="5"/>
                                            </p:txEl>
                                          </p:spTgt>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503"/>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fade">
                                      <p:cBhvr>
                                        <p:cTn id="4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77"/>
            <a:ext cx="11903122" cy="695991"/>
          </a:xfrm>
        </p:spPr>
        <p:txBody>
          <a:bodyPr/>
          <a:lstStyle/>
          <a:p>
            <a:r>
              <a:rPr lang="en-US" dirty="0"/>
              <a:t>Supervised learning</a:t>
            </a:r>
          </a:p>
        </p:txBody>
      </p:sp>
      <p:sp>
        <p:nvSpPr>
          <p:cNvPr id="3" name="Content Placeholder 2"/>
          <p:cNvSpPr>
            <a:spLocks noGrp="1"/>
          </p:cNvSpPr>
          <p:nvPr>
            <p:ph sz="quarter" idx="10"/>
          </p:nvPr>
        </p:nvSpPr>
        <p:spPr>
          <a:xfrm>
            <a:off x="1" y="1165839"/>
            <a:ext cx="9905459" cy="5702160"/>
          </a:xfrm>
        </p:spPr>
        <p:txBody>
          <a:bodyPr/>
          <a:lstStyle/>
          <a:p>
            <a:pPr marL="457112" indent="-457112">
              <a:buFont typeface="+mj-lt"/>
              <a:buAutoNum type="arabicPeriod"/>
            </a:pPr>
            <a:r>
              <a:rPr lang="en-US" sz="3529" dirty="0"/>
              <a:t>Purpose</a:t>
            </a:r>
          </a:p>
          <a:p>
            <a:pPr marL="457112" indent="-457112">
              <a:buFont typeface="+mj-lt"/>
              <a:buAutoNum type="arabicPeriod"/>
            </a:pPr>
            <a:r>
              <a:rPr lang="en-US" sz="3529" dirty="0"/>
              <a:t>Process: Data set and test set</a:t>
            </a:r>
          </a:p>
          <a:p>
            <a:pPr marL="457112" indent="-457112">
              <a:buFont typeface="+mj-lt"/>
              <a:buAutoNum type="arabicPeriod"/>
            </a:pPr>
            <a:r>
              <a:rPr lang="en-US" sz="3529" dirty="0"/>
              <a:t>Components</a:t>
            </a:r>
          </a:p>
          <a:p>
            <a:pPr marL="457112" indent="-457112">
              <a:buFont typeface="+mj-lt"/>
              <a:buAutoNum type="arabicPeriod"/>
            </a:pPr>
            <a:r>
              <a:rPr lang="en-US" sz="3529" dirty="0"/>
              <a:t>Computation and recommendations</a:t>
            </a:r>
          </a:p>
          <a:p>
            <a:pPr marL="457112" indent="-457112">
              <a:buFont typeface="+mj-lt"/>
              <a:buAutoNum type="arabicPeriod"/>
            </a:pPr>
            <a:r>
              <a:rPr lang="en-US" sz="3529" dirty="0"/>
              <a:t>Verification</a:t>
            </a:r>
          </a:p>
          <a:p>
            <a:pPr marL="457112" indent="-457112">
              <a:buFont typeface="+mj-lt"/>
              <a:buAutoNum type="arabicPeriod"/>
            </a:pPr>
            <a:r>
              <a:rPr lang="en-US" sz="3529" dirty="0"/>
              <a:t>Selection</a:t>
            </a:r>
          </a:p>
        </p:txBody>
      </p:sp>
      <p:grpSp>
        <p:nvGrpSpPr>
          <p:cNvPr id="4096" name="Group 4095"/>
          <p:cNvGrpSpPr/>
          <p:nvPr/>
        </p:nvGrpSpPr>
        <p:grpSpPr>
          <a:xfrm flipH="1">
            <a:off x="7814147" y="1236401"/>
            <a:ext cx="3062785" cy="4524313"/>
            <a:chOff x="8814711" y="3463925"/>
            <a:chExt cx="1976974" cy="2920365"/>
          </a:xfrm>
        </p:grpSpPr>
        <p:sp>
          <p:nvSpPr>
            <p:cNvPr id="7" name="Freeform 102"/>
            <p:cNvSpPr>
              <a:spLocks/>
            </p:cNvSpPr>
            <p:nvPr/>
          </p:nvSpPr>
          <p:spPr bwMode="auto">
            <a:xfrm>
              <a:off x="9324694" y="3516383"/>
              <a:ext cx="1414532" cy="958974"/>
            </a:xfrm>
            <a:custGeom>
              <a:avLst/>
              <a:gdLst>
                <a:gd name="T0" fmla="*/ 0 w 1537"/>
                <a:gd name="T1" fmla="*/ 0 h 1042"/>
                <a:gd name="T2" fmla="*/ 1537 w 1537"/>
                <a:gd name="T3" fmla="*/ 0 h 1042"/>
                <a:gd name="T4" fmla="*/ 1537 w 1537"/>
                <a:gd name="T5" fmla="*/ 1042 h 1042"/>
                <a:gd name="T6" fmla="*/ 0 w 1537"/>
                <a:gd name="T7" fmla="*/ 1042 h 1042"/>
                <a:gd name="T8" fmla="*/ 0 w 1537"/>
                <a:gd name="T9" fmla="*/ 0 h 1042"/>
                <a:gd name="T10" fmla="*/ 0 w 1537"/>
                <a:gd name="T11" fmla="*/ 0 h 1042"/>
              </a:gdLst>
              <a:ahLst/>
              <a:cxnLst>
                <a:cxn ang="0">
                  <a:pos x="T0" y="T1"/>
                </a:cxn>
                <a:cxn ang="0">
                  <a:pos x="T2" y="T3"/>
                </a:cxn>
                <a:cxn ang="0">
                  <a:pos x="T4" y="T5"/>
                </a:cxn>
                <a:cxn ang="0">
                  <a:pos x="T6" y="T7"/>
                </a:cxn>
                <a:cxn ang="0">
                  <a:pos x="T8" y="T9"/>
                </a:cxn>
                <a:cxn ang="0">
                  <a:pos x="T10" y="T11"/>
                </a:cxn>
              </a:cxnLst>
              <a:rect l="0" t="0" r="r" b="b"/>
              <a:pathLst>
                <a:path w="1537" h="1042">
                  <a:moveTo>
                    <a:pt x="0" y="0"/>
                  </a:moveTo>
                  <a:lnTo>
                    <a:pt x="1537" y="0"/>
                  </a:lnTo>
                  <a:lnTo>
                    <a:pt x="1537" y="1042"/>
                  </a:lnTo>
                  <a:lnTo>
                    <a:pt x="0" y="104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109" name="Picture 108"/>
            <p:cNvPicPr>
              <a:picLocks noChangeAspect="1"/>
            </p:cNvPicPr>
            <p:nvPr/>
          </p:nvPicPr>
          <p:blipFill>
            <a:blip r:embed="rId3"/>
            <a:stretch>
              <a:fillRect/>
            </a:stretch>
          </p:blipFill>
          <p:spPr>
            <a:xfrm>
              <a:off x="9448409" y="3751378"/>
              <a:ext cx="1187523" cy="468711"/>
            </a:xfrm>
            <a:prstGeom prst="rect">
              <a:avLst/>
            </a:prstGeom>
          </p:spPr>
        </p:pic>
        <p:sp>
          <p:nvSpPr>
            <p:cNvPr id="8" name="Freeform 103"/>
            <p:cNvSpPr>
              <a:spLocks noEditPoints="1"/>
            </p:cNvSpPr>
            <p:nvPr/>
          </p:nvSpPr>
          <p:spPr bwMode="auto">
            <a:xfrm>
              <a:off x="9272236" y="3463925"/>
              <a:ext cx="1519449" cy="1060209"/>
            </a:xfrm>
            <a:custGeom>
              <a:avLst/>
              <a:gdLst>
                <a:gd name="T0" fmla="*/ 1595 w 1651"/>
                <a:gd name="T1" fmla="*/ 56 h 1152"/>
                <a:gd name="T2" fmla="*/ 1595 w 1651"/>
                <a:gd name="T3" fmla="*/ 1096 h 1152"/>
                <a:gd name="T4" fmla="*/ 56 w 1651"/>
                <a:gd name="T5" fmla="*/ 1096 h 1152"/>
                <a:gd name="T6" fmla="*/ 56 w 1651"/>
                <a:gd name="T7" fmla="*/ 56 h 1152"/>
                <a:gd name="T8" fmla="*/ 1595 w 1651"/>
                <a:gd name="T9" fmla="*/ 56 h 1152"/>
                <a:gd name="T10" fmla="*/ 1595 w 1651"/>
                <a:gd name="T11" fmla="*/ 56 h 1152"/>
                <a:gd name="T12" fmla="*/ 1595 w 1651"/>
                <a:gd name="T13" fmla="*/ 56 h 1152"/>
                <a:gd name="T14" fmla="*/ 1651 w 1651"/>
                <a:gd name="T15" fmla="*/ 0 h 1152"/>
                <a:gd name="T16" fmla="*/ 1595 w 1651"/>
                <a:gd name="T17" fmla="*/ 0 h 1152"/>
                <a:gd name="T18" fmla="*/ 56 w 1651"/>
                <a:gd name="T19" fmla="*/ 0 h 1152"/>
                <a:gd name="T20" fmla="*/ 0 w 1651"/>
                <a:gd name="T21" fmla="*/ 0 h 1152"/>
                <a:gd name="T22" fmla="*/ 0 w 1651"/>
                <a:gd name="T23" fmla="*/ 56 h 1152"/>
                <a:gd name="T24" fmla="*/ 0 w 1651"/>
                <a:gd name="T25" fmla="*/ 1096 h 1152"/>
                <a:gd name="T26" fmla="*/ 0 w 1651"/>
                <a:gd name="T27" fmla="*/ 1152 h 1152"/>
                <a:gd name="T28" fmla="*/ 56 w 1651"/>
                <a:gd name="T29" fmla="*/ 1152 h 1152"/>
                <a:gd name="T30" fmla="*/ 1595 w 1651"/>
                <a:gd name="T31" fmla="*/ 1152 h 1152"/>
                <a:gd name="T32" fmla="*/ 1651 w 1651"/>
                <a:gd name="T33" fmla="*/ 1152 h 1152"/>
                <a:gd name="T34" fmla="*/ 1651 w 1651"/>
                <a:gd name="T35" fmla="*/ 1096 h 1152"/>
                <a:gd name="T36" fmla="*/ 1651 w 1651"/>
                <a:gd name="T37" fmla="*/ 56 h 1152"/>
                <a:gd name="T38" fmla="*/ 1651 w 1651"/>
                <a:gd name="T39" fmla="*/ 0 h 1152"/>
                <a:gd name="T40" fmla="*/ 1651 w 1651"/>
                <a:gd name="T41" fmla="*/ 0 h 1152"/>
                <a:gd name="T42" fmla="*/ 1651 w 1651"/>
                <a:gd name="T4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51" h="1152">
                  <a:moveTo>
                    <a:pt x="1595" y="56"/>
                  </a:moveTo>
                  <a:lnTo>
                    <a:pt x="1595" y="1096"/>
                  </a:lnTo>
                  <a:lnTo>
                    <a:pt x="56" y="1096"/>
                  </a:lnTo>
                  <a:lnTo>
                    <a:pt x="56" y="56"/>
                  </a:lnTo>
                  <a:lnTo>
                    <a:pt x="1595" y="56"/>
                  </a:lnTo>
                  <a:lnTo>
                    <a:pt x="1595" y="56"/>
                  </a:lnTo>
                  <a:lnTo>
                    <a:pt x="1595" y="56"/>
                  </a:lnTo>
                  <a:close/>
                  <a:moveTo>
                    <a:pt x="1651" y="0"/>
                  </a:moveTo>
                  <a:lnTo>
                    <a:pt x="1595" y="0"/>
                  </a:lnTo>
                  <a:lnTo>
                    <a:pt x="56" y="0"/>
                  </a:lnTo>
                  <a:lnTo>
                    <a:pt x="0" y="0"/>
                  </a:lnTo>
                  <a:lnTo>
                    <a:pt x="0" y="56"/>
                  </a:lnTo>
                  <a:lnTo>
                    <a:pt x="0" y="1096"/>
                  </a:lnTo>
                  <a:lnTo>
                    <a:pt x="0" y="1152"/>
                  </a:lnTo>
                  <a:lnTo>
                    <a:pt x="56" y="1152"/>
                  </a:lnTo>
                  <a:lnTo>
                    <a:pt x="1595" y="1152"/>
                  </a:lnTo>
                  <a:lnTo>
                    <a:pt x="1651" y="1152"/>
                  </a:lnTo>
                  <a:lnTo>
                    <a:pt x="1651" y="1096"/>
                  </a:lnTo>
                  <a:lnTo>
                    <a:pt x="1651" y="56"/>
                  </a:lnTo>
                  <a:lnTo>
                    <a:pt x="1651" y="0"/>
                  </a:lnTo>
                  <a:lnTo>
                    <a:pt x="1651" y="0"/>
                  </a:lnTo>
                  <a:lnTo>
                    <a:pt x="1651" y="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 name="Freeform 27"/>
            <p:cNvSpPr>
              <a:spLocks/>
            </p:cNvSpPr>
            <p:nvPr/>
          </p:nvSpPr>
          <p:spPr bwMode="auto">
            <a:xfrm>
              <a:off x="9324994" y="4329667"/>
              <a:ext cx="395235" cy="489422"/>
            </a:xfrm>
            <a:custGeom>
              <a:avLst/>
              <a:gdLst>
                <a:gd name="T0" fmla="*/ 46 w 1339"/>
                <a:gd name="T1" fmla="*/ 1658 h 1658"/>
                <a:gd name="T2" fmla="*/ 0 w 1339"/>
                <a:gd name="T3" fmla="*/ 1658 h 1658"/>
                <a:gd name="T4" fmla="*/ 10 w 1339"/>
                <a:gd name="T5" fmla="*/ 1332 h 1658"/>
                <a:gd name="T6" fmla="*/ 46 w 1339"/>
                <a:gd name="T7" fmla="*/ 1332 h 1658"/>
                <a:gd name="T8" fmla="*/ 581 w 1339"/>
                <a:gd name="T9" fmla="*/ 1162 h 1658"/>
                <a:gd name="T10" fmla="*/ 869 w 1339"/>
                <a:gd name="T11" fmla="*/ 756 h 1658"/>
                <a:gd name="T12" fmla="*/ 1010 w 1339"/>
                <a:gd name="T13" fmla="*/ 20 h 1658"/>
                <a:gd name="T14" fmla="*/ 1010 w 1339"/>
                <a:gd name="T15" fmla="*/ 5 h 1658"/>
                <a:gd name="T16" fmla="*/ 1010 w 1339"/>
                <a:gd name="T17" fmla="*/ 5 h 1658"/>
                <a:gd name="T18" fmla="*/ 1339 w 1339"/>
                <a:gd name="T19" fmla="*/ 0 h 1658"/>
                <a:gd name="T20" fmla="*/ 1339 w 1339"/>
                <a:gd name="T21" fmla="*/ 20 h 1658"/>
                <a:gd name="T22" fmla="*/ 1268 w 1339"/>
                <a:gd name="T23" fmla="*/ 601 h 1658"/>
                <a:gd name="T24" fmla="*/ 788 w 1339"/>
                <a:gd name="T25" fmla="*/ 1417 h 1658"/>
                <a:gd name="T26" fmla="*/ 46 w 1339"/>
                <a:gd name="T27" fmla="*/ 1658 h 1658"/>
                <a:gd name="T28" fmla="*/ 46 w 1339"/>
                <a:gd name="T29" fmla="*/ 1658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1658">
                  <a:moveTo>
                    <a:pt x="46" y="1658"/>
                  </a:moveTo>
                  <a:cubicBezTo>
                    <a:pt x="31" y="1658"/>
                    <a:pt x="16" y="1658"/>
                    <a:pt x="0" y="1658"/>
                  </a:cubicBezTo>
                  <a:cubicBezTo>
                    <a:pt x="10" y="1332"/>
                    <a:pt x="10" y="1332"/>
                    <a:pt x="10" y="1332"/>
                  </a:cubicBezTo>
                  <a:cubicBezTo>
                    <a:pt x="21" y="1332"/>
                    <a:pt x="36" y="1332"/>
                    <a:pt x="46" y="1332"/>
                  </a:cubicBezTo>
                  <a:cubicBezTo>
                    <a:pt x="283" y="1332"/>
                    <a:pt x="450" y="1262"/>
                    <a:pt x="581" y="1162"/>
                  </a:cubicBezTo>
                  <a:cubicBezTo>
                    <a:pt x="707" y="1057"/>
                    <a:pt x="803" y="912"/>
                    <a:pt x="869" y="756"/>
                  </a:cubicBezTo>
                  <a:cubicBezTo>
                    <a:pt x="1000" y="446"/>
                    <a:pt x="1010" y="90"/>
                    <a:pt x="1010" y="20"/>
                  </a:cubicBezTo>
                  <a:cubicBezTo>
                    <a:pt x="1010" y="10"/>
                    <a:pt x="1010" y="5"/>
                    <a:pt x="1010" y="5"/>
                  </a:cubicBezTo>
                  <a:cubicBezTo>
                    <a:pt x="1010" y="5"/>
                    <a:pt x="1010" y="5"/>
                    <a:pt x="1010" y="5"/>
                  </a:cubicBezTo>
                  <a:cubicBezTo>
                    <a:pt x="1339" y="0"/>
                    <a:pt x="1339" y="0"/>
                    <a:pt x="1339" y="0"/>
                  </a:cubicBezTo>
                  <a:cubicBezTo>
                    <a:pt x="1339" y="0"/>
                    <a:pt x="1339" y="10"/>
                    <a:pt x="1339" y="20"/>
                  </a:cubicBezTo>
                  <a:cubicBezTo>
                    <a:pt x="1339" y="90"/>
                    <a:pt x="1334" y="326"/>
                    <a:pt x="1268" y="601"/>
                  </a:cubicBezTo>
                  <a:cubicBezTo>
                    <a:pt x="1197" y="872"/>
                    <a:pt x="1066" y="1192"/>
                    <a:pt x="788" y="1417"/>
                  </a:cubicBezTo>
                  <a:cubicBezTo>
                    <a:pt x="601" y="1563"/>
                    <a:pt x="354" y="1658"/>
                    <a:pt x="46" y="1658"/>
                  </a:cubicBezTo>
                  <a:cubicBezTo>
                    <a:pt x="46" y="1658"/>
                    <a:pt x="46" y="1658"/>
                    <a:pt x="46" y="1658"/>
                  </a:cubicBezTo>
                </a:path>
              </a:pathLst>
            </a:cu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 name="Freeform 28"/>
            <p:cNvSpPr>
              <a:spLocks/>
            </p:cNvSpPr>
            <p:nvPr/>
          </p:nvSpPr>
          <p:spPr bwMode="auto">
            <a:xfrm>
              <a:off x="9328242" y="4329667"/>
              <a:ext cx="391987" cy="489422"/>
            </a:xfrm>
            <a:custGeom>
              <a:avLst/>
              <a:gdLst>
                <a:gd name="T0" fmla="*/ 1328 w 1328"/>
                <a:gd name="T1" fmla="*/ 0 h 1658"/>
                <a:gd name="T2" fmla="*/ 1000 w 1328"/>
                <a:gd name="T3" fmla="*/ 5 h 1658"/>
                <a:gd name="T4" fmla="*/ 1000 w 1328"/>
                <a:gd name="T5" fmla="*/ 5 h 1658"/>
                <a:gd name="T6" fmla="*/ 1000 w 1328"/>
                <a:gd name="T7" fmla="*/ 20 h 1658"/>
                <a:gd name="T8" fmla="*/ 1000 w 1328"/>
                <a:gd name="T9" fmla="*/ 25 h 1658"/>
                <a:gd name="T10" fmla="*/ 858 w 1328"/>
                <a:gd name="T11" fmla="*/ 756 h 1658"/>
                <a:gd name="T12" fmla="*/ 570 w 1328"/>
                <a:gd name="T13" fmla="*/ 1162 h 1658"/>
                <a:gd name="T14" fmla="*/ 35 w 1328"/>
                <a:gd name="T15" fmla="*/ 1332 h 1658"/>
                <a:gd name="T16" fmla="*/ 0 w 1328"/>
                <a:gd name="T17" fmla="*/ 1332 h 1658"/>
                <a:gd name="T18" fmla="*/ 0 w 1328"/>
                <a:gd name="T19" fmla="*/ 1332 h 1658"/>
                <a:gd name="T20" fmla="*/ 10 w 1328"/>
                <a:gd name="T21" fmla="*/ 1332 h 1658"/>
                <a:gd name="T22" fmla="*/ 10 w 1328"/>
                <a:gd name="T23" fmla="*/ 1658 h 1658"/>
                <a:gd name="T24" fmla="*/ 35 w 1328"/>
                <a:gd name="T25" fmla="*/ 1658 h 1658"/>
                <a:gd name="T26" fmla="*/ 35 w 1328"/>
                <a:gd name="T27" fmla="*/ 1658 h 1658"/>
                <a:gd name="T28" fmla="*/ 777 w 1328"/>
                <a:gd name="T29" fmla="*/ 1417 h 1658"/>
                <a:gd name="T30" fmla="*/ 1257 w 1328"/>
                <a:gd name="T31" fmla="*/ 601 h 1658"/>
                <a:gd name="T32" fmla="*/ 1328 w 1328"/>
                <a:gd name="T33" fmla="*/ 20 h 1658"/>
                <a:gd name="T34" fmla="*/ 1328 w 1328"/>
                <a:gd name="T3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8" h="1658">
                  <a:moveTo>
                    <a:pt x="1328" y="0"/>
                  </a:moveTo>
                  <a:cubicBezTo>
                    <a:pt x="1000" y="5"/>
                    <a:pt x="1000" y="5"/>
                    <a:pt x="1000" y="5"/>
                  </a:cubicBezTo>
                  <a:cubicBezTo>
                    <a:pt x="1000" y="5"/>
                    <a:pt x="1000" y="5"/>
                    <a:pt x="1000" y="5"/>
                  </a:cubicBezTo>
                  <a:cubicBezTo>
                    <a:pt x="1000" y="5"/>
                    <a:pt x="1000" y="10"/>
                    <a:pt x="1000" y="20"/>
                  </a:cubicBezTo>
                  <a:cubicBezTo>
                    <a:pt x="1000" y="25"/>
                    <a:pt x="1000" y="25"/>
                    <a:pt x="1000" y="25"/>
                  </a:cubicBezTo>
                  <a:cubicBezTo>
                    <a:pt x="1000" y="110"/>
                    <a:pt x="984" y="456"/>
                    <a:pt x="858" y="756"/>
                  </a:cubicBezTo>
                  <a:cubicBezTo>
                    <a:pt x="792" y="912"/>
                    <a:pt x="697" y="1057"/>
                    <a:pt x="570" y="1162"/>
                  </a:cubicBezTo>
                  <a:cubicBezTo>
                    <a:pt x="439" y="1262"/>
                    <a:pt x="272" y="1332"/>
                    <a:pt x="35" y="1332"/>
                  </a:cubicBezTo>
                  <a:cubicBezTo>
                    <a:pt x="25" y="1332"/>
                    <a:pt x="10" y="1332"/>
                    <a:pt x="0" y="1332"/>
                  </a:cubicBezTo>
                  <a:cubicBezTo>
                    <a:pt x="0" y="1332"/>
                    <a:pt x="0" y="1332"/>
                    <a:pt x="0" y="1332"/>
                  </a:cubicBezTo>
                  <a:cubicBezTo>
                    <a:pt x="10" y="1332"/>
                    <a:pt x="10" y="1332"/>
                    <a:pt x="10" y="1332"/>
                  </a:cubicBezTo>
                  <a:cubicBezTo>
                    <a:pt x="10" y="1658"/>
                    <a:pt x="10" y="1658"/>
                    <a:pt x="10" y="1658"/>
                  </a:cubicBezTo>
                  <a:cubicBezTo>
                    <a:pt x="20" y="1658"/>
                    <a:pt x="25" y="1658"/>
                    <a:pt x="35" y="1658"/>
                  </a:cubicBezTo>
                  <a:cubicBezTo>
                    <a:pt x="35" y="1658"/>
                    <a:pt x="35" y="1658"/>
                    <a:pt x="35" y="1658"/>
                  </a:cubicBezTo>
                  <a:cubicBezTo>
                    <a:pt x="343" y="1658"/>
                    <a:pt x="590" y="1563"/>
                    <a:pt x="777" y="1417"/>
                  </a:cubicBezTo>
                  <a:cubicBezTo>
                    <a:pt x="1055" y="1192"/>
                    <a:pt x="1186" y="872"/>
                    <a:pt x="1257" y="601"/>
                  </a:cubicBezTo>
                  <a:cubicBezTo>
                    <a:pt x="1323" y="326"/>
                    <a:pt x="1328" y="90"/>
                    <a:pt x="1328" y="20"/>
                  </a:cubicBezTo>
                  <a:cubicBezTo>
                    <a:pt x="1328" y="10"/>
                    <a:pt x="1328" y="0"/>
                    <a:pt x="1328" y="0"/>
                  </a:cubicBezTo>
                </a:path>
              </a:pathLst>
            </a:custGeom>
            <a:solidFill>
              <a:srgbClr val="4C68B1"/>
            </a:solidFill>
            <a:ln w="9525">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6" name="Freeform 29"/>
            <p:cNvSpPr>
              <a:spLocks/>
            </p:cNvSpPr>
            <p:nvPr/>
          </p:nvSpPr>
          <p:spPr bwMode="auto">
            <a:xfrm>
              <a:off x="9170098" y="6271740"/>
              <a:ext cx="203613" cy="112550"/>
            </a:xfrm>
            <a:custGeom>
              <a:avLst/>
              <a:gdLst>
                <a:gd name="T0" fmla="*/ 1630 w 1630"/>
                <a:gd name="T1" fmla="*/ 695 h 901"/>
                <a:gd name="T2" fmla="*/ 916 w 1630"/>
                <a:gd name="T3" fmla="*/ 0 h 901"/>
                <a:gd name="T4" fmla="*/ 0 w 1630"/>
                <a:gd name="T5" fmla="*/ 0 h 901"/>
                <a:gd name="T6" fmla="*/ 0 w 1630"/>
                <a:gd name="T7" fmla="*/ 901 h 901"/>
                <a:gd name="T8" fmla="*/ 1630 w 1630"/>
                <a:gd name="T9" fmla="*/ 901 h 901"/>
                <a:gd name="T10" fmla="*/ 1630 w 1630"/>
                <a:gd name="T11" fmla="*/ 695 h 901"/>
                <a:gd name="T12" fmla="*/ 1630 w 1630"/>
                <a:gd name="T13" fmla="*/ 695 h 901"/>
                <a:gd name="T14" fmla="*/ 1630 w 1630"/>
                <a:gd name="T15" fmla="*/ 695 h 9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0" h="901">
                  <a:moveTo>
                    <a:pt x="1630" y="695"/>
                  </a:moveTo>
                  <a:lnTo>
                    <a:pt x="916" y="0"/>
                  </a:lnTo>
                  <a:lnTo>
                    <a:pt x="0" y="0"/>
                  </a:lnTo>
                  <a:lnTo>
                    <a:pt x="0" y="901"/>
                  </a:lnTo>
                  <a:lnTo>
                    <a:pt x="1630" y="901"/>
                  </a:lnTo>
                  <a:lnTo>
                    <a:pt x="1630" y="695"/>
                  </a:lnTo>
                  <a:lnTo>
                    <a:pt x="1630" y="695"/>
                  </a:lnTo>
                  <a:lnTo>
                    <a:pt x="1630" y="695"/>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7" name="Freeform 30"/>
            <p:cNvSpPr>
              <a:spLocks/>
            </p:cNvSpPr>
            <p:nvPr/>
          </p:nvSpPr>
          <p:spPr bwMode="auto">
            <a:xfrm>
              <a:off x="9170098" y="5533235"/>
              <a:ext cx="112425" cy="738505"/>
            </a:xfrm>
            <a:custGeom>
              <a:avLst/>
              <a:gdLst>
                <a:gd name="T0" fmla="*/ 0 w 900"/>
                <a:gd name="T1" fmla="*/ 0 h 5912"/>
                <a:gd name="T2" fmla="*/ 900 w 900"/>
                <a:gd name="T3" fmla="*/ 0 h 5912"/>
                <a:gd name="T4" fmla="*/ 900 w 900"/>
                <a:gd name="T5" fmla="*/ 5912 h 5912"/>
                <a:gd name="T6" fmla="*/ 0 w 900"/>
                <a:gd name="T7" fmla="*/ 5912 h 5912"/>
                <a:gd name="T8" fmla="*/ 0 w 900"/>
                <a:gd name="T9" fmla="*/ 0 h 5912"/>
                <a:gd name="T10" fmla="*/ 0 w 900"/>
                <a:gd name="T11" fmla="*/ 0 h 5912"/>
              </a:gdLst>
              <a:ahLst/>
              <a:cxnLst>
                <a:cxn ang="0">
                  <a:pos x="T0" y="T1"/>
                </a:cxn>
                <a:cxn ang="0">
                  <a:pos x="T2" y="T3"/>
                </a:cxn>
                <a:cxn ang="0">
                  <a:pos x="T4" y="T5"/>
                </a:cxn>
                <a:cxn ang="0">
                  <a:pos x="T6" y="T7"/>
                </a:cxn>
                <a:cxn ang="0">
                  <a:pos x="T8" y="T9"/>
                </a:cxn>
                <a:cxn ang="0">
                  <a:pos x="T10" y="T11"/>
                </a:cxn>
              </a:cxnLst>
              <a:rect l="0" t="0" r="r" b="b"/>
              <a:pathLst>
                <a:path w="900" h="5912">
                  <a:moveTo>
                    <a:pt x="0" y="0"/>
                  </a:moveTo>
                  <a:lnTo>
                    <a:pt x="900" y="0"/>
                  </a:lnTo>
                  <a:lnTo>
                    <a:pt x="900" y="5912"/>
                  </a:lnTo>
                  <a:lnTo>
                    <a:pt x="0" y="5912"/>
                  </a:lnTo>
                  <a:lnTo>
                    <a:pt x="0" y="0"/>
                  </a:lnTo>
                  <a:lnTo>
                    <a:pt x="0" y="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8" name="Freeform 31"/>
            <p:cNvSpPr>
              <a:spLocks/>
            </p:cNvSpPr>
            <p:nvPr/>
          </p:nvSpPr>
          <p:spPr bwMode="auto">
            <a:xfrm>
              <a:off x="8993841" y="5533235"/>
              <a:ext cx="112425" cy="738505"/>
            </a:xfrm>
            <a:custGeom>
              <a:avLst/>
              <a:gdLst>
                <a:gd name="T0" fmla="*/ 0 w 900"/>
                <a:gd name="T1" fmla="*/ 0 h 5912"/>
                <a:gd name="T2" fmla="*/ 900 w 900"/>
                <a:gd name="T3" fmla="*/ 0 h 5912"/>
                <a:gd name="T4" fmla="*/ 900 w 900"/>
                <a:gd name="T5" fmla="*/ 5912 h 5912"/>
                <a:gd name="T6" fmla="*/ 0 w 900"/>
                <a:gd name="T7" fmla="*/ 5912 h 5912"/>
                <a:gd name="T8" fmla="*/ 0 w 900"/>
                <a:gd name="T9" fmla="*/ 0 h 5912"/>
                <a:gd name="T10" fmla="*/ 0 w 900"/>
                <a:gd name="T11" fmla="*/ 0 h 5912"/>
              </a:gdLst>
              <a:ahLst/>
              <a:cxnLst>
                <a:cxn ang="0">
                  <a:pos x="T0" y="T1"/>
                </a:cxn>
                <a:cxn ang="0">
                  <a:pos x="T2" y="T3"/>
                </a:cxn>
                <a:cxn ang="0">
                  <a:pos x="T4" y="T5"/>
                </a:cxn>
                <a:cxn ang="0">
                  <a:pos x="T6" y="T7"/>
                </a:cxn>
                <a:cxn ang="0">
                  <a:pos x="T8" y="T9"/>
                </a:cxn>
                <a:cxn ang="0">
                  <a:pos x="T10" y="T11"/>
                </a:cxn>
              </a:cxnLst>
              <a:rect l="0" t="0" r="r" b="b"/>
              <a:pathLst>
                <a:path w="900" h="5912">
                  <a:moveTo>
                    <a:pt x="0" y="0"/>
                  </a:moveTo>
                  <a:lnTo>
                    <a:pt x="900" y="0"/>
                  </a:lnTo>
                  <a:lnTo>
                    <a:pt x="900" y="5912"/>
                  </a:lnTo>
                  <a:lnTo>
                    <a:pt x="0" y="5912"/>
                  </a:lnTo>
                  <a:lnTo>
                    <a:pt x="0" y="0"/>
                  </a:lnTo>
                  <a:lnTo>
                    <a:pt x="0" y="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9" name="Freeform 32"/>
            <p:cNvSpPr>
              <a:spLocks/>
            </p:cNvSpPr>
            <p:nvPr/>
          </p:nvSpPr>
          <p:spPr bwMode="auto">
            <a:xfrm>
              <a:off x="8993841" y="6271740"/>
              <a:ext cx="200740" cy="112550"/>
            </a:xfrm>
            <a:custGeom>
              <a:avLst/>
              <a:gdLst>
                <a:gd name="T0" fmla="*/ 1607 w 1607"/>
                <a:gd name="T1" fmla="*/ 695 h 901"/>
                <a:gd name="T2" fmla="*/ 929 w 1607"/>
                <a:gd name="T3" fmla="*/ 0 h 901"/>
                <a:gd name="T4" fmla="*/ 0 w 1607"/>
                <a:gd name="T5" fmla="*/ 0 h 901"/>
                <a:gd name="T6" fmla="*/ 0 w 1607"/>
                <a:gd name="T7" fmla="*/ 901 h 901"/>
                <a:gd name="T8" fmla="*/ 1607 w 1607"/>
                <a:gd name="T9" fmla="*/ 901 h 901"/>
                <a:gd name="T10" fmla="*/ 1607 w 1607"/>
                <a:gd name="T11" fmla="*/ 695 h 901"/>
                <a:gd name="T12" fmla="*/ 1607 w 1607"/>
                <a:gd name="T13" fmla="*/ 695 h 901"/>
                <a:gd name="T14" fmla="*/ 1607 w 1607"/>
                <a:gd name="T15" fmla="*/ 695 h 9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7" h="901">
                  <a:moveTo>
                    <a:pt x="1607" y="695"/>
                  </a:moveTo>
                  <a:lnTo>
                    <a:pt x="929" y="0"/>
                  </a:lnTo>
                  <a:lnTo>
                    <a:pt x="0" y="0"/>
                  </a:lnTo>
                  <a:lnTo>
                    <a:pt x="0" y="901"/>
                  </a:lnTo>
                  <a:lnTo>
                    <a:pt x="1607" y="901"/>
                  </a:lnTo>
                  <a:lnTo>
                    <a:pt x="1607" y="695"/>
                  </a:lnTo>
                  <a:lnTo>
                    <a:pt x="1607" y="695"/>
                  </a:lnTo>
                  <a:lnTo>
                    <a:pt x="1607" y="695"/>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0" name="Freeform 33"/>
            <p:cNvSpPr>
              <a:spLocks/>
            </p:cNvSpPr>
            <p:nvPr/>
          </p:nvSpPr>
          <p:spPr bwMode="auto">
            <a:xfrm>
              <a:off x="8918017" y="4725027"/>
              <a:ext cx="413223" cy="841561"/>
            </a:xfrm>
            <a:custGeom>
              <a:avLst/>
              <a:gdLst>
                <a:gd name="T0" fmla="*/ 0 w 3308"/>
                <a:gd name="T1" fmla="*/ 0 h 6737"/>
                <a:gd name="T2" fmla="*/ 3308 w 3308"/>
                <a:gd name="T3" fmla="*/ 0 h 6737"/>
                <a:gd name="T4" fmla="*/ 3308 w 3308"/>
                <a:gd name="T5" fmla="*/ 6737 h 6737"/>
                <a:gd name="T6" fmla="*/ 0 w 3308"/>
                <a:gd name="T7" fmla="*/ 6737 h 6737"/>
                <a:gd name="T8" fmla="*/ 0 w 3308"/>
                <a:gd name="T9" fmla="*/ 0 h 6737"/>
                <a:gd name="T10" fmla="*/ 0 w 3308"/>
                <a:gd name="T11" fmla="*/ 0 h 6737"/>
              </a:gdLst>
              <a:ahLst/>
              <a:cxnLst>
                <a:cxn ang="0">
                  <a:pos x="T0" y="T1"/>
                </a:cxn>
                <a:cxn ang="0">
                  <a:pos x="T2" y="T3"/>
                </a:cxn>
                <a:cxn ang="0">
                  <a:pos x="T4" y="T5"/>
                </a:cxn>
                <a:cxn ang="0">
                  <a:pos x="T6" y="T7"/>
                </a:cxn>
                <a:cxn ang="0">
                  <a:pos x="T8" y="T9"/>
                </a:cxn>
                <a:cxn ang="0">
                  <a:pos x="T10" y="T11"/>
                </a:cxn>
              </a:cxnLst>
              <a:rect l="0" t="0" r="r" b="b"/>
              <a:pathLst>
                <a:path w="3308" h="6737">
                  <a:moveTo>
                    <a:pt x="0" y="0"/>
                  </a:moveTo>
                  <a:lnTo>
                    <a:pt x="3308" y="0"/>
                  </a:lnTo>
                  <a:lnTo>
                    <a:pt x="3308" y="6737"/>
                  </a:lnTo>
                  <a:lnTo>
                    <a:pt x="0" y="6737"/>
                  </a:lnTo>
                  <a:lnTo>
                    <a:pt x="0" y="0"/>
                  </a:lnTo>
                  <a:lnTo>
                    <a:pt x="0" y="0"/>
                  </a:lnTo>
                  <a:close/>
                </a:path>
              </a:pathLst>
            </a:custGeom>
            <a:solidFill>
              <a:srgbClr val="4C68B1"/>
            </a:solidFill>
            <a:ln w="9525">
              <a:no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1" name="Freeform 34"/>
            <p:cNvSpPr>
              <a:spLocks/>
            </p:cNvSpPr>
            <p:nvPr/>
          </p:nvSpPr>
          <p:spPr bwMode="auto">
            <a:xfrm>
              <a:off x="8918017" y="4977108"/>
              <a:ext cx="413223" cy="589480"/>
            </a:xfrm>
            <a:custGeom>
              <a:avLst/>
              <a:gdLst>
                <a:gd name="T0" fmla="*/ 111 w 1400"/>
                <a:gd name="T1" fmla="*/ 0 h 1997"/>
                <a:gd name="T2" fmla="*/ 0 w 1400"/>
                <a:gd name="T3" fmla="*/ 809 h 1997"/>
                <a:gd name="T4" fmla="*/ 0 w 1400"/>
                <a:gd name="T5" fmla="*/ 1411 h 1997"/>
                <a:gd name="T6" fmla="*/ 0 w 1400"/>
                <a:gd name="T7" fmla="*/ 1997 h 1997"/>
                <a:gd name="T8" fmla="*/ 1400 w 1400"/>
                <a:gd name="T9" fmla="*/ 1997 h 1997"/>
                <a:gd name="T10" fmla="*/ 1400 w 1400"/>
                <a:gd name="T11" fmla="*/ 1411 h 1997"/>
                <a:gd name="T12" fmla="*/ 1400 w 1400"/>
                <a:gd name="T13" fmla="*/ 1158 h 1997"/>
                <a:gd name="T14" fmla="*/ 111 w 1400"/>
                <a:gd name="T15" fmla="*/ 0 h 1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0" h="1997">
                  <a:moveTo>
                    <a:pt x="111" y="0"/>
                  </a:moveTo>
                  <a:cubicBezTo>
                    <a:pt x="65" y="228"/>
                    <a:pt x="25" y="501"/>
                    <a:pt x="0" y="809"/>
                  </a:cubicBezTo>
                  <a:cubicBezTo>
                    <a:pt x="0" y="1411"/>
                    <a:pt x="0" y="1411"/>
                    <a:pt x="0" y="1411"/>
                  </a:cubicBezTo>
                  <a:cubicBezTo>
                    <a:pt x="0" y="1997"/>
                    <a:pt x="0" y="1997"/>
                    <a:pt x="0" y="1997"/>
                  </a:cubicBezTo>
                  <a:cubicBezTo>
                    <a:pt x="1400" y="1997"/>
                    <a:pt x="1400" y="1997"/>
                    <a:pt x="1400" y="1997"/>
                  </a:cubicBezTo>
                  <a:cubicBezTo>
                    <a:pt x="1400" y="1411"/>
                    <a:pt x="1400" y="1411"/>
                    <a:pt x="1400" y="1411"/>
                  </a:cubicBezTo>
                  <a:cubicBezTo>
                    <a:pt x="1400" y="1158"/>
                    <a:pt x="1400" y="1158"/>
                    <a:pt x="1400" y="1158"/>
                  </a:cubicBezTo>
                  <a:cubicBezTo>
                    <a:pt x="111" y="0"/>
                    <a:pt x="111" y="0"/>
                    <a:pt x="111" y="0"/>
                  </a:cubicBezTo>
                  <a:close/>
                </a:path>
              </a:pathLst>
            </a:custGeom>
            <a:solidFill>
              <a:srgbClr val="2A33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2" name="Freeform 35"/>
            <p:cNvSpPr>
              <a:spLocks/>
            </p:cNvSpPr>
            <p:nvPr/>
          </p:nvSpPr>
          <p:spPr bwMode="auto">
            <a:xfrm>
              <a:off x="8814711" y="4725027"/>
              <a:ext cx="188249" cy="720267"/>
            </a:xfrm>
            <a:custGeom>
              <a:avLst/>
              <a:gdLst>
                <a:gd name="T0" fmla="*/ 0 w 638"/>
                <a:gd name="T1" fmla="*/ 2440 h 2440"/>
                <a:gd name="T2" fmla="*/ 344 w 638"/>
                <a:gd name="T3" fmla="*/ 0 h 2440"/>
                <a:gd name="T4" fmla="*/ 344 w 638"/>
                <a:gd name="T5" fmla="*/ 0 h 2440"/>
                <a:gd name="T6" fmla="*/ 638 w 638"/>
                <a:gd name="T7" fmla="*/ 105 h 2440"/>
                <a:gd name="T8" fmla="*/ 587 w 638"/>
                <a:gd name="T9" fmla="*/ 266 h 2440"/>
                <a:gd name="T10" fmla="*/ 476 w 638"/>
                <a:gd name="T11" fmla="*/ 734 h 2440"/>
                <a:gd name="T12" fmla="*/ 314 w 638"/>
                <a:gd name="T13" fmla="*/ 2440 h 2440"/>
                <a:gd name="T14" fmla="*/ 0 w 638"/>
                <a:gd name="T15" fmla="*/ 2440 h 2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2440">
                  <a:moveTo>
                    <a:pt x="0" y="2440"/>
                  </a:moveTo>
                  <a:cubicBezTo>
                    <a:pt x="0" y="971"/>
                    <a:pt x="339" y="10"/>
                    <a:pt x="344" y="0"/>
                  </a:cubicBezTo>
                  <a:cubicBezTo>
                    <a:pt x="344" y="0"/>
                    <a:pt x="344" y="0"/>
                    <a:pt x="344" y="0"/>
                  </a:cubicBezTo>
                  <a:cubicBezTo>
                    <a:pt x="638" y="105"/>
                    <a:pt x="638" y="105"/>
                    <a:pt x="638" y="105"/>
                  </a:cubicBezTo>
                  <a:cubicBezTo>
                    <a:pt x="638" y="105"/>
                    <a:pt x="618" y="156"/>
                    <a:pt x="587" y="266"/>
                  </a:cubicBezTo>
                  <a:cubicBezTo>
                    <a:pt x="557" y="372"/>
                    <a:pt x="516" y="533"/>
                    <a:pt x="476" y="734"/>
                  </a:cubicBezTo>
                  <a:cubicBezTo>
                    <a:pt x="395" y="1142"/>
                    <a:pt x="314" y="1730"/>
                    <a:pt x="314" y="2440"/>
                  </a:cubicBezTo>
                  <a:cubicBezTo>
                    <a:pt x="0" y="2440"/>
                    <a:pt x="0" y="2440"/>
                    <a:pt x="0" y="2440"/>
                  </a:cubicBezTo>
                </a:path>
              </a:pathLst>
            </a:custGeom>
            <a:solidFill>
              <a:srgbClr val="4C6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3" name="Freeform 36"/>
            <p:cNvSpPr>
              <a:spLocks/>
            </p:cNvSpPr>
            <p:nvPr/>
          </p:nvSpPr>
          <p:spPr bwMode="auto">
            <a:xfrm>
              <a:off x="9115385" y="4591241"/>
              <a:ext cx="109552" cy="133785"/>
            </a:xfrm>
            <a:custGeom>
              <a:avLst/>
              <a:gdLst>
                <a:gd name="T0" fmla="*/ 371 w 371"/>
                <a:gd name="T1" fmla="*/ 41 h 453"/>
                <a:gd name="T2" fmla="*/ 249 w 371"/>
                <a:gd name="T3" fmla="*/ 0 h 453"/>
                <a:gd name="T4" fmla="*/ 213 w 371"/>
                <a:gd name="T5" fmla="*/ 97 h 453"/>
                <a:gd name="T6" fmla="*/ 0 w 371"/>
                <a:gd name="T7" fmla="*/ 41 h 453"/>
                <a:gd name="T8" fmla="*/ 0 w 371"/>
                <a:gd name="T9" fmla="*/ 453 h 453"/>
                <a:gd name="T10" fmla="*/ 254 w 371"/>
                <a:gd name="T11" fmla="*/ 453 h 453"/>
                <a:gd name="T12" fmla="*/ 254 w 371"/>
                <a:gd name="T13" fmla="*/ 252 h 453"/>
                <a:gd name="T14" fmla="*/ 371 w 371"/>
                <a:gd name="T15" fmla="*/ 41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1" h="453">
                  <a:moveTo>
                    <a:pt x="371" y="41"/>
                  </a:moveTo>
                  <a:cubicBezTo>
                    <a:pt x="249" y="0"/>
                    <a:pt x="249" y="0"/>
                    <a:pt x="249" y="0"/>
                  </a:cubicBezTo>
                  <a:cubicBezTo>
                    <a:pt x="213" y="97"/>
                    <a:pt x="213" y="97"/>
                    <a:pt x="213" y="97"/>
                  </a:cubicBezTo>
                  <a:cubicBezTo>
                    <a:pt x="0" y="41"/>
                    <a:pt x="0" y="41"/>
                    <a:pt x="0" y="41"/>
                  </a:cubicBezTo>
                  <a:cubicBezTo>
                    <a:pt x="0" y="453"/>
                    <a:pt x="0" y="453"/>
                    <a:pt x="0" y="453"/>
                  </a:cubicBezTo>
                  <a:cubicBezTo>
                    <a:pt x="254" y="453"/>
                    <a:pt x="254" y="453"/>
                    <a:pt x="254" y="453"/>
                  </a:cubicBezTo>
                  <a:cubicBezTo>
                    <a:pt x="254" y="252"/>
                    <a:pt x="254" y="252"/>
                    <a:pt x="254" y="252"/>
                  </a:cubicBezTo>
                  <a:cubicBezTo>
                    <a:pt x="259" y="185"/>
                    <a:pt x="279" y="72"/>
                    <a:pt x="371" y="41"/>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4" name="Freeform 37"/>
            <p:cNvSpPr>
              <a:spLocks/>
            </p:cNvSpPr>
            <p:nvPr/>
          </p:nvSpPr>
          <p:spPr bwMode="auto">
            <a:xfrm>
              <a:off x="9240051" y="4439218"/>
              <a:ext cx="75824" cy="112425"/>
            </a:xfrm>
            <a:custGeom>
              <a:avLst/>
              <a:gdLst>
                <a:gd name="T0" fmla="*/ 0 w 607"/>
                <a:gd name="T1" fmla="*/ 0 h 900"/>
                <a:gd name="T2" fmla="*/ 607 w 607"/>
                <a:gd name="T3" fmla="*/ 676 h 900"/>
                <a:gd name="T4" fmla="*/ 151 w 607"/>
                <a:gd name="T5" fmla="*/ 900 h 900"/>
                <a:gd name="T6" fmla="*/ 0 w 607"/>
                <a:gd name="T7" fmla="*/ 0 h 900"/>
                <a:gd name="T8" fmla="*/ 0 w 607"/>
                <a:gd name="T9" fmla="*/ 0 h 900"/>
                <a:gd name="T10" fmla="*/ 0 w 607"/>
                <a:gd name="T11" fmla="*/ 0 h 900"/>
              </a:gdLst>
              <a:ahLst/>
              <a:cxnLst>
                <a:cxn ang="0">
                  <a:pos x="T0" y="T1"/>
                </a:cxn>
                <a:cxn ang="0">
                  <a:pos x="T2" y="T3"/>
                </a:cxn>
                <a:cxn ang="0">
                  <a:pos x="T4" y="T5"/>
                </a:cxn>
                <a:cxn ang="0">
                  <a:pos x="T6" y="T7"/>
                </a:cxn>
                <a:cxn ang="0">
                  <a:pos x="T8" y="T9"/>
                </a:cxn>
                <a:cxn ang="0">
                  <a:pos x="T10" y="T11"/>
                </a:cxn>
              </a:cxnLst>
              <a:rect l="0" t="0" r="r" b="b"/>
              <a:pathLst>
                <a:path w="607" h="900">
                  <a:moveTo>
                    <a:pt x="0" y="0"/>
                  </a:moveTo>
                  <a:lnTo>
                    <a:pt x="607" y="676"/>
                  </a:lnTo>
                  <a:lnTo>
                    <a:pt x="151" y="900"/>
                  </a:lnTo>
                  <a:lnTo>
                    <a:pt x="0" y="0"/>
                  </a:lnTo>
                  <a:lnTo>
                    <a:pt x="0" y="0"/>
                  </a:lnTo>
                  <a:lnTo>
                    <a:pt x="0" y="0"/>
                  </a:lnTo>
                  <a:close/>
                </a:path>
              </a:pathLst>
            </a:custGeom>
            <a:solidFill>
              <a:srgbClr val="9A8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5" name="Freeform 38"/>
            <p:cNvSpPr>
              <a:spLocks/>
            </p:cNvSpPr>
            <p:nvPr/>
          </p:nvSpPr>
          <p:spPr bwMode="auto">
            <a:xfrm>
              <a:off x="9194581" y="4481690"/>
              <a:ext cx="14990" cy="15115"/>
            </a:xfrm>
            <a:custGeom>
              <a:avLst/>
              <a:gdLst>
                <a:gd name="T0" fmla="*/ 47 w 51"/>
                <a:gd name="T1" fmla="*/ 13 h 51"/>
                <a:gd name="T2" fmla="*/ 38 w 51"/>
                <a:gd name="T3" fmla="*/ 43 h 51"/>
                <a:gd name="T4" fmla="*/ 8 w 51"/>
                <a:gd name="T5" fmla="*/ 34 h 51"/>
                <a:gd name="T6" fmla="*/ 17 w 51"/>
                <a:gd name="T7" fmla="*/ 4 h 51"/>
                <a:gd name="T8" fmla="*/ 47 w 51"/>
                <a:gd name="T9" fmla="*/ 13 h 51"/>
              </a:gdLst>
              <a:ahLst/>
              <a:cxnLst>
                <a:cxn ang="0">
                  <a:pos x="T0" y="T1"/>
                </a:cxn>
                <a:cxn ang="0">
                  <a:pos x="T2" y="T3"/>
                </a:cxn>
                <a:cxn ang="0">
                  <a:pos x="T4" y="T5"/>
                </a:cxn>
                <a:cxn ang="0">
                  <a:pos x="T6" y="T7"/>
                </a:cxn>
                <a:cxn ang="0">
                  <a:pos x="T8" y="T9"/>
                </a:cxn>
              </a:cxnLst>
              <a:rect l="0" t="0" r="r" b="b"/>
              <a:pathLst>
                <a:path w="51" h="51">
                  <a:moveTo>
                    <a:pt x="47" y="13"/>
                  </a:moveTo>
                  <a:cubicBezTo>
                    <a:pt x="51" y="26"/>
                    <a:pt x="47" y="39"/>
                    <a:pt x="38" y="43"/>
                  </a:cubicBezTo>
                  <a:cubicBezTo>
                    <a:pt x="25" y="51"/>
                    <a:pt x="13" y="47"/>
                    <a:pt x="8" y="34"/>
                  </a:cubicBezTo>
                  <a:cubicBezTo>
                    <a:pt x="0" y="21"/>
                    <a:pt x="4" y="9"/>
                    <a:pt x="17" y="4"/>
                  </a:cubicBezTo>
                  <a:cubicBezTo>
                    <a:pt x="30" y="0"/>
                    <a:pt x="43" y="4"/>
                    <a:pt x="47" y="13"/>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9" name="Freeform 62"/>
            <p:cNvSpPr>
              <a:spLocks/>
            </p:cNvSpPr>
            <p:nvPr/>
          </p:nvSpPr>
          <p:spPr bwMode="auto">
            <a:xfrm>
              <a:off x="9230807" y="4876675"/>
              <a:ext cx="51715" cy="36600"/>
            </a:xfrm>
            <a:custGeom>
              <a:avLst/>
              <a:gdLst>
                <a:gd name="T0" fmla="*/ 0 w 414"/>
                <a:gd name="T1" fmla="*/ 293 h 293"/>
                <a:gd name="T2" fmla="*/ 220 w 414"/>
                <a:gd name="T3" fmla="*/ 0 h 293"/>
                <a:gd name="T4" fmla="*/ 414 w 414"/>
                <a:gd name="T5" fmla="*/ 293 h 293"/>
                <a:gd name="T6" fmla="*/ 0 w 414"/>
                <a:gd name="T7" fmla="*/ 293 h 293"/>
                <a:gd name="T8" fmla="*/ 0 w 414"/>
                <a:gd name="T9" fmla="*/ 293 h 293"/>
                <a:gd name="T10" fmla="*/ 0 w 414"/>
                <a:gd name="T11" fmla="*/ 293 h 293"/>
              </a:gdLst>
              <a:ahLst/>
              <a:cxnLst>
                <a:cxn ang="0">
                  <a:pos x="T0" y="T1"/>
                </a:cxn>
                <a:cxn ang="0">
                  <a:pos x="T2" y="T3"/>
                </a:cxn>
                <a:cxn ang="0">
                  <a:pos x="T4" y="T5"/>
                </a:cxn>
                <a:cxn ang="0">
                  <a:pos x="T6" y="T7"/>
                </a:cxn>
                <a:cxn ang="0">
                  <a:pos x="T8" y="T9"/>
                </a:cxn>
                <a:cxn ang="0">
                  <a:pos x="T10" y="T11"/>
                </a:cxn>
              </a:cxnLst>
              <a:rect l="0" t="0" r="r" b="b"/>
              <a:pathLst>
                <a:path w="414" h="293">
                  <a:moveTo>
                    <a:pt x="0" y="293"/>
                  </a:moveTo>
                  <a:lnTo>
                    <a:pt x="220" y="0"/>
                  </a:lnTo>
                  <a:lnTo>
                    <a:pt x="414" y="293"/>
                  </a:lnTo>
                  <a:lnTo>
                    <a:pt x="0" y="293"/>
                  </a:lnTo>
                  <a:lnTo>
                    <a:pt x="0" y="293"/>
                  </a:lnTo>
                  <a:lnTo>
                    <a:pt x="0" y="2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0" name="Freeform 63"/>
            <p:cNvSpPr>
              <a:spLocks/>
            </p:cNvSpPr>
            <p:nvPr/>
          </p:nvSpPr>
          <p:spPr bwMode="auto">
            <a:xfrm>
              <a:off x="9258289" y="4876675"/>
              <a:ext cx="54588" cy="36600"/>
            </a:xfrm>
            <a:custGeom>
              <a:avLst/>
              <a:gdLst>
                <a:gd name="T0" fmla="*/ 0 w 437"/>
                <a:gd name="T1" fmla="*/ 293 h 293"/>
                <a:gd name="T2" fmla="*/ 232 w 437"/>
                <a:gd name="T3" fmla="*/ 0 h 293"/>
                <a:gd name="T4" fmla="*/ 437 w 437"/>
                <a:gd name="T5" fmla="*/ 293 h 293"/>
                <a:gd name="T6" fmla="*/ 0 w 437"/>
                <a:gd name="T7" fmla="*/ 293 h 293"/>
                <a:gd name="T8" fmla="*/ 0 w 437"/>
                <a:gd name="T9" fmla="*/ 293 h 293"/>
                <a:gd name="T10" fmla="*/ 0 w 437"/>
                <a:gd name="T11" fmla="*/ 293 h 293"/>
              </a:gdLst>
              <a:ahLst/>
              <a:cxnLst>
                <a:cxn ang="0">
                  <a:pos x="T0" y="T1"/>
                </a:cxn>
                <a:cxn ang="0">
                  <a:pos x="T2" y="T3"/>
                </a:cxn>
                <a:cxn ang="0">
                  <a:pos x="T4" y="T5"/>
                </a:cxn>
                <a:cxn ang="0">
                  <a:pos x="T6" y="T7"/>
                </a:cxn>
                <a:cxn ang="0">
                  <a:pos x="T8" y="T9"/>
                </a:cxn>
                <a:cxn ang="0">
                  <a:pos x="T10" y="T11"/>
                </a:cxn>
              </a:cxnLst>
              <a:rect l="0" t="0" r="r" b="b"/>
              <a:pathLst>
                <a:path w="437" h="293">
                  <a:moveTo>
                    <a:pt x="0" y="293"/>
                  </a:moveTo>
                  <a:lnTo>
                    <a:pt x="232" y="0"/>
                  </a:lnTo>
                  <a:lnTo>
                    <a:pt x="437" y="293"/>
                  </a:lnTo>
                  <a:lnTo>
                    <a:pt x="0" y="293"/>
                  </a:lnTo>
                  <a:lnTo>
                    <a:pt x="0" y="293"/>
                  </a:lnTo>
                  <a:lnTo>
                    <a:pt x="0" y="2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1" name="Freeform 64"/>
            <p:cNvSpPr>
              <a:spLocks/>
            </p:cNvSpPr>
            <p:nvPr/>
          </p:nvSpPr>
          <p:spPr bwMode="auto">
            <a:xfrm>
              <a:off x="9106266" y="4721779"/>
              <a:ext cx="91189" cy="36600"/>
            </a:xfrm>
            <a:custGeom>
              <a:avLst/>
              <a:gdLst>
                <a:gd name="T0" fmla="*/ 730 w 730"/>
                <a:gd name="T1" fmla="*/ 0 h 293"/>
                <a:gd name="T2" fmla="*/ 352 w 730"/>
                <a:gd name="T3" fmla="*/ 293 h 293"/>
                <a:gd name="T4" fmla="*/ 0 w 730"/>
                <a:gd name="T5" fmla="*/ 0 h 293"/>
                <a:gd name="T6" fmla="*/ 730 w 730"/>
                <a:gd name="T7" fmla="*/ 0 h 293"/>
                <a:gd name="T8" fmla="*/ 730 w 730"/>
                <a:gd name="T9" fmla="*/ 0 h 293"/>
                <a:gd name="T10" fmla="*/ 730 w 730"/>
                <a:gd name="T11" fmla="*/ 0 h 293"/>
              </a:gdLst>
              <a:ahLst/>
              <a:cxnLst>
                <a:cxn ang="0">
                  <a:pos x="T0" y="T1"/>
                </a:cxn>
                <a:cxn ang="0">
                  <a:pos x="T2" y="T3"/>
                </a:cxn>
                <a:cxn ang="0">
                  <a:pos x="T4" y="T5"/>
                </a:cxn>
                <a:cxn ang="0">
                  <a:pos x="T6" y="T7"/>
                </a:cxn>
                <a:cxn ang="0">
                  <a:pos x="T8" y="T9"/>
                </a:cxn>
                <a:cxn ang="0">
                  <a:pos x="T10" y="T11"/>
                </a:cxn>
              </a:cxnLst>
              <a:rect l="0" t="0" r="r" b="b"/>
              <a:pathLst>
                <a:path w="730" h="293">
                  <a:moveTo>
                    <a:pt x="730" y="0"/>
                  </a:moveTo>
                  <a:lnTo>
                    <a:pt x="352" y="293"/>
                  </a:lnTo>
                  <a:lnTo>
                    <a:pt x="0" y="0"/>
                  </a:lnTo>
                  <a:lnTo>
                    <a:pt x="730" y="0"/>
                  </a:lnTo>
                  <a:lnTo>
                    <a:pt x="730" y="0"/>
                  </a:lnTo>
                  <a:lnTo>
                    <a:pt x="73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2" name="Freeform 65"/>
            <p:cNvSpPr>
              <a:spLocks/>
            </p:cNvSpPr>
            <p:nvPr/>
          </p:nvSpPr>
          <p:spPr bwMode="auto">
            <a:xfrm>
              <a:off x="9106266" y="4758379"/>
              <a:ext cx="91189" cy="337399"/>
            </a:xfrm>
            <a:custGeom>
              <a:avLst/>
              <a:gdLst>
                <a:gd name="T0" fmla="*/ 730 w 730"/>
                <a:gd name="T1" fmla="*/ 0 h 2701"/>
                <a:gd name="T2" fmla="*/ 352 w 730"/>
                <a:gd name="T3" fmla="*/ 0 h 2701"/>
                <a:gd name="T4" fmla="*/ 0 w 730"/>
                <a:gd name="T5" fmla="*/ 0 h 2701"/>
                <a:gd name="T6" fmla="*/ 378 w 730"/>
                <a:gd name="T7" fmla="*/ 2701 h 2701"/>
                <a:gd name="T8" fmla="*/ 730 w 730"/>
                <a:gd name="T9" fmla="*/ 0 h 2701"/>
                <a:gd name="T10" fmla="*/ 730 w 730"/>
                <a:gd name="T11" fmla="*/ 0 h 2701"/>
                <a:gd name="T12" fmla="*/ 730 w 730"/>
                <a:gd name="T13" fmla="*/ 0 h 2701"/>
              </a:gdLst>
              <a:ahLst/>
              <a:cxnLst>
                <a:cxn ang="0">
                  <a:pos x="T0" y="T1"/>
                </a:cxn>
                <a:cxn ang="0">
                  <a:pos x="T2" y="T3"/>
                </a:cxn>
                <a:cxn ang="0">
                  <a:pos x="T4" y="T5"/>
                </a:cxn>
                <a:cxn ang="0">
                  <a:pos x="T6" y="T7"/>
                </a:cxn>
                <a:cxn ang="0">
                  <a:pos x="T8" y="T9"/>
                </a:cxn>
                <a:cxn ang="0">
                  <a:pos x="T10" y="T11"/>
                </a:cxn>
                <a:cxn ang="0">
                  <a:pos x="T12" y="T13"/>
                </a:cxn>
              </a:cxnLst>
              <a:rect l="0" t="0" r="r" b="b"/>
              <a:pathLst>
                <a:path w="730" h="2701">
                  <a:moveTo>
                    <a:pt x="730" y="0"/>
                  </a:moveTo>
                  <a:lnTo>
                    <a:pt x="352" y="0"/>
                  </a:lnTo>
                  <a:lnTo>
                    <a:pt x="0" y="0"/>
                  </a:lnTo>
                  <a:lnTo>
                    <a:pt x="378" y="2701"/>
                  </a:lnTo>
                  <a:lnTo>
                    <a:pt x="730" y="0"/>
                  </a:lnTo>
                  <a:lnTo>
                    <a:pt x="730" y="0"/>
                  </a:lnTo>
                  <a:lnTo>
                    <a:pt x="730" y="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3" name="Freeform 66"/>
            <p:cNvSpPr>
              <a:spLocks/>
            </p:cNvSpPr>
            <p:nvPr/>
          </p:nvSpPr>
          <p:spPr bwMode="auto">
            <a:xfrm>
              <a:off x="9130499" y="4758379"/>
              <a:ext cx="45719" cy="63707"/>
            </a:xfrm>
            <a:custGeom>
              <a:avLst/>
              <a:gdLst>
                <a:gd name="T0" fmla="*/ 0 w 366"/>
                <a:gd name="T1" fmla="*/ 307 h 510"/>
                <a:gd name="T2" fmla="*/ 52 w 366"/>
                <a:gd name="T3" fmla="*/ 510 h 510"/>
                <a:gd name="T4" fmla="*/ 288 w 366"/>
                <a:gd name="T5" fmla="*/ 510 h 510"/>
                <a:gd name="T6" fmla="*/ 366 w 366"/>
                <a:gd name="T7" fmla="*/ 229 h 510"/>
                <a:gd name="T8" fmla="*/ 158 w 366"/>
                <a:gd name="T9" fmla="*/ 0 h 510"/>
                <a:gd name="T10" fmla="*/ 0 w 366"/>
                <a:gd name="T11" fmla="*/ 307 h 510"/>
                <a:gd name="T12" fmla="*/ 0 w 366"/>
                <a:gd name="T13" fmla="*/ 307 h 510"/>
                <a:gd name="T14" fmla="*/ 0 w 366"/>
                <a:gd name="T15" fmla="*/ 307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10">
                  <a:moveTo>
                    <a:pt x="0" y="307"/>
                  </a:moveTo>
                  <a:lnTo>
                    <a:pt x="52" y="510"/>
                  </a:lnTo>
                  <a:lnTo>
                    <a:pt x="288" y="510"/>
                  </a:lnTo>
                  <a:lnTo>
                    <a:pt x="366" y="229"/>
                  </a:lnTo>
                  <a:lnTo>
                    <a:pt x="158" y="0"/>
                  </a:lnTo>
                  <a:lnTo>
                    <a:pt x="0" y="307"/>
                  </a:lnTo>
                  <a:lnTo>
                    <a:pt x="0" y="307"/>
                  </a:lnTo>
                  <a:lnTo>
                    <a:pt x="0" y="307"/>
                  </a:lnTo>
                  <a:close/>
                </a:path>
              </a:pathLst>
            </a:custGeom>
            <a:solidFill>
              <a:srgbClr val="2A33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4" name="Freeform 67"/>
            <p:cNvSpPr>
              <a:spLocks/>
            </p:cNvSpPr>
            <p:nvPr/>
          </p:nvSpPr>
          <p:spPr bwMode="auto">
            <a:xfrm>
              <a:off x="9124628" y="4822087"/>
              <a:ext cx="54588" cy="273691"/>
            </a:xfrm>
            <a:custGeom>
              <a:avLst/>
              <a:gdLst>
                <a:gd name="T0" fmla="*/ 335 w 437"/>
                <a:gd name="T1" fmla="*/ 0 h 2191"/>
                <a:gd name="T2" fmla="*/ 101 w 437"/>
                <a:gd name="T3" fmla="*/ 0 h 2191"/>
                <a:gd name="T4" fmla="*/ 0 w 437"/>
                <a:gd name="T5" fmla="*/ 534 h 2191"/>
                <a:gd name="T6" fmla="*/ 231 w 437"/>
                <a:gd name="T7" fmla="*/ 2191 h 2191"/>
                <a:gd name="T8" fmla="*/ 437 w 437"/>
                <a:gd name="T9" fmla="*/ 636 h 2191"/>
                <a:gd name="T10" fmla="*/ 335 w 437"/>
                <a:gd name="T11" fmla="*/ 0 h 2191"/>
                <a:gd name="T12" fmla="*/ 335 w 437"/>
                <a:gd name="T13" fmla="*/ 0 h 2191"/>
                <a:gd name="T14" fmla="*/ 335 w 437"/>
                <a:gd name="T15" fmla="*/ 0 h 2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2191">
                  <a:moveTo>
                    <a:pt x="335" y="0"/>
                  </a:moveTo>
                  <a:lnTo>
                    <a:pt x="101" y="0"/>
                  </a:lnTo>
                  <a:lnTo>
                    <a:pt x="0" y="534"/>
                  </a:lnTo>
                  <a:lnTo>
                    <a:pt x="231" y="2191"/>
                  </a:lnTo>
                  <a:lnTo>
                    <a:pt x="437" y="636"/>
                  </a:lnTo>
                  <a:lnTo>
                    <a:pt x="335" y="0"/>
                  </a:lnTo>
                  <a:lnTo>
                    <a:pt x="335" y="0"/>
                  </a:lnTo>
                  <a:lnTo>
                    <a:pt x="335" y="0"/>
                  </a:lnTo>
                  <a:close/>
                </a:path>
              </a:pathLst>
            </a:custGeom>
            <a:solidFill>
              <a:srgbClr val="2A3382"/>
            </a:solidFill>
            <a:ln w="9525">
              <a:solidFill>
                <a:srgbClr val="2A3382"/>
              </a:solidFill>
              <a:round/>
              <a:headEnd/>
              <a:tailEnd/>
            </a:ln>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5" name="Freeform 68"/>
            <p:cNvSpPr>
              <a:spLocks/>
            </p:cNvSpPr>
            <p:nvPr/>
          </p:nvSpPr>
          <p:spPr bwMode="auto">
            <a:xfrm>
              <a:off x="9106266" y="4721779"/>
              <a:ext cx="48717" cy="88191"/>
            </a:xfrm>
            <a:custGeom>
              <a:avLst/>
              <a:gdLst>
                <a:gd name="T0" fmla="*/ 390 w 390"/>
                <a:gd name="T1" fmla="*/ 302 h 706"/>
                <a:gd name="T2" fmla="*/ 130 w 390"/>
                <a:gd name="T3" fmla="*/ 706 h 706"/>
                <a:gd name="T4" fmla="*/ 0 w 390"/>
                <a:gd name="T5" fmla="*/ 302 h 706"/>
                <a:gd name="T6" fmla="*/ 0 w 390"/>
                <a:gd name="T7" fmla="*/ 0 h 706"/>
                <a:gd name="T8" fmla="*/ 390 w 390"/>
                <a:gd name="T9" fmla="*/ 302 h 706"/>
                <a:gd name="T10" fmla="*/ 390 w 390"/>
                <a:gd name="T11" fmla="*/ 302 h 706"/>
                <a:gd name="T12" fmla="*/ 390 w 390"/>
                <a:gd name="T13" fmla="*/ 302 h 706"/>
              </a:gdLst>
              <a:ahLst/>
              <a:cxnLst>
                <a:cxn ang="0">
                  <a:pos x="T0" y="T1"/>
                </a:cxn>
                <a:cxn ang="0">
                  <a:pos x="T2" y="T3"/>
                </a:cxn>
                <a:cxn ang="0">
                  <a:pos x="T4" y="T5"/>
                </a:cxn>
                <a:cxn ang="0">
                  <a:pos x="T6" y="T7"/>
                </a:cxn>
                <a:cxn ang="0">
                  <a:pos x="T8" y="T9"/>
                </a:cxn>
                <a:cxn ang="0">
                  <a:pos x="T10" y="T11"/>
                </a:cxn>
                <a:cxn ang="0">
                  <a:pos x="T12" y="T13"/>
                </a:cxn>
              </a:cxnLst>
              <a:rect l="0" t="0" r="r" b="b"/>
              <a:pathLst>
                <a:path w="390" h="706">
                  <a:moveTo>
                    <a:pt x="390" y="302"/>
                  </a:moveTo>
                  <a:lnTo>
                    <a:pt x="130" y="706"/>
                  </a:lnTo>
                  <a:lnTo>
                    <a:pt x="0" y="302"/>
                  </a:lnTo>
                  <a:lnTo>
                    <a:pt x="0" y="0"/>
                  </a:lnTo>
                  <a:lnTo>
                    <a:pt x="390" y="302"/>
                  </a:lnTo>
                  <a:lnTo>
                    <a:pt x="390" y="302"/>
                  </a:lnTo>
                  <a:lnTo>
                    <a:pt x="390" y="3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6" name="Freeform 69"/>
            <p:cNvSpPr>
              <a:spLocks/>
            </p:cNvSpPr>
            <p:nvPr/>
          </p:nvSpPr>
          <p:spPr bwMode="auto">
            <a:xfrm>
              <a:off x="9151735" y="4721779"/>
              <a:ext cx="45719" cy="88191"/>
            </a:xfrm>
            <a:custGeom>
              <a:avLst/>
              <a:gdLst>
                <a:gd name="T0" fmla="*/ 0 w 366"/>
                <a:gd name="T1" fmla="*/ 302 h 706"/>
                <a:gd name="T2" fmla="*/ 270 w 366"/>
                <a:gd name="T3" fmla="*/ 706 h 706"/>
                <a:gd name="T4" fmla="*/ 366 w 366"/>
                <a:gd name="T5" fmla="*/ 302 h 706"/>
                <a:gd name="T6" fmla="*/ 366 w 366"/>
                <a:gd name="T7" fmla="*/ 0 h 706"/>
                <a:gd name="T8" fmla="*/ 0 w 366"/>
                <a:gd name="T9" fmla="*/ 283 h 706"/>
                <a:gd name="T10" fmla="*/ 0 w 366"/>
                <a:gd name="T11" fmla="*/ 302 h 706"/>
                <a:gd name="T12" fmla="*/ 0 w 366"/>
                <a:gd name="T13" fmla="*/ 302 h 706"/>
              </a:gdLst>
              <a:ahLst/>
              <a:cxnLst>
                <a:cxn ang="0">
                  <a:pos x="T0" y="T1"/>
                </a:cxn>
                <a:cxn ang="0">
                  <a:pos x="T2" y="T3"/>
                </a:cxn>
                <a:cxn ang="0">
                  <a:pos x="T4" y="T5"/>
                </a:cxn>
                <a:cxn ang="0">
                  <a:pos x="T6" y="T7"/>
                </a:cxn>
                <a:cxn ang="0">
                  <a:pos x="T8" y="T9"/>
                </a:cxn>
                <a:cxn ang="0">
                  <a:pos x="T10" y="T11"/>
                </a:cxn>
                <a:cxn ang="0">
                  <a:pos x="T12" y="T13"/>
                </a:cxn>
              </a:cxnLst>
              <a:rect l="0" t="0" r="r" b="b"/>
              <a:pathLst>
                <a:path w="366" h="706">
                  <a:moveTo>
                    <a:pt x="0" y="302"/>
                  </a:moveTo>
                  <a:lnTo>
                    <a:pt x="270" y="706"/>
                  </a:lnTo>
                  <a:lnTo>
                    <a:pt x="366" y="302"/>
                  </a:lnTo>
                  <a:lnTo>
                    <a:pt x="366" y="0"/>
                  </a:lnTo>
                  <a:lnTo>
                    <a:pt x="0" y="283"/>
                  </a:lnTo>
                  <a:lnTo>
                    <a:pt x="0" y="302"/>
                  </a:lnTo>
                  <a:lnTo>
                    <a:pt x="0" y="3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8" name="Freeform 71"/>
            <p:cNvSpPr>
              <a:spLocks/>
            </p:cNvSpPr>
            <p:nvPr/>
          </p:nvSpPr>
          <p:spPr bwMode="auto">
            <a:xfrm>
              <a:off x="9622919" y="4141418"/>
              <a:ext cx="97310" cy="191247"/>
            </a:xfrm>
            <a:custGeom>
              <a:avLst/>
              <a:gdLst>
                <a:gd name="T0" fmla="*/ 330 w 330"/>
                <a:gd name="T1" fmla="*/ 468 h 648"/>
                <a:gd name="T2" fmla="*/ 168 w 330"/>
                <a:gd name="T3" fmla="*/ 304 h 648"/>
                <a:gd name="T4" fmla="*/ 107 w 330"/>
                <a:gd name="T5" fmla="*/ 314 h 648"/>
                <a:gd name="T6" fmla="*/ 107 w 330"/>
                <a:gd name="T7" fmla="*/ 56 h 648"/>
                <a:gd name="T8" fmla="*/ 107 w 330"/>
                <a:gd name="T9" fmla="*/ 56 h 648"/>
                <a:gd name="T10" fmla="*/ 107 w 330"/>
                <a:gd name="T11" fmla="*/ 56 h 648"/>
                <a:gd name="T12" fmla="*/ 56 w 330"/>
                <a:gd name="T13" fmla="*/ 0 h 648"/>
                <a:gd name="T14" fmla="*/ 0 w 330"/>
                <a:gd name="T15" fmla="*/ 56 h 648"/>
                <a:gd name="T16" fmla="*/ 0 w 330"/>
                <a:gd name="T17" fmla="*/ 56 h 648"/>
                <a:gd name="T18" fmla="*/ 0 w 330"/>
                <a:gd name="T19" fmla="*/ 56 h 648"/>
                <a:gd name="T20" fmla="*/ 0 w 330"/>
                <a:gd name="T21" fmla="*/ 648 h 648"/>
                <a:gd name="T22" fmla="*/ 330 w 330"/>
                <a:gd name="T23" fmla="*/ 648 h 648"/>
                <a:gd name="T24" fmla="*/ 330 w 330"/>
                <a:gd name="T25" fmla="*/ 473 h 648"/>
                <a:gd name="T26" fmla="*/ 330 w 330"/>
                <a:gd name="T27" fmla="*/ 473 h 648"/>
                <a:gd name="T28" fmla="*/ 330 w 330"/>
                <a:gd name="T29" fmla="*/ 4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648">
                  <a:moveTo>
                    <a:pt x="330" y="468"/>
                  </a:moveTo>
                  <a:cubicBezTo>
                    <a:pt x="330" y="376"/>
                    <a:pt x="259" y="304"/>
                    <a:pt x="168" y="304"/>
                  </a:cubicBezTo>
                  <a:cubicBezTo>
                    <a:pt x="147" y="304"/>
                    <a:pt x="127" y="304"/>
                    <a:pt x="107" y="314"/>
                  </a:cubicBezTo>
                  <a:cubicBezTo>
                    <a:pt x="107" y="56"/>
                    <a:pt x="107" y="56"/>
                    <a:pt x="107" y="56"/>
                  </a:cubicBezTo>
                  <a:cubicBezTo>
                    <a:pt x="107" y="56"/>
                    <a:pt x="107" y="56"/>
                    <a:pt x="107" y="56"/>
                  </a:cubicBezTo>
                  <a:cubicBezTo>
                    <a:pt x="107" y="56"/>
                    <a:pt x="107" y="56"/>
                    <a:pt x="107" y="56"/>
                  </a:cubicBezTo>
                  <a:cubicBezTo>
                    <a:pt x="107" y="26"/>
                    <a:pt x="86" y="0"/>
                    <a:pt x="56" y="0"/>
                  </a:cubicBezTo>
                  <a:cubicBezTo>
                    <a:pt x="26" y="0"/>
                    <a:pt x="0" y="26"/>
                    <a:pt x="0" y="56"/>
                  </a:cubicBezTo>
                  <a:cubicBezTo>
                    <a:pt x="0" y="56"/>
                    <a:pt x="0" y="56"/>
                    <a:pt x="0" y="56"/>
                  </a:cubicBezTo>
                  <a:cubicBezTo>
                    <a:pt x="0" y="56"/>
                    <a:pt x="0" y="56"/>
                    <a:pt x="0" y="56"/>
                  </a:cubicBezTo>
                  <a:cubicBezTo>
                    <a:pt x="0" y="648"/>
                    <a:pt x="0" y="648"/>
                    <a:pt x="0" y="648"/>
                  </a:cubicBezTo>
                  <a:cubicBezTo>
                    <a:pt x="330" y="648"/>
                    <a:pt x="330" y="648"/>
                    <a:pt x="330" y="648"/>
                  </a:cubicBezTo>
                  <a:cubicBezTo>
                    <a:pt x="330" y="473"/>
                    <a:pt x="330" y="473"/>
                    <a:pt x="330" y="473"/>
                  </a:cubicBezTo>
                  <a:cubicBezTo>
                    <a:pt x="330" y="473"/>
                    <a:pt x="330" y="473"/>
                    <a:pt x="330" y="473"/>
                  </a:cubicBezTo>
                  <a:cubicBezTo>
                    <a:pt x="330" y="468"/>
                    <a:pt x="330" y="468"/>
                    <a:pt x="330" y="468"/>
                  </a:cubicBezTo>
                  <a:close/>
                </a:path>
              </a:pathLst>
            </a:custGeom>
            <a:solidFill>
              <a:srgbClr val="DC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6" name="Freeform 79"/>
            <p:cNvSpPr>
              <a:spLocks/>
            </p:cNvSpPr>
            <p:nvPr/>
          </p:nvSpPr>
          <p:spPr bwMode="auto">
            <a:xfrm>
              <a:off x="9240051" y="4439218"/>
              <a:ext cx="75824" cy="112425"/>
            </a:xfrm>
            <a:custGeom>
              <a:avLst/>
              <a:gdLst>
                <a:gd name="T0" fmla="*/ 0 w 607"/>
                <a:gd name="T1" fmla="*/ 0 h 900"/>
                <a:gd name="T2" fmla="*/ 607 w 607"/>
                <a:gd name="T3" fmla="*/ 676 h 900"/>
                <a:gd name="T4" fmla="*/ 151 w 607"/>
                <a:gd name="T5" fmla="*/ 900 h 900"/>
                <a:gd name="T6" fmla="*/ 0 w 607"/>
                <a:gd name="T7" fmla="*/ 0 h 900"/>
                <a:gd name="T8" fmla="*/ 0 w 607"/>
                <a:gd name="T9" fmla="*/ 0 h 900"/>
                <a:gd name="T10" fmla="*/ 0 w 607"/>
                <a:gd name="T11" fmla="*/ 0 h 900"/>
              </a:gdLst>
              <a:ahLst/>
              <a:cxnLst>
                <a:cxn ang="0">
                  <a:pos x="T0" y="T1"/>
                </a:cxn>
                <a:cxn ang="0">
                  <a:pos x="T2" y="T3"/>
                </a:cxn>
                <a:cxn ang="0">
                  <a:pos x="T4" y="T5"/>
                </a:cxn>
                <a:cxn ang="0">
                  <a:pos x="T6" y="T7"/>
                </a:cxn>
                <a:cxn ang="0">
                  <a:pos x="T8" y="T9"/>
                </a:cxn>
                <a:cxn ang="0">
                  <a:pos x="T10" y="T11"/>
                </a:cxn>
              </a:cxnLst>
              <a:rect l="0" t="0" r="r" b="b"/>
              <a:pathLst>
                <a:path w="607" h="900">
                  <a:moveTo>
                    <a:pt x="0" y="0"/>
                  </a:moveTo>
                  <a:lnTo>
                    <a:pt x="607" y="676"/>
                  </a:lnTo>
                  <a:lnTo>
                    <a:pt x="151" y="900"/>
                  </a:lnTo>
                  <a:lnTo>
                    <a:pt x="0" y="0"/>
                  </a:lnTo>
                  <a:lnTo>
                    <a:pt x="0" y="0"/>
                  </a:lnTo>
                  <a:lnTo>
                    <a:pt x="0" y="0"/>
                  </a:lnTo>
                  <a:close/>
                </a:path>
              </a:pathLst>
            </a:custGeom>
            <a:solidFill>
              <a:srgbClr val="DC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7" name="Freeform 80"/>
            <p:cNvSpPr>
              <a:spLocks/>
            </p:cNvSpPr>
            <p:nvPr/>
          </p:nvSpPr>
          <p:spPr bwMode="auto">
            <a:xfrm>
              <a:off x="9027194" y="4369265"/>
              <a:ext cx="297800" cy="304046"/>
            </a:xfrm>
            <a:custGeom>
              <a:avLst/>
              <a:gdLst>
                <a:gd name="T0" fmla="*/ 0 w 1009"/>
                <a:gd name="T1" fmla="*/ 288 h 1030"/>
                <a:gd name="T2" fmla="*/ 203 w 1009"/>
                <a:gd name="T3" fmla="*/ 717 h 1030"/>
                <a:gd name="T4" fmla="*/ 203 w 1009"/>
                <a:gd name="T5" fmla="*/ 717 h 1030"/>
                <a:gd name="T6" fmla="*/ 1009 w 1009"/>
                <a:gd name="T7" fmla="*/ 843 h 1030"/>
                <a:gd name="T8" fmla="*/ 994 w 1009"/>
                <a:gd name="T9" fmla="*/ 813 h 1030"/>
                <a:gd name="T10" fmla="*/ 878 w 1009"/>
                <a:gd name="T11" fmla="*/ 570 h 1030"/>
                <a:gd name="T12" fmla="*/ 730 w 1009"/>
                <a:gd name="T13" fmla="*/ 267 h 1030"/>
                <a:gd name="T14" fmla="*/ 604 w 1009"/>
                <a:gd name="T15" fmla="*/ 0 h 1030"/>
                <a:gd name="T16" fmla="*/ 0 w 1009"/>
                <a:gd name="T17" fmla="*/ 288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1030">
                  <a:moveTo>
                    <a:pt x="0" y="288"/>
                  </a:moveTo>
                  <a:cubicBezTo>
                    <a:pt x="203" y="717"/>
                    <a:pt x="203" y="717"/>
                    <a:pt x="203" y="717"/>
                  </a:cubicBezTo>
                  <a:cubicBezTo>
                    <a:pt x="203" y="717"/>
                    <a:pt x="203" y="717"/>
                    <a:pt x="203" y="717"/>
                  </a:cubicBezTo>
                  <a:cubicBezTo>
                    <a:pt x="376" y="1030"/>
                    <a:pt x="685" y="999"/>
                    <a:pt x="1009" y="843"/>
                  </a:cubicBezTo>
                  <a:cubicBezTo>
                    <a:pt x="994" y="813"/>
                    <a:pt x="994" y="813"/>
                    <a:pt x="994" y="813"/>
                  </a:cubicBezTo>
                  <a:cubicBezTo>
                    <a:pt x="878" y="570"/>
                    <a:pt x="878" y="570"/>
                    <a:pt x="878" y="570"/>
                  </a:cubicBezTo>
                  <a:cubicBezTo>
                    <a:pt x="730" y="267"/>
                    <a:pt x="730" y="267"/>
                    <a:pt x="730" y="267"/>
                  </a:cubicBezTo>
                  <a:cubicBezTo>
                    <a:pt x="604" y="0"/>
                    <a:pt x="604" y="0"/>
                    <a:pt x="604" y="0"/>
                  </a:cubicBezTo>
                  <a:cubicBezTo>
                    <a:pt x="0" y="288"/>
                    <a:pt x="0" y="288"/>
                    <a:pt x="0" y="288"/>
                  </a:cubicBezTo>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8" name="Freeform 81"/>
            <p:cNvSpPr>
              <a:spLocks/>
            </p:cNvSpPr>
            <p:nvPr/>
          </p:nvSpPr>
          <p:spPr bwMode="auto">
            <a:xfrm>
              <a:off x="9194581" y="4481690"/>
              <a:ext cx="14990" cy="15115"/>
            </a:xfrm>
            <a:custGeom>
              <a:avLst/>
              <a:gdLst>
                <a:gd name="T0" fmla="*/ 47 w 51"/>
                <a:gd name="T1" fmla="*/ 13 h 51"/>
                <a:gd name="T2" fmla="*/ 38 w 51"/>
                <a:gd name="T3" fmla="*/ 43 h 51"/>
                <a:gd name="T4" fmla="*/ 8 w 51"/>
                <a:gd name="T5" fmla="*/ 34 h 51"/>
                <a:gd name="T6" fmla="*/ 17 w 51"/>
                <a:gd name="T7" fmla="*/ 4 h 51"/>
                <a:gd name="T8" fmla="*/ 47 w 51"/>
                <a:gd name="T9" fmla="*/ 13 h 51"/>
              </a:gdLst>
              <a:ahLst/>
              <a:cxnLst>
                <a:cxn ang="0">
                  <a:pos x="T0" y="T1"/>
                </a:cxn>
                <a:cxn ang="0">
                  <a:pos x="T2" y="T3"/>
                </a:cxn>
                <a:cxn ang="0">
                  <a:pos x="T4" y="T5"/>
                </a:cxn>
                <a:cxn ang="0">
                  <a:pos x="T6" y="T7"/>
                </a:cxn>
                <a:cxn ang="0">
                  <a:pos x="T8" y="T9"/>
                </a:cxn>
              </a:cxnLst>
              <a:rect l="0" t="0" r="r" b="b"/>
              <a:pathLst>
                <a:path w="51" h="51">
                  <a:moveTo>
                    <a:pt x="47" y="13"/>
                  </a:moveTo>
                  <a:cubicBezTo>
                    <a:pt x="51" y="26"/>
                    <a:pt x="47" y="39"/>
                    <a:pt x="38" y="43"/>
                  </a:cubicBezTo>
                  <a:cubicBezTo>
                    <a:pt x="25" y="51"/>
                    <a:pt x="13" y="47"/>
                    <a:pt x="8" y="34"/>
                  </a:cubicBezTo>
                  <a:cubicBezTo>
                    <a:pt x="0" y="21"/>
                    <a:pt x="4" y="9"/>
                    <a:pt x="17" y="4"/>
                  </a:cubicBezTo>
                  <a:cubicBezTo>
                    <a:pt x="30" y="0"/>
                    <a:pt x="43" y="4"/>
                    <a:pt x="47" y="13"/>
                  </a:cubicBezTo>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89" name="Freeform 82"/>
            <p:cNvSpPr>
              <a:spLocks/>
            </p:cNvSpPr>
            <p:nvPr/>
          </p:nvSpPr>
          <p:spPr bwMode="auto">
            <a:xfrm>
              <a:off x="8957490" y="4314677"/>
              <a:ext cx="252081" cy="300798"/>
            </a:xfrm>
            <a:custGeom>
              <a:avLst/>
              <a:gdLst>
                <a:gd name="T0" fmla="*/ 839 w 854"/>
                <a:gd name="T1" fmla="*/ 185 h 1019"/>
                <a:gd name="T2" fmla="*/ 834 w 854"/>
                <a:gd name="T3" fmla="*/ 185 h 1019"/>
                <a:gd name="T4" fmla="*/ 839 w 854"/>
                <a:gd name="T5" fmla="*/ 185 h 1019"/>
                <a:gd name="T6" fmla="*/ 409 w 854"/>
                <a:gd name="T7" fmla="*/ 140 h 1019"/>
                <a:gd name="T8" fmla="*/ 308 w 854"/>
                <a:gd name="T9" fmla="*/ 226 h 1019"/>
                <a:gd name="T10" fmla="*/ 217 w 854"/>
                <a:gd name="T11" fmla="*/ 296 h 1019"/>
                <a:gd name="T12" fmla="*/ 217 w 854"/>
                <a:gd name="T13" fmla="*/ 426 h 1019"/>
                <a:gd name="T14" fmla="*/ 525 w 854"/>
                <a:gd name="T15" fmla="*/ 1019 h 1019"/>
                <a:gd name="T16" fmla="*/ 510 w 854"/>
                <a:gd name="T17" fmla="*/ 592 h 1019"/>
                <a:gd name="T18" fmla="*/ 520 w 854"/>
                <a:gd name="T19" fmla="*/ 572 h 1019"/>
                <a:gd name="T20" fmla="*/ 662 w 854"/>
                <a:gd name="T21" fmla="*/ 457 h 1019"/>
                <a:gd name="T22" fmla="*/ 839 w 854"/>
                <a:gd name="T23" fmla="*/ 185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1019">
                  <a:moveTo>
                    <a:pt x="839" y="185"/>
                  </a:moveTo>
                  <a:cubicBezTo>
                    <a:pt x="834" y="185"/>
                    <a:pt x="834" y="185"/>
                    <a:pt x="834" y="185"/>
                  </a:cubicBezTo>
                  <a:cubicBezTo>
                    <a:pt x="839" y="185"/>
                    <a:pt x="839" y="185"/>
                    <a:pt x="839" y="185"/>
                  </a:cubicBezTo>
                  <a:cubicBezTo>
                    <a:pt x="768" y="20"/>
                    <a:pt x="500" y="0"/>
                    <a:pt x="409" y="140"/>
                  </a:cubicBezTo>
                  <a:cubicBezTo>
                    <a:pt x="379" y="180"/>
                    <a:pt x="354" y="201"/>
                    <a:pt x="308" y="226"/>
                  </a:cubicBezTo>
                  <a:cubicBezTo>
                    <a:pt x="268" y="246"/>
                    <a:pt x="242" y="261"/>
                    <a:pt x="217" y="296"/>
                  </a:cubicBezTo>
                  <a:cubicBezTo>
                    <a:pt x="197" y="326"/>
                    <a:pt x="202" y="381"/>
                    <a:pt x="217" y="426"/>
                  </a:cubicBezTo>
                  <a:cubicBezTo>
                    <a:pt x="0" y="557"/>
                    <a:pt x="525" y="1019"/>
                    <a:pt x="525" y="1019"/>
                  </a:cubicBezTo>
                  <a:cubicBezTo>
                    <a:pt x="637" y="838"/>
                    <a:pt x="510" y="592"/>
                    <a:pt x="510" y="592"/>
                  </a:cubicBezTo>
                  <a:cubicBezTo>
                    <a:pt x="515" y="587"/>
                    <a:pt x="520" y="577"/>
                    <a:pt x="520" y="572"/>
                  </a:cubicBezTo>
                  <a:cubicBezTo>
                    <a:pt x="551" y="497"/>
                    <a:pt x="591" y="492"/>
                    <a:pt x="662" y="457"/>
                  </a:cubicBezTo>
                  <a:cubicBezTo>
                    <a:pt x="743" y="411"/>
                    <a:pt x="854" y="286"/>
                    <a:pt x="839" y="185"/>
                  </a:cubicBezTo>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2" name="Freeform 85"/>
            <p:cNvSpPr>
              <a:spLocks/>
            </p:cNvSpPr>
            <p:nvPr/>
          </p:nvSpPr>
          <p:spPr bwMode="auto">
            <a:xfrm>
              <a:off x="9078784" y="4490934"/>
              <a:ext cx="70078" cy="91189"/>
            </a:xfrm>
            <a:custGeom>
              <a:avLst/>
              <a:gdLst>
                <a:gd name="T0" fmla="*/ 109 w 237"/>
                <a:gd name="T1" fmla="*/ 0 h 309"/>
                <a:gd name="T2" fmla="*/ 36 w 237"/>
                <a:gd name="T3" fmla="*/ 202 h 309"/>
                <a:gd name="T4" fmla="*/ 237 w 237"/>
                <a:gd name="T5" fmla="*/ 268 h 309"/>
                <a:gd name="T6" fmla="*/ 109 w 237"/>
                <a:gd name="T7" fmla="*/ 0 h 309"/>
              </a:gdLst>
              <a:ahLst/>
              <a:cxnLst>
                <a:cxn ang="0">
                  <a:pos x="T0" y="T1"/>
                </a:cxn>
                <a:cxn ang="0">
                  <a:pos x="T2" y="T3"/>
                </a:cxn>
                <a:cxn ang="0">
                  <a:pos x="T4" y="T5"/>
                </a:cxn>
                <a:cxn ang="0">
                  <a:pos x="T6" y="T7"/>
                </a:cxn>
              </a:cxnLst>
              <a:rect l="0" t="0" r="r" b="b"/>
              <a:pathLst>
                <a:path w="237" h="309">
                  <a:moveTo>
                    <a:pt x="109" y="0"/>
                  </a:moveTo>
                  <a:cubicBezTo>
                    <a:pt x="31" y="35"/>
                    <a:pt x="0" y="126"/>
                    <a:pt x="36" y="202"/>
                  </a:cubicBezTo>
                  <a:cubicBezTo>
                    <a:pt x="72" y="273"/>
                    <a:pt x="165" y="309"/>
                    <a:pt x="237" y="268"/>
                  </a:cubicBezTo>
                  <a:cubicBezTo>
                    <a:pt x="109" y="0"/>
                    <a:pt x="109" y="0"/>
                    <a:pt x="109" y="0"/>
                  </a:cubicBezTo>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3" name="Freeform 86"/>
            <p:cNvSpPr>
              <a:spLocks/>
            </p:cNvSpPr>
            <p:nvPr/>
          </p:nvSpPr>
          <p:spPr bwMode="auto">
            <a:xfrm>
              <a:off x="9103393" y="4512169"/>
              <a:ext cx="36226" cy="39474"/>
            </a:xfrm>
            <a:custGeom>
              <a:avLst/>
              <a:gdLst>
                <a:gd name="T0" fmla="*/ 53 w 123"/>
                <a:gd name="T1" fmla="*/ 0 h 134"/>
                <a:gd name="T2" fmla="*/ 16 w 123"/>
                <a:gd name="T3" fmla="*/ 95 h 134"/>
                <a:gd name="T4" fmla="*/ 91 w 123"/>
                <a:gd name="T5" fmla="*/ 134 h 134"/>
                <a:gd name="T6" fmla="*/ 123 w 123"/>
                <a:gd name="T7" fmla="*/ 129 h 134"/>
                <a:gd name="T8" fmla="*/ 53 w 123"/>
                <a:gd name="T9" fmla="*/ 0 h 134"/>
              </a:gdLst>
              <a:ahLst/>
              <a:cxnLst>
                <a:cxn ang="0">
                  <a:pos x="T0" y="T1"/>
                </a:cxn>
                <a:cxn ang="0">
                  <a:pos x="T2" y="T3"/>
                </a:cxn>
                <a:cxn ang="0">
                  <a:pos x="T4" y="T5"/>
                </a:cxn>
                <a:cxn ang="0">
                  <a:pos x="T6" y="T7"/>
                </a:cxn>
                <a:cxn ang="0">
                  <a:pos x="T8" y="T9"/>
                </a:cxn>
              </a:cxnLst>
              <a:rect l="0" t="0" r="r" b="b"/>
              <a:pathLst>
                <a:path w="123" h="134">
                  <a:moveTo>
                    <a:pt x="53" y="0"/>
                  </a:moveTo>
                  <a:cubicBezTo>
                    <a:pt x="16" y="19"/>
                    <a:pt x="0" y="62"/>
                    <a:pt x="16" y="95"/>
                  </a:cubicBezTo>
                  <a:cubicBezTo>
                    <a:pt x="32" y="119"/>
                    <a:pt x="59" y="134"/>
                    <a:pt x="91" y="134"/>
                  </a:cubicBezTo>
                  <a:cubicBezTo>
                    <a:pt x="102" y="134"/>
                    <a:pt x="113" y="134"/>
                    <a:pt x="123" y="129"/>
                  </a:cubicBezTo>
                  <a:cubicBezTo>
                    <a:pt x="53" y="0"/>
                    <a:pt x="53" y="0"/>
                    <a:pt x="53" y="0"/>
                  </a:cubicBezTo>
                </a:path>
              </a:pathLst>
            </a:custGeom>
            <a:solidFill>
              <a:srgbClr val="D77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94" name="Freeform 87"/>
            <p:cNvSpPr>
              <a:spLocks/>
            </p:cNvSpPr>
            <p:nvPr/>
          </p:nvSpPr>
          <p:spPr bwMode="auto">
            <a:xfrm>
              <a:off x="9635286" y="4229359"/>
              <a:ext cx="84943" cy="88191"/>
            </a:xfrm>
            <a:custGeom>
              <a:avLst/>
              <a:gdLst>
                <a:gd name="T0" fmla="*/ 288 w 288"/>
                <a:gd name="T1" fmla="*/ 162 h 299"/>
                <a:gd name="T2" fmla="*/ 126 w 288"/>
                <a:gd name="T3" fmla="*/ 0 h 299"/>
                <a:gd name="T4" fmla="*/ 45 w 288"/>
                <a:gd name="T5" fmla="*/ 21 h 299"/>
                <a:gd name="T6" fmla="*/ 60 w 288"/>
                <a:gd name="T7" fmla="*/ 233 h 299"/>
                <a:gd name="T8" fmla="*/ 288 w 288"/>
                <a:gd name="T9" fmla="*/ 233 h 299"/>
                <a:gd name="T10" fmla="*/ 288 w 288"/>
                <a:gd name="T11" fmla="*/ 167 h 299"/>
                <a:gd name="T12" fmla="*/ 288 w 288"/>
                <a:gd name="T13" fmla="*/ 167 h 299"/>
                <a:gd name="T14" fmla="*/ 288 w 288"/>
                <a:gd name="T15" fmla="*/ 162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99">
                  <a:moveTo>
                    <a:pt x="288" y="162"/>
                  </a:moveTo>
                  <a:cubicBezTo>
                    <a:pt x="288" y="71"/>
                    <a:pt x="217" y="0"/>
                    <a:pt x="126" y="0"/>
                  </a:cubicBezTo>
                  <a:cubicBezTo>
                    <a:pt x="96" y="0"/>
                    <a:pt x="70" y="5"/>
                    <a:pt x="45" y="21"/>
                  </a:cubicBezTo>
                  <a:cubicBezTo>
                    <a:pt x="0" y="86"/>
                    <a:pt x="5" y="172"/>
                    <a:pt x="60" y="233"/>
                  </a:cubicBezTo>
                  <a:cubicBezTo>
                    <a:pt x="121" y="294"/>
                    <a:pt x="227" y="299"/>
                    <a:pt x="288" y="233"/>
                  </a:cubicBezTo>
                  <a:cubicBezTo>
                    <a:pt x="288" y="167"/>
                    <a:pt x="288" y="167"/>
                    <a:pt x="288" y="167"/>
                  </a:cubicBezTo>
                  <a:cubicBezTo>
                    <a:pt x="288" y="167"/>
                    <a:pt x="288" y="167"/>
                    <a:pt x="288" y="167"/>
                  </a:cubicBezTo>
                  <a:cubicBezTo>
                    <a:pt x="288" y="162"/>
                    <a:pt x="288" y="162"/>
                    <a:pt x="288" y="162"/>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nvGrpSpPr>
            <p:cNvPr id="4" name="Group 3"/>
            <p:cNvGrpSpPr/>
            <p:nvPr/>
          </p:nvGrpSpPr>
          <p:grpSpPr>
            <a:xfrm rot="10800000">
              <a:off x="8814711" y="5445294"/>
              <a:ext cx="93545" cy="101722"/>
              <a:chOff x="8653569" y="5445294"/>
              <a:chExt cx="97310" cy="105816"/>
            </a:xfrm>
          </p:grpSpPr>
          <p:sp>
            <p:nvSpPr>
              <p:cNvPr id="106" name="Freeform 71"/>
              <p:cNvSpPr>
                <a:spLocks/>
              </p:cNvSpPr>
              <p:nvPr/>
            </p:nvSpPr>
            <p:spPr bwMode="auto">
              <a:xfrm flipH="1">
                <a:off x="8653569" y="5445294"/>
                <a:ext cx="97310" cy="105816"/>
              </a:xfrm>
              <a:custGeom>
                <a:avLst/>
                <a:gdLst>
                  <a:gd name="T0" fmla="*/ 330 w 330"/>
                  <a:gd name="T1" fmla="*/ 468 h 648"/>
                  <a:gd name="T2" fmla="*/ 168 w 330"/>
                  <a:gd name="T3" fmla="*/ 304 h 648"/>
                  <a:gd name="T4" fmla="*/ 107 w 330"/>
                  <a:gd name="T5" fmla="*/ 314 h 648"/>
                  <a:gd name="T6" fmla="*/ 107 w 330"/>
                  <a:gd name="T7" fmla="*/ 56 h 648"/>
                  <a:gd name="T8" fmla="*/ 107 w 330"/>
                  <a:gd name="T9" fmla="*/ 56 h 648"/>
                  <a:gd name="T10" fmla="*/ 107 w 330"/>
                  <a:gd name="T11" fmla="*/ 56 h 648"/>
                  <a:gd name="T12" fmla="*/ 56 w 330"/>
                  <a:gd name="T13" fmla="*/ 0 h 648"/>
                  <a:gd name="T14" fmla="*/ 0 w 330"/>
                  <a:gd name="T15" fmla="*/ 56 h 648"/>
                  <a:gd name="T16" fmla="*/ 0 w 330"/>
                  <a:gd name="T17" fmla="*/ 56 h 648"/>
                  <a:gd name="T18" fmla="*/ 0 w 330"/>
                  <a:gd name="T19" fmla="*/ 56 h 648"/>
                  <a:gd name="T20" fmla="*/ 0 w 330"/>
                  <a:gd name="T21" fmla="*/ 648 h 648"/>
                  <a:gd name="T22" fmla="*/ 330 w 330"/>
                  <a:gd name="T23" fmla="*/ 648 h 648"/>
                  <a:gd name="T24" fmla="*/ 330 w 330"/>
                  <a:gd name="T25" fmla="*/ 473 h 648"/>
                  <a:gd name="T26" fmla="*/ 330 w 330"/>
                  <a:gd name="T27" fmla="*/ 473 h 648"/>
                  <a:gd name="T28" fmla="*/ 330 w 330"/>
                  <a:gd name="T29" fmla="*/ 4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 h="648">
                    <a:moveTo>
                      <a:pt x="330" y="468"/>
                    </a:moveTo>
                    <a:cubicBezTo>
                      <a:pt x="330" y="376"/>
                      <a:pt x="259" y="304"/>
                      <a:pt x="168" y="304"/>
                    </a:cubicBezTo>
                    <a:cubicBezTo>
                      <a:pt x="147" y="304"/>
                      <a:pt x="127" y="304"/>
                      <a:pt x="107" y="314"/>
                    </a:cubicBezTo>
                    <a:cubicBezTo>
                      <a:pt x="107" y="56"/>
                      <a:pt x="107" y="56"/>
                      <a:pt x="107" y="56"/>
                    </a:cubicBezTo>
                    <a:cubicBezTo>
                      <a:pt x="107" y="56"/>
                      <a:pt x="107" y="56"/>
                      <a:pt x="107" y="56"/>
                    </a:cubicBezTo>
                    <a:cubicBezTo>
                      <a:pt x="107" y="56"/>
                      <a:pt x="107" y="56"/>
                      <a:pt x="107" y="56"/>
                    </a:cubicBezTo>
                    <a:cubicBezTo>
                      <a:pt x="107" y="26"/>
                      <a:pt x="86" y="0"/>
                      <a:pt x="56" y="0"/>
                    </a:cubicBezTo>
                    <a:cubicBezTo>
                      <a:pt x="26" y="0"/>
                      <a:pt x="0" y="26"/>
                      <a:pt x="0" y="56"/>
                    </a:cubicBezTo>
                    <a:cubicBezTo>
                      <a:pt x="0" y="56"/>
                      <a:pt x="0" y="56"/>
                      <a:pt x="0" y="56"/>
                    </a:cubicBezTo>
                    <a:cubicBezTo>
                      <a:pt x="0" y="56"/>
                      <a:pt x="0" y="56"/>
                      <a:pt x="0" y="56"/>
                    </a:cubicBezTo>
                    <a:cubicBezTo>
                      <a:pt x="0" y="648"/>
                      <a:pt x="0" y="648"/>
                      <a:pt x="0" y="648"/>
                    </a:cubicBezTo>
                    <a:cubicBezTo>
                      <a:pt x="330" y="648"/>
                      <a:pt x="330" y="648"/>
                      <a:pt x="330" y="648"/>
                    </a:cubicBezTo>
                    <a:cubicBezTo>
                      <a:pt x="330" y="473"/>
                      <a:pt x="330" y="473"/>
                      <a:pt x="330" y="473"/>
                    </a:cubicBezTo>
                    <a:cubicBezTo>
                      <a:pt x="330" y="473"/>
                      <a:pt x="330" y="473"/>
                      <a:pt x="330" y="473"/>
                    </a:cubicBezTo>
                    <a:cubicBezTo>
                      <a:pt x="330" y="468"/>
                      <a:pt x="330" y="468"/>
                      <a:pt x="330" y="468"/>
                    </a:cubicBezTo>
                    <a:close/>
                  </a:path>
                </a:pathLst>
              </a:custGeom>
              <a:solidFill>
                <a:srgbClr val="DC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07" name="Freeform 87"/>
              <p:cNvSpPr>
                <a:spLocks/>
              </p:cNvSpPr>
              <p:nvPr/>
            </p:nvSpPr>
            <p:spPr bwMode="auto">
              <a:xfrm flipH="1">
                <a:off x="8653569" y="5449012"/>
                <a:ext cx="84943" cy="88191"/>
              </a:xfrm>
              <a:custGeom>
                <a:avLst/>
                <a:gdLst>
                  <a:gd name="T0" fmla="*/ 288 w 288"/>
                  <a:gd name="T1" fmla="*/ 162 h 299"/>
                  <a:gd name="T2" fmla="*/ 126 w 288"/>
                  <a:gd name="T3" fmla="*/ 0 h 299"/>
                  <a:gd name="T4" fmla="*/ 45 w 288"/>
                  <a:gd name="T5" fmla="*/ 21 h 299"/>
                  <a:gd name="T6" fmla="*/ 60 w 288"/>
                  <a:gd name="T7" fmla="*/ 233 h 299"/>
                  <a:gd name="T8" fmla="*/ 288 w 288"/>
                  <a:gd name="T9" fmla="*/ 233 h 299"/>
                  <a:gd name="T10" fmla="*/ 288 w 288"/>
                  <a:gd name="T11" fmla="*/ 167 h 299"/>
                  <a:gd name="T12" fmla="*/ 288 w 288"/>
                  <a:gd name="T13" fmla="*/ 167 h 299"/>
                  <a:gd name="T14" fmla="*/ 288 w 288"/>
                  <a:gd name="T15" fmla="*/ 162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99">
                    <a:moveTo>
                      <a:pt x="288" y="162"/>
                    </a:moveTo>
                    <a:cubicBezTo>
                      <a:pt x="288" y="71"/>
                      <a:pt x="217" y="0"/>
                      <a:pt x="126" y="0"/>
                    </a:cubicBezTo>
                    <a:cubicBezTo>
                      <a:pt x="96" y="0"/>
                      <a:pt x="70" y="5"/>
                      <a:pt x="45" y="21"/>
                    </a:cubicBezTo>
                    <a:cubicBezTo>
                      <a:pt x="0" y="86"/>
                      <a:pt x="5" y="172"/>
                      <a:pt x="60" y="233"/>
                    </a:cubicBezTo>
                    <a:cubicBezTo>
                      <a:pt x="121" y="294"/>
                      <a:pt x="227" y="299"/>
                      <a:pt x="288" y="233"/>
                    </a:cubicBezTo>
                    <a:cubicBezTo>
                      <a:pt x="288" y="167"/>
                      <a:pt x="288" y="167"/>
                      <a:pt x="288" y="167"/>
                    </a:cubicBezTo>
                    <a:cubicBezTo>
                      <a:pt x="288" y="167"/>
                      <a:pt x="288" y="167"/>
                      <a:pt x="288" y="167"/>
                    </a:cubicBezTo>
                    <a:cubicBezTo>
                      <a:pt x="288" y="162"/>
                      <a:pt x="288" y="162"/>
                      <a:pt x="288" y="162"/>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spTree>
    <p:extLst>
      <p:ext uri="{BB962C8B-B14F-4D97-AF65-F5344CB8AC3E}">
        <p14:creationId xmlns:p14="http://schemas.microsoft.com/office/powerpoint/2010/main" val="101662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77"/>
            <a:ext cx="11903122" cy="695991"/>
          </a:xfrm>
        </p:spPr>
        <p:txBody>
          <a:bodyPr>
            <a:normAutofit/>
          </a:bodyPr>
          <a:lstStyle/>
          <a:p>
            <a:r>
              <a:rPr lang="en-US" dirty="0"/>
              <a:t>Unsupervised learning</a:t>
            </a:r>
          </a:p>
        </p:txBody>
      </p:sp>
      <p:sp>
        <p:nvSpPr>
          <p:cNvPr id="3" name="Content Placeholder 2"/>
          <p:cNvSpPr>
            <a:spLocks noGrp="1"/>
          </p:cNvSpPr>
          <p:nvPr>
            <p:ph sz="quarter" idx="10"/>
          </p:nvPr>
        </p:nvSpPr>
        <p:spPr>
          <a:xfrm>
            <a:off x="1" y="1165839"/>
            <a:ext cx="9793180" cy="5702160"/>
          </a:xfrm>
        </p:spPr>
        <p:txBody>
          <a:bodyPr/>
          <a:lstStyle/>
          <a:p>
            <a:pPr marL="504217" indent="-504217">
              <a:buFont typeface="+mj-lt"/>
              <a:buAutoNum type="arabicPeriod"/>
            </a:pPr>
            <a:r>
              <a:rPr lang="en-US" sz="3529" dirty="0"/>
              <a:t>Purpose</a:t>
            </a:r>
          </a:p>
          <a:p>
            <a:pPr marL="504217" indent="-504217">
              <a:buFont typeface="+mj-lt"/>
              <a:buAutoNum type="arabicPeriod"/>
            </a:pPr>
            <a:r>
              <a:rPr lang="en-US" sz="3529" dirty="0"/>
              <a:t>Process</a:t>
            </a:r>
          </a:p>
          <a:p>
            <a:pPr marL="504217" indent="-504217">
              <a:buFont typeface="+mj-lt"/>
              <a:buAutoNum type="arabicPeriod"/>
            </a:pPr>
            <a:r>
              <a:rPr lang="en-US" sz="3529" dirty="0"/>
              <a:t>Components</a:t>
            </a:r>
          </a:p>
          <a:p>
            <a:pPr marL="504217" indent="-504217">
              <a:buFont typeface="+mj-lt"/>
              <a:buAutoNum type="arabicPeriod"/>
            </a:pPr>
            <a:r>
              <a:rPr lang="en-US" sz="3529" dirty="0"/>
              <a:t>Computation and recommendation</a:t>
            </a:r>
          </a:p>
        </p:txBody>
      </p:sp>
      <p:grpSp>
        <p:nvGrpSpPr>
          <p:cNvPr id="94" name="Group 93"/>
          <p:cNvGrpSpPr/>
          <p:nvPr/>
        </p:nvGrpSpPr>
        <p:grpSpPr>
          <a:xfrm>
            <a:off x="6768318" y="877111"/>
            <a:ext cx="4205864" cy="3890734"/>
            <a:chOff x="7211238" y="1146175"/>
            <a:chExt cx="4290200" cy="3968751"/>
          </a:xfrm>
        </p:grpSpPr>
        <p:sp>
          <p:nvSpPr>
            <p:cNvPr id="35" name="AutoShape 29"/>
            <p:cNvSpPr>
              <a:spLocks noChangeAspect="1" noChangeArrowheads="1" noTextEdit="1"/>
            </p:cNvSpPr>
            <p:nvPr/>
          </p:nvSpPr>
          <p:spPr bwMode="auto">
            <a:xfrm>
              <a:off x="8759825" y="1146175"/>
              <a:ext cx="2741613"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6" name="Freeform 31"/>
            <p:cNvSpPr>
              <a:spLocks/>
            </p:cNvSpPr>
            <p:nvPr/>
          </p:nvSpPr>
          <p:spPr bwMode="auto">
            <a:xfrm>
              <a:off x="8759825" y="2070100"/>
              <a:ext cx="471488" cy="5302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7" name="Rectangle 32"/>
            <p:cNvSpPr>
              <a:spLocks noChangeArrowheads="1"/>
            </p:cNvSpPr>
            <p:nvPr/>
          </p:nvSpPr>
          <p:spPr bwMode="auto">
            <a:xfrm>
              <a:off x="8926513" y="2600325"/>
              <a:ext cx="182563" cy="560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8" name="Rectangle 33"/>
            <p:cNvSpPr>
              <a:spLocks noChangeArrowheads="1"/>
            </p:cNvSpPr>
            <p:nvPr/>
          </p:nvSpPr>
          <p:spPr bwMode="auto">
            <a:xfrm>
              <a:off x="8926513" y="2600325"/>
              <a:ext cx="182563" cy="1968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2" name="Rectangle 37"/>
            <p:cNvSpPr>
              <a:spLocks noChangeArrowheads="1"/>
            </p:cNvSpPr>
            <p:nvPr/>
          </p:nvSpPr>
          <p:spPr bwMode="auto">
            <a:xfrm>
              <a:off x="9658350" y="2887663"/>
              <a:ext cx="974725" cy="546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3" name="Rectangle 38"/>
            <p:cNvSpPr>
              <a:spLocks noChangeArrowheads="1"/>
            </p:cNvSpPr>
            <p:nvPr/>
          </p:nvSpPr>
          <p:spPr bwMode="auto">
            <a:xfrm>
              <a:off x="9658350" y="2781300"/>
              <a:ext cx="974725" cy="1063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4" name="Rectangle 39"/>
            <p:cNvSpPr>
              <a:spLocks noChangeArrowheads="1"/>
            </p:cNvSpPr>
            <p:nvPr/>
          </p:nvSpPr>
          <p:spPr bwMode="auto">
            <a:xfrm>
              <a:off x="9231313" y="1873250"/>
              <a:ext cx="1797050" cy="9239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5" name="Freeform 40"/>
            <p:cNvSpPr>
              <a:spLocks/>
            </p:cNvSpPr>
            <p:nvPr/>
          </p:nvSpPr>
          <p:spPr bwMode="auto">
            <a:xfrm>
              <a:off x="9551988" y="1328738"/>
              <a:ext cx="1171575" cy="574675"/>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6" name="Oval 41"/>
            <p:cNvSpPr>
              <a:spLocks noChangeArrowheads="1"/>
            </p:cNvSpPr>
            <p:nvPr/>
          </p:nvSpPr>
          <p:spPr bwMode="auto">
            <a:xfrm>
              <a:off x="9780588" y="1600200"/>
              <a:ext cx="152400" cy="1524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7" name="Oval 42"/>
            <p:cNvSpPr>
              <a:spLocks noChangeArrowheads="1"/>
            </p:cNvSpPr>
            <p:nvPr/>
          </p:nvSpPr>
          <p:spPr bwMode="auto">
            <a:xfrm>
              <a:off x="10358438" y="1600200"/>
              <a:ext cx="152400" cy="1524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8" name="Freeform 43"/>
            <p:cNvSpPr>
              <a:spLocks/>
            </p:cNvSpPr>
            <p:nvPr/>
          </p:nvSpPr>
          <p:spPr bwMode="auto">
            <a:xfrm>
              <a:off x="9612313" y="2146300"/>
              <a:ext cx="1020763" cy="37782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9" name="Freeform 44"/>
            <p:cNvSpPr>
              <a:spLocks/>
            </p:cNvSpPr>
            <p:nvPr/>
          </p:nvSpPr>
          <p:spPr bwMode="auto">
            <a:xfrm>
              <a:off x="10099675" y="2236788"/>
              <a:ext cx="46038" cy="227013"/>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0" name="Freeform 45"/>
            <p:cNvSpPr>
              <a:spLocks/>
            </p:cNvSpPr>
            <p:nvPr/>
          </p:nvSpPr>
          <p:spPr bwMode="auto">
            <a:xfrm>
              <a:off x="9993313" y="2236788"/>
              <a:ext cx="46038" cy="227013"/>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 name="Freeform 46"/>
            <p:cNvSpPr>
              <a:spLocks/>
            </p:cNvSpPr>
            <p:nvPr/>
          </p:nvSpPr>
          <p:spPr bwMode="auto">
            <a:xfrm>
              <a:off x="9871075" y="2236788"/>
              <a:ext cx="46038" cy="227013"/>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2" name="Freeform 47"/>
            <p:cNvSpPr>
              <a:spLocks/>
            </p:cNvSpPr>
            <p:nvPr/>
          </p:nvSpPr>
          <p:spPr bwMode="auto">
            <a:xfrm>
              <a:off x="9764713" y="2236788"/>
              <a:ext cx="46038" cy="227013"/>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3" name="Freeform 48"/>
            <p:cNvSpPr>
              <a:spLocks/>
            </p:cNvSpPr>
            <p:nvPr/>
          </p:nvSpPr>
          <p:spPr bwMode="auto">
            <a:xfrm>
              <a:off x="10434638" y="2236788"/>
              <a:ext cx="46038" cy="227013"/>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4" name="Freeform 49"/>
            <p:cNvSpPr>
              <a:spLocks/>
            </p:cNvSpPr>
            <p:nvPr/>
          </p:nvSpPr>
          <p:spPr bwMode="auto">
            <a:xfrm>
              <a:off x="10328275" y="2236788"/>
              <a:ext cx="46038" cy="227013"/>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5" name="Freeform 50"/>
            <p:cNvSpPr>
              <a:spLocks/>
            </p:cNvSpPr>
            <p:nvPr/>
          </p:nvSpPr>
          <p:spPr bwMode="auto">
            <a:xfrm>
              <a:off x="10206038" y="2236788"/>
              <a:ext cx="46038" cy="227013"/>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6" name="Freeform 51"/>
            <p:cNvSpPr>
              <a:spLocks/>
            </p:cNvSpPr>
            <p:nvPr/>
          </p:nvSpPr>
          <p:spPr bwMode="auto">
            <a:xfrm>
              <a:off x="9429750" y="3357563"/>
              <a:ext cx="1385888" cy="39370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7" name="Rectangle 52"/>
            <p:cNvSpPr>
              <a:spLocks noChangeArrowheads="1"/>
            </p:cNvSpPr>
            <p:nvPr/>
          </p:nvSpPr>
          <p:spPr bwMode="auto">
            <a:xfrm>
              <a:off x="9672638" y="3751263"/>
              <a:ext cx="184150" cy="11049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8" name="Rectangle 53"/>
            <p:cNvSpPr>
              <a:spLocks noChangeArrowheads="1"/>
            </p:cNvSpPr>
            <p:nvPr/>
          </p:nvSpPr>
          <p:spPr bwMode="auto">
            <a:xfrm>
              <a:off x="9672638" y="3751263"/>
              <a:ext cx="184150"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9" name="Rectangle 54"/>
            <p:cNvSpPr>
              <a:spLocks noChangeArrowheads="1"/>
            </p:cNvSpPr>
            <p:nvPr/>
          </p:nvSpPr>
          <p:spPr bwMode="auto">
            <a:xfrm>
              <a:off x="10464800" y="3751263"/>
              <a:ext cx="168275" cy="11049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0" name="Rectangle 55"/>
            <p:cNvSpPr>
              <a:spLocks noChangeArrowheads="1"/>
            </p:cNvSpPr>
            <p:nvPr/>
          </p:nvSpPr>
          <p:spPr bwMode="auto">
            <a:xfrm>
              <a:off x="10464800" y="3751263"/>
              <a:ext cx="1682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1" name="Freeform 56"/>
            <p:cNvSpPr>
              <a:spLocks/>
            </p:cNvSpPr>
            <p:nvPr/>
          </p:nvSpPr>
          <p:spPr bwMode="auto">
            <a:xfrm>
              <a:off x="10769600" y="1616075"/>
              <a:ext cx="106363" cy="196850"/>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2" name="Rectangle 57"/>
            <p:cNvSpPr>
              <a:spLocks noChangeArrowheads="1"/>
            </p:cNvSpPr>
            <p:nvPr/>
          </p:nvSpPr>
          <p:spPr bwMode="auto">
            <a:xfrm>
              <a:off x="10769600" y="1162050"/>
              <a:ext cx="15875" cy="544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3" name="Freeform 58"/>
            <p:cNvSpPr>
              <a:spLocks/>
            </p:cNvSpPr>
            <p:nvPr/>
          </p:nvSpPr>
          <p:spPr bwMode="auto">
            <a:xfrm>
              <a:off x="9413875" y="1616075"/>
              <a:ext cx="107950" cy="196850"/>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4" name="Rectangle 59"/>
            <p:cNvSpPr>
              <a:spLocks noChangeArrowheads="1"/>
            </p:cNvSpPr>
            <p:nvPr/>
          </p:nvSpPr>
          <p:spPr bwMode="auto">
            <a:xfrm>
              <a:off x="9490075" y="1162050"/>
              <a:ext cx="31750" cy="544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5" name="Freeform 60"/>
            <p:cNvSpPr>
              <a:spLocks/>
            </p:cNvSpPr>
            <p:nvPr/>
          </p:nvSpPr>
          <p:spPr bwMode="auto">
            <a:xfrm>
              <a:off x="9490075" y="4826000"/>
              <a:ext cx="549275" cy="182563"/>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6" name="Rectangle 61"/>
            <p:cNvSpPr>
              <a:spLocks noChangeArrowheads="1"/>
            </p:cNvSpPr>
            <p:nvPr/>
          </p:nvSpPr>
          <p:spPr bwMode="auto">
            <a:xfrm>
              <a:off x="9490075" y="5008563"/>
              <a:ext cx="549275" cy="1063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7" name="Freeform 62"/>
            <p:cNvSpPr>
              <a:spLocks/>
            </p:cNvSpPr>
            <p:nvPr/>
          </p:nvSpPr>
          <p:spPr bwMode="auto">
            <a:xfrm>
              <a:off x="10267950" y="4826000"/>
              <a:ext cx="563563" cy="182563"/>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8" name="Rectangle 63"/>
            <p:cNvSpPr>
              <a:spLocks noChangeArrowheads="1"/>
            </p:cNvSpPr>
            <p:nvPr/>
          </p:nvSpPr>
          <p:spPr bwMode="auto">
            <a:xfrm>
              <a:off x="10267950" y="5008563"/>
              <a:ext cx="563563" cy="1063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nvGrpSpPr>
            <p:cNvPr id="79" name="Group 78"/>
            <p:cNvGrpSpPr/>
            <p:nvPr/>
          </p:nvGrpSpPr>
          <p:grpSpPr>
            <a:xfrm rot="8100000">
              <a:off x="8375065" y="2284120"/>
              <a:ext cx="517525" cy="1317625"/>
              <a:chOff x="8759825" y="2933700"/>
              <a:chExt cx="517525" cy="1317625"/>
            </a:xfrm>
          </p:grpSpPr>
          <p:sp>
            <p:nvSpPr>
              <p:cNvPr id="39" name="Rectangle 34"/>
              <p:cNvSpPr>
                <a:spLocks noChangeArrowheads="1"/>
              </p:cNvSpPr>
              <p:nvPr/>
            </p:nvSpPr>
            <p:spPr bwMode="auto">
              <a:xfrm>
                <a:off x="8926513" y="3478213"/>
                <a:ext cx="182563" cy="423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0" name="Rectangle 35"/>
              <p:cNvSpPr>
                <a:spLocks noChangeArrowheads="1"/>
              </p:cNvSpPr>
              <p:nvPr/>
            </p:nvSpPr>
            <p:spPr bwMode="auto">
              <a:xfrm>
                <a:off x="8926513" y="3478213"/>
                <a:ext cx="182563" cy="1968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1" name="Freeform 36"/>
              <p:cNvSpPr>
                <a:spLocks/>
              </p:cNvSpPr>
              <p:nvPr/>
            </p:nvSpPr>
            <p:spPr bwMode="auto">
              <a:xfrm>
                <a:off x="8820150" y="2933700"/>
                <a:ext cx="396875" cy="544513"/>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9" name="Freeform 64"/>
              <p:cNvSpPr>
                <a:spLocks/>
              </p:cNvSpPr>
              <p:nvPr/>
            </p:nvSpPr>
            <p:spPr bwMode="auto">
              <a:xfrm>
                <a:off x="8759825" y="3797300"/>
                <a:ext cx="517525" cy="454025"/>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70" name="Freeform 65"/>
            <p:cNvSpPr>
              <a:spLocks/>
            </p:cNvSpPr>
            <p:nvPr/>
          </p:nvSpPr>
          <p:spPr bwMode="auto">
            <a:xfrm>
              <a:off x="11014075" y="2070100"/>
              <a:ext cx="457200" cy="5302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1" name="Rectangle 66"/>
            <p:cNvSpPr>
              <a:spLocks noChangeArrowheads="1"/>
            </p:cNvSpPr>
            <p:nvPr/>
          </p:nvSpPr>
          <p:spPr bwMode="auto">
            <a:xfrm>
              <a:off x="11136313" y="2600325"/>
              <a:ext cx="166688" cy="560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2" name="Rectangle 67"/>
            <p:cNvSpPr>
              <a:spLocks noChangeArrowheads="1"/>
            </p:cNvSpPr>
            <p:nvPr/>
          </p:nvSpPr>
          <p:spPr bwMode="auto">
            <a:xfrm>
              <a:off x="11136313" y="2600325"/>
              <a:ext cx="166688" cy="1968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3" name="Rectangle 68"/>
            <p:cNvSpPr>
              <a:spLocks noChangeArrowheads="1"/>
            </p:cNvSpPr>
            <p:nvPr/>
          </p:nvSpPr>
          <p:spPr bwMode="auto">
            <a:xfrm>
              <a:off x="11136313" y="3478213"/>
              <a:ext cx="166688" cy="423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4" name="Rectangle 69"/>
            <p:cNvSpPr>
              <a:spLocks noChangeArrowheads="1"/>
            </p:cNvSpPr>
            <p:nvPr/>
          </p:nvSpPr>
          <p:spPr bwMode="auto">
            <a:xfrm>
              <a:off x="11136313" y="3478213"/>
              <a:ext cx="166688" cy="1968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5" name="Freeform 70"/>
            <p:cNvSpPr>
              <a:spLocks/>
            </p:cNvSpPr>
            <p:nvPr/>
          </p:nvSpPr>
          <p:spPr bwMode="auto">
            <a:xfrm>
              <a:off x="11028363" y="2933700"/>
              <a:ext cx="381000" cy="544513"/>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76" name="Freeform 71"/>
            <p:cNvSpPr>
              <a:spLocks/>
            </p:cNvSpPr>
            <p:nvPr/>
          </p:nvSpPr>
          <p:spPr bwMode="auto">
            <a:xfrm>
              <a:off x="10952163" y="3797300"/>
              <a:ext cx="533400" cy="454025"/>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nvGrpSpPr>
            <p:cNvPr id="33" name="Group 32"/>
            <p:cNvGrpSpPr/>
            <p:nvPr/>
          </p:nvGrpSpPr>
          <p:grpSpPr>
            <a:xfrm rot="18000000">
              <a:off x="7084238" y="1492860"/>
              <a:ext cx="1704975" cy="1450976"/>
              <a:chOff x="8751888" y="5173663"/>
              <a:chExt cx="1704975" cy="1450976"/>
            </a:xfrm>
          </p:grpSpPr>
          <p:sp>
            <p:nvSpPr>
              <p:cNvPr id="14" name="Freeform 9"/>
              <p:cNvSpPr>
                <a:spLocks/>
              </p:cNvSpPr>
              <p:nvPr/>
            </p:nvSpPr>
            <p:spPr bwMode="auto">
              <a:xfrm>
                <a:off x="9361488" y="5272088"/>
                <a:ext cx="1095375" cy="1270000"/>
              </a:xfrm>
              <a:custGeom>
                <a:avLst/>
                <a:gdLst>
                  <a:gd name="T0" fmla="*/ 289 w 291"/>
                  <a:gd name="T1" fmla="*/ 256 h 336"/>
                  <a:gd name="T2" fmla="*/ 233 w 291"/>
                  <a:gd name="T3" fmla="*/ 12 h 336"/>
                  <a:gd name="T4" fmla="*/ 217 w 291"/>
                  <a:gd name="T5" fmla="*/ 2 h 336"/>
                  <a:gd name="T6" fmla="*/ 145 w 291"/>
                  <a:gd name="T7" fmla="*/ 18 h 336"/>
                  <a:gd name="T8" fmla="*/ 0 w 291"/>
                  <a:gd name="T9" fmla="*/ 336 h 336"/>
                  <a:gd name="T10" fmla="*/ 279 w 291"/>
                  <a:gd name="T11" fmla="*/ 272 h 336"/>
                  <a:gd name="T12" fmla="*/ 289 w 291"/>
                  <a:gd name="T13" fmla="*/ 256 h 336"/>
                </a:gdLst>
                <a:ahLst/>
                <a:cxnLst>
                  <a:cxn ang="0">
                    <a:pos x="T0" y="T1"/>
                  </a:cxn>
                  <a:cxn ang="0">
                    <a:pos x="T2" y="T3"/>
                  </a:cxn>
                  <a:cxn ang="0">
                    <a:pos x="T4" y="T5"/>
                  </a:cxn>
                  <a:cxn ang="0">
                    <a:pos x="T6" y="T7"/>
                  </a:cxn>
                  <a:cxn ang="0">
                    <a:pos x="T8" y="T9"/>
                  </a:cxn>
                  <a:cxn ang="0">
                    <a:pos x="T10" y="T11"/>
                  </a:cxn>
                  <a:cxn ang="0">
                    <a:pos x="T12" y="T13"/>
                  </a:cxn>
                </a:cxnLst>
                <a:rect l="0" t="0" r="r" b="b"/>
                <a:pathLst>
                  <a:path w="291" h="336">
                    <a:moveTo>
                      <a:pt x="289" y="256"/>
                    </a:moveTo>
                    <a:cubicBezTo>
                      <a:pt x="233" y="12"/>
                      <a:pt x="233" y="12"/>
                      <a:pt x="233" y="12"/>
                    </a:cubicBezTo>
                    <a:cubicBezTo>
                      <a:pt x="231" y="5"/>
                      <a:pt x="224" y="0"/>
                      <a:pt x="217" y="2"/>
                    </a:cubicBezTo>
                    <a:cubicBezTo>
                      <a:pt x="145" y="18"/>
                      <a:pt x="145" y="18"/>
                      <a:pt x="145" y="18"/>
                    </a:cubicBezTo>
                    <a:cubicBezTo>
                      <a:pt x="0" y="336"/>
                      <a:pt x="0" y="336"/>
                      <a:pt x="0" y="336"/>
                    </a:cubicBezTo>
                    <a:cubicBezTo>
                      <a:pt x="279" y="272"/>
                      <a:pt x="279" y="272"/>
                      <a:pt x="279" y="272"/>
                    </a:cubicBezTo>
                    <a:cubicBezTo>
                      <a:pt x="286" y="271"/>
                      <a:pt x="291" y="264"/>
                      <a:pt x="289" y="256"/>
                    </a:cubicBezTo>
                  </a:path>
                </a:pathLst>
              </a:custGeom>
              <a:solidFill>
                <a:srgbClr val="D9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 name="Freeform 10"/>
              <p:cNvSpPr>
                <a:spLocks/>
              </p:cNvSpPr>
              <p:nvPr/>
            </p:nvSpPr>
            <p:spPr bwMode="auto">
              <a:xfrm>
                <a:off x="9912350" y="5173663"/>
                <a:ext cx="220662" cy="155575"/>
              </a:xfrm>
              <a:custGeom>
                <a:avLst/>
                <a:gdLst>
                  <a:gd name="T0" fmla="*/ 139 w 139"/>
                  <a:gd name="T1" fmla="*/ 67 h 98"/>
                  <a:gd name="T2" fmla="*/ 85 w 139"/>
                  <a:gd name="T3" fmla="*/ 0 h 98"/>
                  <a:gd name="T4" fmla="*/ 40 w 139"/>
                  <a:gd name="T5" fmla="*/ 10 h 98"/>
                  <a:gd name="T6" fmla="*/ 0 w 139"/>
                  <a:gd name="T7" fmla="*/ 98 h 98"/>
                  <a:gd name="T8" fmla="*/ 139 w 139"/>
                  <a:gd name="T9" fmla="*/ 67 h 98"/>
                </a:gdLst>
                <a:ahLst/>
                <a:cxnLst>
                  <a:cxn ang="0">
                    <a:pos x="T0" y="T1"/>
                  </a:cxn>
                  <a:cxn ang="0">
                    <a:pos x="T2" y="T3"/>
                  </a:cxn>
                  <a:cxn ang="0">
                    <a:pos x="T4" y="T5"/>
                  </a:cxn>
                  <a:cxn ang="0">
                    <a:pos x="T6" y="T7"/>
                  </a:cxn>
                  <a:cxn ang="0">
                    <a:pos x="T8" y="T9"/>
                  </a:cxn>
                </a:cxnLst>
                <a:rect l="0" t="0" r="r" b="b"/>
                <a:pathLst>
                  <a:path w="139" h="98">
                    <a:moveTo>
                      <a:pt x="139" y="67"/>
                    </a:moveTo>
                    <a:lnTo>
                      <a:pt x="85" y="0"/>
                    </a:lnTo>
                    <a:lnTo>
                      <a:pt x="40" y="10"/>
                    </a:lnTo>
                    <a:lnTo>
                      <a:pt x="0" y="98"/>
                    </a:lnTo>
                    <a:lnTo>
                      <a:pt x="139" y="67"/>
                    </a:lnTo>
                    <a:close/>
                  </a:path>
                </a:pathLst>
              </a:custGeom>
              <a:solidFill>
                <a:srgbClr val="D9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6" name="Freeform 11"/>
              <p:cNvSpPr>
                <a:spLocks/>
              </p:cNvSpPr>
              <p:nvPr/>
            </p:nvSpPr>
            <p:spPr bwMode="auto">
              <a:xfrm>
                <a:off x="8751888" y="5340351"/>
                <a:ext cx="1155700" cy="1284288"/>
              </a:xfrm>
              <a:custGeom>
                <a:avLst/>
                <a:gdLst>
                  <a:gd name="T0" fmla="*/ 12 w 307"/>
                  <a:gd name="T1" fmla="*/ 68 h 340"/>
                  <a:gd name="T2" fmla="*/ 2 w 307"/>
                  <a:gd name="T3" fmla="*/ 83 h 340"/>
                  <a:gd name="T4" fmla="*/ 57 w 307"/>
                  <a:gd name="T5" fmla="*/ 328 h 340"/>
                  <a:gd name="T6" fmla="*/ 73 w 307"/>
                  <a:gd name="T7" fmla="*/ 338 h 340"/>
                  <a:gd name="T8" fmla="*/ 162 w 307"/>
                  <a:gd name="T9" fmla="*/ 318 h 340"/>
                  <a:gd name="T10" fmla="*/ 307 w 307"/>
                  <a:gd name="T11" fmla="*/ 0 h 340"/>
                  <a:gd name="T12" fmla="*/ 12 w 307"/>
                  <a:gd name="T13" fmla="*/ 68 h 340"/>
                </a:gdLst>
                <a:ahLst/>
                <a:cxnLst>
                  <a:cxn ang="0">
                    <a:pos x="T0" y="T1"/>
                  </a:cxn>
                  <a:cxn ang="0">
                    <a:pos x="T2" y="T3"/>
                  </a:cxn>
                  <a:cxn ang="0">
                    <a:pos x="T4" y="T5"/>
                  </a:cxn>
                  <a:cxn ang="0">
                    <a:pos x="T6" y="T7"/>
                  </a:cxn>
                  <a:cxn ang="0">
                    <a:pos x="T8" y="T9"/>
                  </a:cxn>
                  <a:cxn ang="0">
                    <a:pos x="T10" y="T11"/>
                  </a:cxn>
                  <a:cxn ang="0">
                    <a:pos x="T12" y="T13"/>
                  </a:cxn>
                </a:cxnLst>
                <a:rect l="0" t="0" r="r" b="b"/>
                <a:pathLst>
                  <a:path w="307" h="340">
                    <a:moveTo>
                      <a:pt x="12" y="68"/>
                    </a:moveTo>
                    <a:cubicBezTo>
                      <a:pt x="4" y="69"/>
                      <a:pt x="0" y="76"/>
                      <a:pt x="2" y="83"/>
                    </a:cubicBezTo>
                    <a:cubicBezTo>
                      <a:pt x="57" y="328"/>
                      <a:pt x="57" y="328"/>
                      <a:pt x="57" y="328"/>
                    </a:cubicBezTo>
                    <a:cubicBezTo>
                      <a:pt x="59" y="335"/>
                      <a:pt x="66" y="340"/>
                      <a:pt x="73" y="338"/>
                    </a:cubicBezTo>
                    <a:cubicBezTo>
                      <a:pt x="162" y="318"/>
                      <a:pt x="162" y="318"/>
                      <a:pt x="162" y="318"/>
                    </a:cubicBezTo>
                    <a:cubicBezTo>
                      <a:pt x="307" y="0"/>
                      <a:pt x="307" y="0"/>
                      <a:pt x="307" y="0"/>
                    </a:cubicBezTo>
                    <a:lnTo>
                      <a:pt x="12" y="68"/>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7" name="Freeform 12"/>
              <p:cNvSpPr>
                <a:spLocks/>
              </p:cNvSpPr>
              <p:nvPr/>
            </p:nvSpPr>
            <p:spPr bwMode="auto">
              <a:xfrm>
                <a:off x="8820150" y="5921376"/>
                <a:ext cx="4762" cy="23813"/>
              </a:xfrm>
              <a:custGeom>
                <a:avLst/>
                <a:gdLst>
                  <a:gd name="T0" fmla="*/ 3 w 3"/>
                  <a:gd name="T1" fmla="*/ 15 h 15"/>
                  <a:gd name="T2" fmla="*/ 0 w 3"/>
                  <a:gd name="T3" fmla="*/ 0 h 15"/>
                  <a:gd name="T4" fmla="*/ 3 w 3"/>
                  <a:gd name="T5" fmla="*/ 15 h 15"/>
                  <a:gd name="T6" fmla="*/ 3 w 3"/>
                  <a:gd name="T7" fmla="*/ 15 h 15"/>
                </a:gdLst>
                <a:ahLst/>
                <a:cxnLst>
                  <a:cxn ang="0">
                    <a:pos x="T0" y="T1"/>
                  </a:cxn>
                  <a:cxn ang="0">
                    <a:pos x="T2" y="T3"/>
                  </a:cxn>
                  <a:cxn ang="0">
                    <a:pos x="T4" y="T5"/>
                  </a:cxn>
                  <a:cxn ang="0">
                    <a:pos x="T6" y="T7"/>
                  </a:cxn>
                </a:cxnLst>
                <a:rect l="0" t="0" r="r" b="b"/>
                <a:pathLst>
                  <a:path w="3" h="15">
                    <a:moveTo>
                      <a:pt x="3" y="15"/>
                    </a:moveTo>
                    <a:lnTo>
                      <a:pt x="0" y="0"/>
                    </a:lnTo>
                    <a:lnTo>
                      <a:pt x="3" y="15"/>
                    </a:lnTo>
                    <a:lnTo>
                      <a:pt x="3" y="15"/>
                    </a:lnTo>
                    <a:close/>
                  </a:path>
                </a:pathLst>
              </a:custGeom>
              <a:solidFill>
                <a:srgbClr val="3C33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8" name="Freeform 13"/>
              <p:cNvSpPr>
                <a:spLocks/>
              </p:cNvSpPr>
              <p:nvPr/>
            </p:nvSpPr>
            <p:spPr bwMode="auto">
              <a:xfrm>
                <a:off x="9317038" y="5189538"/>
                <a:ext cx="658812" cy="279400"/>
              </a:xfrm>
              <a:custGeom>
                <a:avLst/>
                <a:gdLst>
                  <a:gd name="T0" fmla="*/ 0 w 415"/>
                  <a:gd name="T1" fmla="*/ 176 h 176"/>
                  <a:gd name="T2" fmla="*/ 375 w 415"/>
                  <a:gd name="T3" fmla="*/ 88 h 176"/>
                  <a:gd name="T4" fmla="*/ 415 w 415"/>
                  <a:gd name="T5" fmla="*/ 0 h 176"/>
                  <a:gd name="T6" fmla="*/ 19 w 415"/>
                  <a:gd name="T7" fmla="*/ 90 h 176"/>
                  <a:gd name="T8" fmla="*/ 0 w 415"/>
                  <a:gd name="T9" fmla="*/ 176 h 176"/>
                </a:gdLst>
                <a:ahLst/>
                <a:cxnLst>
                  <a:cxn ang="0">
                    <a:pos x="T0" y="T1"/>
                  </a:cxn>
                  <a:cxn ang="0">
                    <a:pos x="T2" y="T3"/>
                  </a:cxn>
                  <a:cxn ang="0">
                    <a:pos x="T4" y="T5"/>
                  </a:cxn>
                  <a:cxn ang="0">
                    <a:pos x="T6" y="T7"/>
                  </a:cxn>
                  <a:cxn ang="0">
                    <a:pos x="T8" y="T9"/>
                  </a:cxn>
                </a:cxnLst>
                <a:rect l="0" t="0" r="r" b="b"/>
                <a:pathLst>
                  <a:path w="415" h="176">
                    <a:moveTo>
                      <a:pt x="0" y="176"/>
                    </a:moveTo>
                    <a:lnTo>
                      <a:pt x="375" y="88"/>
                    </a:lnTo>
                    <a:lnTo>
                      <a:pt x="415" y="0"/>
                    </a:lnTo>
                    <a:lnTo>
                      <a:pt x="19" y="90"/>
                    </a:lnTo>
                    <a:lnTo>
                      <a:pt x="0" y="176"/>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 name="Freeform 16"/>
              <p:cNvSpPr>
                <a:spLocks noEditPoints="1"/>
              </p:cNvSpPr>
              <p:nvPr/>
            </p:nvSpPr>
            <p:spPr bwMode="auto">
              <a:xfrm>
                <a:off x="9324975" y="5646738"/>
                <a:ext cx="703262" cy="561975"/>
              </a:xfrm>
              <a:custGeom>
                <a:avLst/>
                <a:gdLst>
                  <a:gd name="T0" fmla="*/ 96 w 187"/>
                  <a:gd name="T1" fmla="*/ 8 h 149"/>
                  <a:gd name="T2" fmla="*/ 46 w 187"/>
                  <a:gd name="T3" fmla="*/ 51 h 149"/>
                  <a:gd name="T4" fmla="*/ 7 w 187"/>
                  <a:gd name="T5" fmla="*/ 75 h 149"/>
                  <a:gd name="T6" fmla="*/ 4 w 187"/>
                  <a:gd name="T7" fmla="*/ 76 h 149"/>
                  <a:gd name="T8" fmla="*/ 4 w 187"/>
                  <a:gd name="T9" fmla="*/ 76 h 149"/>
                  <a:gd name="T10" fmla="*/ 0 w 187"/>
                  <a:gd name="T11" fmla="*/ 102 h 149"/>
                  <a:gd name="T12" fmla="*/ 0 w 187"/>
                  <a:gd name="T13" fmla="*/ 102 h 149"/>
                  <a:gd name="T14" fmla="*/ 0 w 187"/>
                  <a:gd name="T15" fmla="*/ 102 h 149"/>
                  <a:gd name="T16" fmla="*/ 0 w 187"/>
                  <a:gd name="T17" fmla="*/ 102 h 149"/>
                  <a:gd name="T18" fmla="*/ 0 w 187"/>
                  <a:gd name="T19" fmla="*/ 102 h 149"/>
                  <a:gd name="T20" fmla="*/ 14 w 187"/>
                  <a:gd name="T21" fmla="*/ 123 h 149"/>
                  <a:gd name="T22" fmla="*/ 63 w 187"/>
                  <a:gd name="T23" fmla="*/ 127 h 149"/>
                  <a:gd name="T24" fmla="*/ 126 w 187"/>
                  <a:gd name="T25" fmla="*/ 144 h 149"/>
                  <a:gd name="T26" fmla="*/ 179 w 187"/>
                  <a:gd name="T27" fmla="*/ 61 h 149"/>
                  <a:gd name="T28" fmla="*/ 96 w 187"/>
                  <a:gd name="T29" fmla="*/ 8 h 149"/>
                  <a:gd name="T30" fmla="*/ 9 w 187"/>
                  <a:gd name="T31" fmla="*/ 99 h 149"/>
                  <a:gd name="T32" fmla="*/ 9 w 187"/>
                  <a:gd name="T33" fmla="*/ 100 h 149"/>
                  <a:gd name="T34" fmla="*/ 0 w 187"/>
                  <a:gd name="T35" fmla="*/ 101 h 149"/>
                  <a:gd name="T36" fmla="*/ 9 w 187"/>
                  <a:gd name="T37"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49">
                    <a:moveTo>
                      <a:pt x="96" y="8"/>
                    </a:moveTo>
                    <a:cubicBezTo>
                      <a:pt x="72" y="14"/>
                      <a:pt x="54" y="30"/>
                      <a:pt x="46" y="51"/>
                    </a:cubicBezTo>
                    <a:cubicBezTo>
                      <a:pt x="45" y="53"/>
                      <a:pt x="37" y="68"/>
                      <a:pt x="7" y="75"/>
                    </a:cubicBezTo>
                    <a:cubicBezTo>
                      <a:pt x="4" y="76"/>
                      <a:pt x="4" y="76"/>
                      <a:pt x="4" y="76"/>
                    </a:cubicBezTo>
                    <a:cubicBezTo>
                      <a:pt x="4" y="76"/>
                      <a:pt x="4" y="76"/>
                      <a:pt x="4" y="76"/>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14" y="123"/>
                      <a:pt x="14" y="123"/>
                      <a:pt x="14" y="123"/>
                    </a:cubicBezTo>
                    <a:cubicBezTo>
                      <a:pt x="49" y="115"/>
                      <a:pt x="63" y="127"/>
                      <a:pt x="63" y="127"/>
                    </a:cubicBezTo>
                    <a:cubicBezTo>
                      <a:pt x="80" y="142"/>
                      <a:pt x="103" y="149"/>
                      <a:pt x="126" y="144"/>
                    </a:cubicBezTo>
                    <a:cubicBezTo>
                      <a:pt x="164" y="135"/>
                      <a:pt x="187" y="98"/>
                      <a:pt x="179" y="61"/>
                    </a:cubicBezTo>
                    <a:cubicBezTo>
                      <a:pt x="170" y="23"/>
                      <a:pt x="133" y="0"/>
                      <a:pt x="96" y="8"/>
                    </a:cubicBezTo>
                    <a:moveTo>
                      <a:pt x="9" y="99"/>
                    </a:moveTo>
                    <a:cubicBezTo>
                      <a:pt x="9" y="100"/>
                      <a:pt x="9" y="100"/>
                      <a:pt x="9" y="100"/>
                    </a:cubicBezTo>
                    <a:cubicBezTo>
                      <a:pt x="0" y="101"/>
                      <a:pt x="0" y="101"/>
                      <a:pt x="0" y="101"/>
                    </a:cubicBezTo>
                    <a:lnTo>
                      <a:pt x="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 name="Freeform 17"/>
              <p:cNvSpPr>
                <a:spLocks/>
              </p:cNvSpPr>
              <p:nvPr/>
            </p:nvSpPr>
            <p:spPr bwMode="auto">
              <a:xfrm>
                <a:off x="9223375" y="5929313"/>
                <a:ext cx="153987" cy="204788"/>
              </a:xfrm>
              <a:custGeom>
                <a:avLst/>
                <a:gdLst>
                  <a:gd name="T0" fmla="*/ 0 w 97"/>
                  <a:gd name="T1" fmla="*/ 17 h 129"/>
                  <a:gd name="T2" fmla="*/ 23 w 97"/>
                  <a:gd name="T3" fmla="*/ 129 h 129"/>
                  <a:gd name="T4" fmla="*/ 97 w 97"/>
                  <a:gd name="T5" fmla="*/ 112 h 129"/>
                  <a:gd name="T6" fmla="*/ 73 w 97"/>
                  <a:gd name="T7" fmla="*/ 0 h 129"/>
                  <a:gd name="T8" fmla="*/ 0 w 97"/>
                  <a:gd name="T9" fmla="*/ 17 h 129"/>
                </a:gdLst>
                <a:ahLst/>
                <a:cxnLst>
                  <a:cxn ang="0">
                    <a:pos x="T0" y="T1"/>
                  </a:cxn>
                  <a:cxn ang="0">
                    <a:pos x="T2" y="T3"/>
                  </a:cxn>
                  <a:cxn ang="0">
                    <a:pos x="T4" y="T5"/>
                  </a:cxn>
                  <a:cxn ang="0">
                    <a:pos x="T6" y="T7"/>
                  </a:cxn>
                  <a:cxn ang="0">
                    <a:pos x="T8" y="T9"/>
                  </a:cxn>
                </a:cxnLst>
                <a:rect l="0" t="0" r="r" b="b"/>
                <a:pathLst>
                  <a:path w="97" h="129">
                    <a:moveTo>
                      <a:pt x="0" y="17"/>
                    </a:moveTo>
                    <a:lnTo>
                      <a:pt x="23" y="129"/>
                    </a:lnTo>
                    <a:lnTo>
                      <a:pt x="97" y="112"/>
                    </a:lnTo>
                    <a:lnTo>
                      <a:pt x="73" y="0"/>
                    </a:lnTo>
                    <a:lnTo>
                      <a:pt x="0" y="17"/>
                    </a:lnTo>
                    <a:close/>
                  </a:path>
                </a:pathLst>
              </a:custGeom>
              <a:solidFill>
                <a:srgbClr val="0D7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 name="Freeform 18"/>
              <p:cNvSpPr>
                <a:spLocks/>
              </p:cNvSpPr>
              <p:nvPr/>
            </p:nvSpPr>
            <p:spPr bwMode="auto">
              <a:xfrm>
                <a:off x="9313863" y="5937251"/>
                <a:ext cx="19050" cy="180975"/>
              </a:xfrm>
              <a:custGeom>
                <a:avLst/>
                <a:gdLst>
                  <a:gd name="T0" fmla="*/ 9 w 12"/>
                  <a:gd name="T1" fmla="*/ 114 h 114"/>
                  <a:gd name="T2" fmla="*/ 12 w 12"/>
                  <a:gd name="T3" fmla="*/ 114 h 114"/>
                  <a:gd name="T4" fmla="*/ 4 w 12"/>
                  <a:gd name="T5" fmla="*/ 0 h 114"/>
                  <a:gd name="T6" fmla="*/ 0 w 12"/>
                  <a:gd name="T7" fmla="*/ 0 h 114"/>
                  <a:gd name="T8" fmla="*/ 9 w 12"/>
                  <a:gd name="T9" fmla="*/ 114 h 114"/>
                </a:gdLst>
                <a:ahLst/>
                <a:cxnLst>
                  <a:cxn ang="0">
                    <a:pos x="T0" y="T1"/>
                  </a:cxn>
                  <a:cxn ang="0">
                    <a:pos x="T2" y="T3"/>
                  </a:cxn>
                  <a:cxn ang="0">
                    <a:pos x="T4" y="T5"/>
                  </a:cxn>
                  <a:cxn ang="0">
                    <a:pos x="T6" y="T7"/>
                  </a:cxn>
                  <a:cxn ang="0">
                    <a:pos x="T8" y="T9"/>
                  </a:cxn>
                </a:cxnLst>
                <a:rect l="0" t="0" r="r" b="b"/>
                <a:pathLst>
                  <a:path w="12" h="114">
                    <a:moveTo>
                      <a:pt x="9" y="114"/>
                    </a:moveTo>
                    <a:lnTo>
                      <a:pt x="12" y="114"/>
                    </a:lnTo>
                    <a:lnTo>
                      <a:pt x="4" y="0"/>
                    </a:lnTo>
                    <a:lnTo>
                      <a:pt x="0" y="0"/>
                    </a:lnTo>
                    <a:lnTo>
                      <a:pt x="9" y="114"/>
                    </a:lnTo>
                    <a:close/>
                  </a:path>
                </a:pathLst>
              </a:custGeom>
              <a:solidFill>
                <a:srgbClr val="1E4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 name="Freeform 19"/>
              <p:cNvSpPr>
                <a:spLocks/>
              </p:cNvSpPr>
              <p:nvPr/>
            </p:nvSpPr>
            <p:spPr bwMode="auto">
              <a:xfrm>
                <a:off x="9275763" y="5945188"/>
                <a:ext cx="19050" cy="180975"/>
              </a:xfrm>
              <a:custGeom>
                <a:avLst/>
                <a:gdLst>
                  <a:gd name="T0" fmla="*/ 9 w 12"/>
                  <a:gd name="T1" fmla="*/ 114 h 114"/>
                  <a:gd name="T2" fmla="*/ 12 w 12"/>
                  <a:gd name="T3" fmla="*/ 114 h 114"/>
                  <a:gd name="T4" fmla="*/ 5 w 12"/>
                  <a:gd name="T5" fmla="*/ 0 h 114"/>
                  <a:gd name="T6" fmla="*/ 0 w 12"/>
                  <a:gd name="T7" fmla="*/ 0 h 114"/>
                  <a:gd name="T8" fmla="*/ 9 w 12"/>
                  <a:gd name="T9" fmla="*/ 114 h 114"/>
                </a:gdLst>
                <a:ahLst/>
                <a:cxnLst>
                  <a:cxn ang="0">
                    <a:pos x="T0" y="T1"/>
                  </a:cxn>
                  <a:cxn ang="0">
                    <a:pos x="T2" y="T3"/>
                  </a:cxn>
                  <a:cxn ang="0">
                    <a:pos x="T4" y="T5"/>
                  </a:cxn>
                  <a:cxn ang="0">
                    <a:pos x="T6" y="T7"/>
                  </a:cxn>
                  <a:cxn ang="0">
                    <a:pos x="T8" y="T9"/>
                  </a:cxn>
                </a:cxnLst>
                <a:rect l="0" t="0" r="r" b="b"/>
                <a:pathLst>
                  <a:path w="12" h="114">
                    <a:moveTo>
                      <a:pt x="9" y="114"/>
                    </a:moveTo>
                    <a:lnTo>
                      <a:pt x="12" y="114"/>
                    </a:lnTo>
                    <a:lnTo>
                      <a:pt x="5" y="0"/>
                    </a:lnTo>
                    <a:lnTo>
                      <a:pt x="0" y="0"/>
                    </a:lnTo>
                    <a:lnTo>
                      <a:pt x="9" y="114"/>
                    </a:lnTo>
                    <a:close/>
                  </a:path>
                </a:pathLst>
              </a:custGeom>
              <a:solidFill>
                <a:srgbClr val="1E4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5" name="Freeform 20"/>
              <p:cNvSpPr>
                <a:spLocks/>
              </p:cNvSpPr>
              <p:nvPr/>
            </p:nvSpPr>
            <p:spPr bwMode="auto">
              <a:xfrm>
                <a:off x="9245600" y="5951538"/>
                <a:ext cx="19050" cy="182563"/>
              </a:xfrm>
              <a:custGeom>
                <a:avLst/>
                <a:gdLst>
                  <a:gd name="T0" fmla="*/ 7 w 12"/>
                  <a:gd name="T1" fmla="*/ 115 h 115"/>
                  <a:gd name="T2" fmla="*/ 12 w 12"/>
                  <a:gd name="T3" fmla="*/ 115 h 115"/>
                  <a:gd name="T4" fmla="*/ 5 w 12"/>
                  <a:gd name="T5" fmla="*/ 0 h 115"/>
                  <a:gd name="T6" fmla="*/ 0 w 12"/>
                  <a:gd name="T7" fmla="*/ 0 h 115"/>
                  <a:gd name="T8" fmla="*/ 7 w 12"/>
                  <a:gd name="T9" fmla="*/ 115 h 115"/>
                </a:gdLst>
                <a:ahLst/>
                <a:cxnLst>
                  <a:cxn ang="0">
                    <a:pos x="T0" y="T1"/>
                  </a:cxn>
                  <a:cxn ang="0">
                    <a:pos x="T2" y="T3"/>
                  </a:cxn>
                  <a:cxn ang="0">
                    <a:pos x="T4" y="T5"/>
                  </a:cxn>
                  <a:cxn ang="0">
                    <a:pos x="T6" y="T7"/>
                  </a:cxn>
                  <a:cxn ang="0">
                    <a:pos x="T8" y="T9"/>
                  </a:cxn>
                </a:cxnLst>
                <a:rect l="0" t="0" r="r" b="b"/>
                <a:pathLst>
                  <a:path w="12" h="115">
                    <a:moveTo>
                      <a:pt x="7" y="115"/>
                    </a:moveTo>
                    <a:lnTo>
                      <a:pt x="12" y="115"/>
                    </a:lnTo>
                    <a:lnTo>
                      <a:pt x="5" y="0"/>
                    </a:lnTo>
                    <a:lnTo>
                      <a:pt x="0" y="0"/>
                    </a:lnTo>
                    <a:lnTo>
                      <a:pt x="7" y="115"/>
                    </a:lnTo>
                    <a:close/>
                  </a:path>
                </a:pathLst>
              </a:custGeom>
              <a:solidFill>
                <a:srgbClr val="1E4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 name="Freeform 21"/>
              <p:cNvSpPr>
                <a:spLocks/>
              </p:cNvSpPr>
              <p:nvPr/>
            </p:nvSpPr>
            <p:spPr bwMode="auto">
              <a:xfrm>
                <a:off x="9204325" y="6000751"/>
                <a:ext cx="49212" cy="90488"/>
              </a:xfrm>
              <a:custGeom>
                <a:avLst/>
                <a:gdLst>
                  <a:gd name="T0" fmla="*/ 31 w 31"/>
                  <a:gd name="T1" fmla="*/ 57 h 57"/>
                  <a:gd name="T2" fmla="*/ 9 w 31"/>
                  <a:gd name="T3" fmla="*/ 53 h 57"/>
                  <a:gd name="T4" fmla="*/ 0 w 31"/>
                  <a:gd name="T5" fmla="*/ 12 h 57"/>
                  <a:gd name="T6" fmla="*/ 17 w 31"/>
                  <a:gd name="T7" fmla="*/ 0 h 57"/>
                  <a:gd name="T8" fmla="*/ 31 w 31"/>
                  <a:gd name="T9" fmla="*/ 57 h 57"/>
                </a:gdLst>
                <a:ahLst/>
                <a:cxnLst>
                  <a:cxn ang="0">
                    <a:pos x="T0" y="T1"/>
                  </a:cxn>
                  <a:cxn ang="0">
                    <a:pos x="T2" y="T3"/>
                  </a:cxn>
                  <a:cxn ang="0">
                    <a:pos x="T4" y="T5"/>
                  </a:cxn>
                  <a:cxn ang="0">
                    <a:pos x="T6" y="T7"/>
                  </a:cxn>
                  <a:cxn ang="0">
                    <a:pos x="T8" y="T9"/>
                  </a:cxn>
                </a:cxnLst>
                <a:rect l="0" t="0" r="r" b="b"/>
                <a:pathLst>
                  <a:path w="31" h="57">
                    <a:moveTo>
                      <a:pt x="31" y="57"/>
                    </a:moveTo>
                    <a:lnTo>
                      <a:pt x="9" y="53"/>
                    </a:lnTo>
                    <a:lnTo>
                      <a:pt x="0" y="12"/>
                    </a:lnTo>
                    <a:lnTo>
                      <a:pt x="17" y="0"/>
                    </a:lnTo>
                    <a:lnTo>
                      <a:pt x="31" y="57"/>
                    </a:lnTo>
                    <a:close/>
                  </a:path>
                </a:pathLst>
              </a:custGeom>
              <a:solidFill>
                <a:srgbClr val="1E4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93" name="Freeform 79"/>
            <p:cNvSpPr>
              <a:spLocks/>
            </p:cNvSpPr>
            <p:nvPr/>
          </p:nvSpPr>
          <p:spPr bwMode="auto">
            <a:xfrm>
              <a:off x="8290787" y="2344308"/>
              <a:ext cx="275047" cy="270305"/>
            </a:xfrm>
            <a:custGeom>
              <a:avLst/>
              <a:gdLst>
                <a:gd name="T0" fmla="*/ 84 w 84"/>
                <a:gd name="T1" fmla="*/ 83 h 83"/>
                <a:gd name="T2" fmla="*/ 43 w 84"/>
                <a:gd name="T3" fmla="*/ 83 h 83"/>
                <a:gd name="T4" fmla="*/ 30 w 84"/>
                <a:gd name="T5" fmla="*/ 51 h 83"/>
                <a:gd name="T6" fmla="*/ 0 w 84"/>
                <a:gd name="T7" fmla="*/ 41 h 83"/>
                <a:gd name="T8" fmla="*/ 0 w 84"/>
                <a:gd name="T9" fmla="*/ 1 h 83"/>
                <a:gd name="T10" fmla="*/ 57 w 84"/>
                <a:gd name="T11" fmla="*/ 24 h 83"/>
                <a:gd name="T12" fmla="*/ 84 w 8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4" h="83">
                  <a:moveTo>
                    <a:pt x="84" y="83"/>
                  </a:moveTo>
                  <a:cubicBezTo>
                    <a:pt x="43" y="83"/>
                    <a:pt x="43" y="83"/>
                    <a:pt x="43" y="83"/>
                  </a:cubicBezTo>
                  <a:cubicBezTo>
                    <a:pt x="43" y="72"/>
                    <a:pt x="39" y="60"/>
                    <a:pt x="30" y="51"/>
                  </a:cubicBezTo>
                  <a:cubicBezTo>
                    <a:pt x="24" y="44"/>
                    <a:pt x="13" y="41"/>
                    <a:pt x="0" y="41"/>
                  </a:cubicBezTo>
                  <a:cubicBezTo>
                    <a:pt x="0" y="1"/>
                    <a:pt x="0" y="1"/>
                    <a:pt x="0" y="1"/>
                  </a:cubicBezTo>
                  <a:cubicBezTo>
                    <a:pt x="20" y="0"/>
                    <a:pt x="44" y="11"/>
                    <a:pt x="57" y="24"/>
                  </a:cubicBezTo>
                  <a:cubicBezTo>
                    <a:pt x="74" y="41"/>
                    <a:pt x="84" y="62"/>
                    <a:pt x="84" y="83"/>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Tree>
    <p:extLst>
      <p:ext uri="{BB962C8B-B14F-4D97-AF65-F5344CB8AC3E}">
        <p14:creationId xmlns:p14="http://schemas.microsoft.com/office/powerpoint/2010/main" val="762239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4505" y="1617610"/>
            <a:ext cx="5582571" cy="4208248"/>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SQL Data </a:t>
              </a:r>
            </a:p>
            <a:p>
              <a:pPr defTabSz="896386"/>
              <a:r>
                <a:rPr lang="en-US" sz="1100" kern="0" dirty="0">
                  <a:solidFill>
                    <a:sysClr val="windowText" lastClr="000000"/>
                  </a:solidFill>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endParaRPr>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68" name="Rectangle 67"/>
            <p:cNvSpPr/>
            <p:nvPr/>
          </p:nvSpPr>
          <p:spPr>
            <a:xfrm>
              <a:off x="2833488" y="3390244"/>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70" name="Rectangle 69"/>
            <p:cNvSpPr/>
            <p:nvPr/>
          </p:nvSpPr>
          <p:spPr>
            <a:xfrm>
              <a:off x="2833488" y="2538073"/>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401144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a:t>
            </a:r>
          </a:p>
        </p:txBody>
      </p:sp>
      <p:sp>
        <p:nvSpPr>
          <p:cNvPr id="3" name="Content Placeholder 2"/>
          <p:cNvSpPr>
            <a:spLocks noGrp="1"/>
          </p:cNvSpPr>
          <p:nvPr>
            <p:ph sz="quarter" idx="10"/>
          </p:nvPr>
        </p:nvSpPr>
        <p:spPr>
          <a:xfrm>
            <a:off x="1" y="1165840"/>
            <a:ext cx="8489579" cy="4793694"/>
          </a:xfrm>
        </p:spPr>
        <p:txBody>
          <a:bodyPr/>
          <a:lstStyle/>
          <a:p>
            <a:r>
              <a:rPr lang="en-US" sz="3529" dirty="0"/>
              <a:t>Why Azure Machine Learning?</a:t>
            </a:r>
            <a:endParaRPr lang="en-US" sz="3529" i="1" dirty="0"/>
          </a:p>
          <a:p>
            <a:r>
              <a:rPr lang="en-US" sz="3529" dirty="0"/>
              <a:t>Getting started</a:t>
            </a:r>
          </a:p>
          <a:p>
            <a:pPr lvl="1"/>
            <a:r>
              <a:rPr lang="en-US" sz="3529" dirty="0"/>
              <a:t>Setting up a Microsoft Azure account</a:t>
            </a:r>
          </a:p>
          <a:p>
            <a:pPr lvl="1"/>
            <a:r>
              <a:rPr lang="en-US" sz="3529" dirty="0"/>
              <a:t>Setting up a storage account</a:t>
            </a:r>
          </a:p>
          <a:p>
            <a:pPr lvl="1"/>
            <a:r>
              <a:rPr lang="en-US" sz="3529" dirty="0"/>
              <a:t>Setting up an Azure Machine Learning workspace</a:t>
            </a:r>
          </a:p>
          <a:p>
            <a:r>
              <a:rPr lang="en-US" sz="3529" dirty="0"/>
              <a:t>Advantages</a:t>
            </a:r>
          </a:p>
          <a:p>
            <a:endParaRPr lang="en-US" sz="2800" dirty="0"/>
          </a:p>
        </p:txBody>
      </p:sp>
      <p:grpSp>
        <p:nvGrpSpPr>
          <p:cNvPr id="5140" name="Group 5139"/>
          <p:cNvGrpSpPr/>
          <p:nvPr/>
        </p:nvGrpSpPr>
        <p:grpSpPr>
          <a:xfrm>
            <a:off x="8832607" y="734279"/>
            <a:ext cx="1962486" cy="1551624"/>
            <a:chOff x="8458200" y="682625"/>
            <a:chExt cx="2001838" cy="1582737"/>
          </a:xfrm>
        </p:grpSpPr>
        <p:sp>
          <p:nvSpPr>
            <p:cNvPr id="5139" name="Freeform 76"/>
            <p:cNvSpPr>
              <a:spLocks/>
            </p:cNvSpPr>
            <p:nvPr/>
          </p:nvSpPr>
          <p:spPr bwMode="auto">
            <a:xfrm>
              <a:off x="8458200" y="1125538"/>
              <a:ext cx="2001838" cy="113982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nvGrpSpPr>
            <p:cNvPr id="16" name="Group 15"/>
            <p:cNvGrpSpPr/>
            <p:nvPr/>
          </p:nvGrpSpPr>
          <p:grpSpPr>
            <a:xfrm>
              <a:off x="9230832" y="682625"/>
              <a:ext cx="535802" cy="1298955"/>
              <a:chOff x="9740545" y="728166"/>
              <a:chExt cx="1069980" cy="2593959"/>
            </a:xfrm>
          </p:grpSpPr>
          <p:sp>
            <p:nvSpPr>
              <p:cNvPr id="10" name="AutoShape 3"/>
              <p:cNvSpPr>
                <a:spLocks noChangeAspect="1" noChangeArrowheads="1" noTextEdit="1"/>
              </p:cNvSpPr>
              <p:nvPr/>
            </p:nvSpPr>
            <p:spPr bwMode="auto">
              <a:xfrm>
                <a:off x="9740545" y="728166"/>
                <a:ext cx="1069976" cy="259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1" name="Freeform 5"/>
              <p:cNvSpPr>
                <a:spLocks/>
              </p:cNvSpPr>
              <p:nvPr/>
            </p:nvSpPr>
            <p:spPr bwMode="auto">
              <a:xfrm>
                <a:off x="9740545" y="728166"/>
                <a:ext cx="1069976" cy="2593959"/>
              </a:xfrm>
              <a:custGeom>
                <a:avLst/>
                <a:gdLst>
                  <a:gd name="T0" fmla="*/ 324 w 324"/>
                  <a:gd name="T1" fmla="*/ 753 h 790"/>
                  <a:gd name="T2" fmla="*/ 287 w 324"/>
                  <a:gd name="T3" fmla="*/ 790 h 790"/>
                  <a:gd name="T4" fmla="*/ 37 w 324"/>
                  <a:gd name="T5" fmla="*/ 790 h 790"/>
                  <a:gd name="T6" fmla="*/ 0 w 324"/>
                  <a:gd name="T7" fmla="*/ 753 h 790"/>
                  <a:gd name="T8" fmla="*/ 0 w 324"/>
                  <a:gd name="T9" fmla="*/ 37 h 790"/>
                  <a:gd name="T10" fmla="*/ 37 w 324"/>
                  <a:gd name="T11" fmla="*/ 0 h 790"/>
                  <a:gd name="T12" fmla="*/ 287 w 324"/>
                  <a:gd name="T13" fmla="*/ 0 h 790"/>
                  <a:gd name="T14" fmla="*/ 324 w 324"/>
                  <a:gd name="T15" fmla="*/ 37 h 790"/>
                  <a:gd name="T16" fmla="*/ 324 w 324"/>
                  <a:gd name="T17" fmla="*/ 753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790">
                    <a:moveTo>
                      <a:pt x="324" y="753"/>
                    </a:moveTo>
                    <a:cubicBezTo>
                      <a:pt x="324" y="774"/>
                      <a:pt x="307" y="790"/>
                      <a:pt x="287" y="790"/>
                    </a:cubicBezTo>
                    <a:cubicBezTo>
                      <a:pt x="37" y="790"/>
                      <a:pt x="37" y="790"/>
                      <a:pt x="37" y="790"/>
                    </a:cubicBezTo>
                    <a:cubicBezTo>
                      <a:pt x="16" y="790"/>
                      <a:pt x="0" y="774"/>
                      <a:pt x="0" y="753"/>
                    </a:cubicBezTo>
                    <a:cubicBezTo>
                      <a:pt x="0" y="37"/>
                      <a:pt x="0" y="37"/>
                      <a:pt x="0" y="37"/>
                    </a:cubicBezTo>
                    <a:cubicBezTo>
                      <a:pt x="0" y="16"/>
                      <a:pt x="16" y="0"/>
                      <a:pt x="37" y="0"/>
                    </a:cubicBezTo>
                    <a:cubicBezTo>
                      <a:pt x="287" y="0"/>
                      <a:pt x="287" y="0"/>
                      <a:pt x="287" y="0"/>
                    </a:cubicBezTo>
                    <a:cubicBezTo>
                      <a:pt x="307" y="0"/>
                      <a:pt x="324" y="16"/>
                      <a:pt x="324" y="37"/>
                    </a:cubicBezTo>
                    <a:lnTo>
                      <a:pt x="324" y="753"/>
                    </a:ln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2" name="Oval 6"/>
              <p:cNvSpPr>
                <a:spLocks noChangeArrowheads="1"/>
              </p:cNvSpPr>
              <p:nvPr/>
            </p:nvSpPr>
            <p:spPr bwMode="auto">
              <a:xfrm>
                <a:off x="9856433" y="2009271"/>
                <a:ext cx="231776" cy="228598"/>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3" name="Rectangle 7"/>
              <p:cNvSpPr>
                <a:spLocks noChangeArrowheads="1"/>
              </p:cNvSpPr>
              <p:nvPr/>
            </p:nvSpPr>
            <p:spPr bwMode="auto">
              <a:xfrm>
                <a:off x="9740549" y="1333001"/>
                <a:ext cx="1069976" cy="34925"/>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4" name="Rectangle 8"/>
              <p:cNvSpPr>
                <a:spLocks noChangeArrowheads="1"/>
              </p:cNvSpPr>
              <p:nvPr/>
            </p:nvSpPr>
            <p:spPr bwMode="auto">
              <a:xfrm>
                <a:off x="10192986" y="1333001"/>
                <a:ext cx="161924" cy="3492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15" name="Oval 9"/>
              <p:cNvSpPr>
                <a:spLocks noChangeArrowheads="1"/>
              </p:cNvSpPr>
              <p:nvPr/>
            </p:nvSpPr>
            <p:spPr bwMode="auto">
              <a:xfrm>
                <a:off x="10593023" y="866284"/>
                <a:ext cx="69850" cy="6826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sp>
        <p:nvSpPr>
          <p:cNvPr id="19" name="AutoShape 11"/>
          <p:cNvSpPr>
            <a:spLocks noChangeAspect="1" noChangeArrowheads="1" noTextEdit="1"/>
          </p:cNvSpPr>
          <p:nvPr/>
        </p:nvSpPr>
        <p:spPr bwMode="auto">
          <a:xfrm>
            <a:off x="9468487" y="4325426"/>
            <a:ext cx="1483148" cy="18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0" name="Freeform 13"/>
          <p:cNvSpPr>
            <a:spLocks noEditPoints="1"/>
          </p:cNvSpPr>
          <p:nvPr/>
        </p:nvSpPr>
        <p:spPr bwMode="auto">
          <a:xfrm>
            <a:off x="9465376" y="4330095"/>
            <a:ext cx="1486260" cy="1769506"/>
          </a:xfrm>
          <a:custGeom>
            <a:avLst/>
            <a:gdLst>
              <a:gd name="T0" fmla="*/ 195 w 391"/>
              <a:gd name="T1" fmla="*/ 0 h 466"/>
              <a:gd name="T2" fmla="*/ 0 w 391"/>
              <a:gd name="T3" fmla="*/ 195 h 466"/>
              <a:gd name="T4" fmla="*/ 0 w 391"/>
              <a:gd name="T5" fmla="*/ 466 h 466"/>
              <a:gd name="T6" fmla="*/ 324 w 391"/>
              <a:gd name="T7" fmla="*/ 466 h 466"/>
              <a:gd name="T8" fmla="*/ 324 w 391"/>
              <a:gd name="T9" fmla="*/ 402 h 466"/>
              <a:gd name="T10" fmla="*/ 320 w 391"/>
              <a:gd name="T11" fmla="*/ 402 h 466"/>
              <a:gd name="T12" fmla="*/ 257 w 391"/>
              <a:gd name="T13" fmla="*/ 365 h 466"/>
              <a:gd name="T14" fmla="*/ 324 w 391"/>
              <a:gd name="T15" fmla="*/ 365 h 466"/>
              <a:gd name="T16" fmla="*/ 324 w 391"/>
              <a:gd name="T17" fmla="*/ 310 h 466"/>
              <a:gd name="T18" fmla="*/ 391 w 391"/>
              <a:gd name="T19" fmla="*/ 310 h 466"/>
              <a:gd name="T20" fmla="*/ 391 w 391"/>
              <a:gd name="T21" fmla="*/ 195 h 466"/>
              <a:gd name="T22" fmla="*/ 195 w 391"/>
              <a:gd name="T23" fmla="*/ 0 h 466"/>
              <a:gd name="T24" fmla="*/ 263 w 391"/>
              <a:gd name="T25" fmla="*/ 243 h 466"/>
              <a:gd name="T26" fmla="*/ 240 w 391"/>
              <a:gd name="T27" fmla="*/ 220 h 466"/>
              <a:gd name="T28" fmla="*/ 263 w 391"/>
              <a:gd name="T29" fmla="*/ 197 h 466"/>
              <a:gd name="T30" fmla="*/ 286 w 391"/>
              <a:gd name="T31" fmla="*/ 220 h 466"/>
              <a:gd name="T32" fmla="*/ 263 w 391"/>
              <a:gd name="T33" fmla="*/ 24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6">
                <a:moveTo>
                  <a:pt x="195" y="0"/>
                </a:moveTo>
                <a:cubicBezTo>
                  <a:pt x="87" y="0"/>
                  <a:pt x="0" y="87"/>
                  <a:pt x="0" y="195"/>
                </a:cubicBezTo>
                <a:cubicBezTo>
                  <a:pt x="0" y="466"/>
                  <a:pt x="0" y="466"/>
                  <a:pt x="0" y="466"/>
                </a:cubicBezTo>
                <a:cubicBezTo>
                  <a:pt x="324" y="466"/>
                  <a:pt x="324" y="466"/>
                  <a:pt x="324" y="466"/>
                </a:cubicBezTo>
                <a:cubicBezTo>
                  <a:pt x="324" y="402"/>
                  <a:pt x="324" y="402"/>
                  <a:pt x="324" y="402"/>
                </a:cubicBezTo>
                <a:cubicBezTo>
                  <a:pt x="323" y="402"/>
                  <a:pt x="322" y="402"/>
                  <a:pt x="320" y="402"/>
                </a:cubicBezTo>
                <a:cubicBezTo>
                  <a:pt x="293" y="402"/>
                  <a:pt x="270" y="387"/>
                  <a:pt x="257" y="365"/>
                </a:cubicBezTo>
                <a:cubicBezTo>
                  <a:pt x="324" y="365"/>
                  <a:pt x="324" y="365"/>
                  <a:pt x="324" y="365"/>
                </a:cubicBezTo>
                <a:cubicBezTo>
                  <a:pt x="324" y="310"/>
                  <a:pt x="324" y="310"/>
                  <a:pt x="324" y="310"/>
                </a:cubicBezTo>
                <a:cubicBezTo>
                  <a:pt x="391" y="310"/>
                  <a:pt x="391" y="310"/>
                  <a:pt x="391" y="310"/>
                </a:cubicBezTo>
                <a:cubicBezTo>
                  <a:pt x="391" y="195"/>
                  <a:pt x="391" y="195"/>
                  <a:pt x="391" y="195"/>
                </a:cubicBezTo>
                <a:cubicBezTo>
                  <a:pt x="391" y="87"/>
                  <a:pt x="303" y="0"/>
                  <a:pt x="195" y="0"/>
                </a:cubicBezTo>
                <a:close/>
                <a:moveTo>
                  <a:pt x="263" y="243"/>
                </a:moveTo>
                <a:cubicBezTo>
                  <a:pt x="250" y="243"/>
                  <a:pt x="240" y="232"/>
                  <a:pt x="240" y="220"/>
                </a:cubicBezTo>
                <a:cubicBezTo>
                  <a:pt x="240" y="207"/>
                  <a:pt x="250" y="197"/>
                  <a:pt x="263" y="197"/>
                </a:cubicBezTo>
                <a:cubicBezTo>
                  <a:pt x="275" y="197"/>
                  <a:pt x="286" y="207"/>
                  <a:pt x="286" y="220"/>
                </a:cubicBezTo>
                <a:cubicBezTo>
                  <a:pt x="286" y="232"/>
                  <a:pt x="275" y="243"/>
                  <a:pt x="263" y="24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1" name="Freeform 14"/>
          <p:cNvSpPr>
            <a:spLocks/>
          </p:cNvSpPr>
          <p:nvPr/>
        </p:nvSpPr>
        <p:spPr bwMode="auto">
          <a:xfrm>
            <a:off x="9726833" y="4425028"/>
            <a:ext cx="950896" cy="535365"/>
          </a:xfrm>
          <a:custGeom>
            <a:avLst/>
            <a:gdLst>
              <a:gd name="T0" fmla="*/ 41 w 250"/>
              <a:gd name="T1" fmla="*/ 59 h 141"/>
              <a:gd name="T2" fmla="*/ 45 w 250"/>
              <a:gd name="T3" fmla="*/ 59 h 141"/>
              <a:gd name="T4" fmla="*/ 41 w 250"/>
              <a:gd name="T5" fmla="*/ 41 h 141"/>
              <a:gd name="T6" fmla="*/ 82 w 250"/>
              <a:gd name="T7" fmla="*/ 0 h 141"/>
              <a:gd name="T8" fmla="*/ 123 w 250"/>
              <a:gd name="T9" fmla="*/ 36 h 141"/>
              <a:gd name="T10" fmla="*/ 153 w 250"/>
              <a:gd name="T11" fmla="*/ 23 h 141"/>
              <a:gd name="T12" fmla="*/ 194 w 250"/>
              <a:gd name="T13" fmla="*/ 62 h 141"/>
              <a:gd name="T14" fmla="*/ 208 w 250"/>
              <a:gd name="T15" fmla="*/ 59 h 141"/>
              <a:gd name="T16" fmla="*/ 250 w 250"/>
              <a:gd name="T17" fmla="*/ 100 h 141"/>
              <a:gd name="T18" fmla="*/ 208 w 250"/>
              <a:gd name="T19" fmla="*/ 141 h 141"/>
              <a:gd name="T20" fmla="*/ 41 w 250"/>
              <a:gd name="T21" fmla="*/ 141 h 141"/>
              <a:gd name="T22" fmla="*/ 0 w 250"/>
              <a:gd name="T23" fmla="*/ 100 h 141"/>
              <a:gd name="T24" fmla="*/ 41 w 250"/>
              <a:gd name="T2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41">
                <a:moveTo>
                  <a:pt x="41" y="59"/>
                </a:moveTo>
                <a:cubicBezTo>
                  <a:pt x="42" y="59"/>
                  <a:pt x="44" y="59"/>
                  <a:pt x="45" y="59"/>
                </a:cubicBezTo>
                <a:cubicBezTo>
                  <a:pt x="43" y="54"/>
                  <a:pt x="41" y="48"/>
                  <a:pt x="41" y="41"/>
                </a:cubicBezTo>
                <a:cubicBezTo>
                  <a:pt x="41" y="19"/>
                  <a:pt x="59" y="0"/>
                  <a:pt x="82" y="0"/>
                </a:cubicBezTo>
                <a:cubicBezTo>
                  <a:pt x="103" y="0"/>
                  <a:pt x="120" y="16"/>
                  <a:pt x="123" y="36"/>
                </a:cubicBezTo>
                <a:cubicBezTo>
                  <a:pt x="130" y="28"/>
                  <a:pt x="141" y="23"/>
                  <a:pt x="153" y="23"/>
                </a:cubicBezTo>
                <a:cubicBezTo>
                  <a:pt x="175" y="23"/>
                  <a:pt x="193" y="40"/>
                  <a:pt x="194" y="62"/>
                </a:cubicBezTo>
                <a:cubicBezTo>
                  <a:pt x="199" y="60"/>
                  <a:pt x="203" y="59"/>
                  <a:pt x="208" y="59"/>
                </a:cubicBezTo>
                <a:cubicBezTo>
                  <a:pt x="231" y="59"/>
                  <a:pt x="250" y="78"/>
                  <a:pt x="250" y="100"/>
                </a:cubicBezTo>
                <a:cubicBezTo>
                  <a:pt x="250" y="123"/>
                  <a:pt x="231" y="141"/>
                  <a:pt x="208" y="141"/>
                </a:cubicBezTo>
                <a:cubicBezTo>
                  <a:pt x="41" y="141"/>
                  <a:pt x="41" y="141"/>
                  <a:pt x="41" y="141"/>
                </a:cubicBezTo>
                <a:cubicBezTo>
                  <a:pt x="18" y="141"/>
                  <a:pt x="0" y="123"/>
                  <a:pt x="0" y="100"/>
                </a:cubicBezTo>
                <a:cubicBezTo>
                  <a:pt x="0" y="78"/>
                  <a:pt x="18" y="59"/>
                  <a:pt x="41" y="59"/>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2" name="Rectangle 15"/>
          <p:cNvSpPr>
            <a:spLocks noChangeArrowheads="1"/>
          </p:cNvSpPr>
          <p:nvPr/>
        </p:nvSpPr>
        <p:spPr bwMode="auto">
          <a:xfrm>
            <a:off x="10259084" y="5901951"/>
            <a:ext cx="236557" cy="244339"/>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3" name="Rectangle 16"/>
          <p:cNvSpPr>
            <a:spLocks noChangeArrowheads="1"/>
          </p:cNvSpPr>
          <p:nvPr/>
        </p:nvSpPr>
        <p:spPr bwMode="auto">
          <a:xfrm>
            <a:off x="9929151" y="5427282"/>
            <a:ext cx="235001" cy="719007"/>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4" name="Rectangle 17"/>
          <p:cNvSpPr>
            <a:spLocks noChangeArrowheads="1"/>
          </p:cNvSpPr>
          <p:nvPr/>
        </p:nvSpPr>
        <p:spPr bwMode="auto">
          <a:xfrm>
            <a:off x="9955608" y="5469302"/>
            <a:ext cx="26457"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5" name="Rectangle 18"/>
          <p:cNvSpPr>
            <a:spLocks noChangeArrowheads="1"/>
          </p:cNvSpPr>
          <p:nvPr/>
        </p:nvSpPr>
        <p:spPr bwMode="auto">
          <a:xfrm>
            <a:off x="10008522" y="5469302"/>
            <a:ext cx="23345"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6" name="Rectangle 19"/>
          <p:cNvSpPr>
            <a:spLocks noChangeArrowheads="1"/>
          </p:cNvSpPr>
          <p:nvPr/>
        </p:nvSpPr>
        <p:spPr bwMode="auto">
          <a:xfrm>
            <a:off x="10058324" y="5469302"/>
            <a:ext cx="21788"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7" name="Rectangle 20"/>
          <p:cNvSpPr>
            <a:spLocks noChangeArrowheads="1"/>
          </p:cNvSpPr>
          <p:nvPr/>
        </p:nvSpPr>
        <p:spPr bwMode="auto">
          <a:xfrm>
            <a:off x="10108125" y="5469302"/>
            <a:ext cx="26457" cy="42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8" name="Rectangle 21"/>
          <p:cNvSpPr>
            <a:spLocks noChangeArrowheads="1"/>
          </p:cNvSpPr>
          <p:nvPr/>
        </p:nvSpPr>
        <p:spPr bwMode="auto">
          <a:xfrm>
            <a:off x="9955608" y="5537779"/>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29" name="Rectangle 22"/>
          <p:cNvSpPr>
            <a:spLocks noChangeArrowheads="1"/>
          </p:cNvSpPr>
          <p:nvPr/>
        </p:nvSpPr>
        <p:spPr bwMode="auto">
          <a:xfrm>
            <a:off x="10008522" y="5537779"/>
            <a:ext cx="23345"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0" name="Rectangle 23"/>
          <p:cNvSpPr>
            <a:spLocks noChangeArrowheads="1"/>
          </p:cNvSpPr>
          <p:nvPr/>
        </p:nvSpPr>
        <p:spPr bwMode="auto">
          <a:xfrm>
            <a:off x="10058324" y="5537779"/>
            <a:ext cx="21788"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1" name="Rectangle 24"/>
          <p:cNvSpPr>
            <a:spLocks noChangeArrowheads="1"/>
          </p:cNvSpPr>
          <p:nvPr/>
        </p:nvSpPr>
        <p:spPr bwMode="auto">
          <a:xfrm>
            <a:off x="10108125" y="5537779"/>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2" name="Rectangle 25"/>
          <p:cNvSpPr>
            <a:spLocks noChangeArrowheads="1"/>
          </p:cNvSpPr>
          <p:nvPr/>
        </p:nvSpPr>
        <p:spPr bwMode="auto">
          <a:xfrm>
            <a:off x="9955608" y="5606256"/>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3" name="Rectangle 26"/>
          <p:cNvSpPr>
            <a:spLocks noChangeArrowheads="1"/>
          </p:cNvSpPr>
          <p:nvPr/>
        </p:nvSpPr>
        <p:spPr bwMode="auto">
          <a:xfrm>
            <a:off x="10008522" y="5606256"/>
            <a:ext cx="23345"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4" name="Rectangle 27"/>
          <p:cNvSpPr>
            <a:spLocks noChangeArrowheads="1"/>
          </p:cNvSpPr>
          <p:nvPr/>
        </p:nvSpPr>
        <p:spPr bwMode="auto">
          <a:xfrm>
            <a:off x="10058324" y="5606256"/>
            <a:ext cx="21788"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5" name="Rectangle 28"/>
          <p:cNvSpPr>
            <a:spLocks noChangeArrowheads="1"/>
          </p:cNvSpPr>
          <p:nvPr/>
        </p:nvSpPr>
        <p:spPr bwMode="auto">
          <a:xfrm>
            <a:off x="10108125" y="5606256"/>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6" name="Rectangle 29"/>
          <p:cNvSpPr>
            <a:spLocks noChangeArrowheads="1"/>
          </p:cNvSpPr>
          <p:nvPr/>
        </p:nvSpPr>
        <p:spPr bwMode="auto">
          <a:xfrm>
            <a:off x="9955608" y="5674733"/>
            <a:ext cx="26457"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7" name="Rectangle 30"/>
          <p:cNvSpPr>
            <a:spLocks noChangeArrowheads="1"/>
          </p:cNvSpPr>
          <p:nvPr/>
        </p:nvSpPr>
        <p:spPr bwMode="auto">
          <a:xfrm>
            <a:off x="10008522" y="5674733"/>
            <a:ext cx="23345" cy="42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8" name="Rectangle 31"/>
          <p:cNvSpPr>
            <a:spLocks noChangeArrowheads="1"/>
          </p:cNvSpPr>
          <p:nvPr/>
        </p:nvSpPr>
        <p:spPr bwMode="auto">
          <a:xfrm>
            <a:off x="10058324" y="5674733"/>
            <a:ext cx="21788"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39" name="Rectangle 32"/>
          <p:cNvSpPr>
            <a:spLocks noChangeArrowheads="1"/>
          </p:cNvSpPr>
          <p:nvPr/>
        </p:nvSpPr>
        <p:spPr bwMode="auto">
          <a:xfrm>
            <a:off x="10108125" y="5674733"/>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0" name="Rectangle 33"/>
          <p:cNvSpPr>
            <a:spLocks noChangeArrowheads="1"/>
          </p:cNvSpPr>
          <p:nvPr/>
        </p:nvSpPr>
        <p:spPr bwMode="auto">
          <a:xfrm>
            <a:off x="9955608" y="5743210"/>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1" name="Rectangle 34"/>
          <p:cNvSpPr>
            <a:spLocks noChangeArrowheads="1"/>
          </p:cNvSpPr>
          <p:nvPr/>
        </p:nvSpPr>
        <p:spPr bwMode="auto">
          <a:xfrm>
            <a:off x="10008522" y="5743210"/>
            <a:ext cx="23345"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2" name="Rectangle 35"/>
          <p:cNvSpPr>
            <a:spLocks noChangeArrowheads="1"/>
          </p:cNvSpPr>
          <p:nvPr/>
        </p:nvSpPr>
        <p:spPr bwMode="auto">
          <a:xfrm>
            <a:off x="10058324" y="5743210"/>
            <a:ext cx="21788"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3" name="Rectangle 36"/>
          <p:cNvSpPr>
            <a:spLocks noChangeArrowheads="1"/>
          </p:cNvSpPr>
          <p:nvPr/>
        </p:nvSpPr>
        <p:spPr bwMode="auto">
          <a:xfrm>
            <a:off x="10108125" y="5743210"/>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4" name="Rectangle 37"/>
          <p:cNvSpPr>
            <a:spLocks noChangeArrowheads="1"/>
          </p:cNvSpPr>
          <p:nvPr/>
        </p:nvSpPr>
        <p:spPr bwMode="auto">
          <a:xfrm>
            <a:off x="9955608" y="5811687"/>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5" name="Rectangle 38"/>
          <p:cNvSpPr>
            <a:spLocks noChangeArrowheads="1"/>
          </p:cNvSpPr>
          <p:nvPr/>
        </p:nvSpPr>
        <p:spPr bwMode="auto">
          <a:xfrm>
            <a:off x="10008522" y="5811687"/>
            <a:ext cx="23345"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6" name="Rectangle 39"/>
          <p:cNvSpPr>
            <a:spLocks noChangeArrowheads="1"/>
          </p:cNvSpPr>
          <p:nvPr/>
        </p:nvSpPr>
        <p:spPr bwMode="auto">
          <a:xfrm>
            <a:off x="10058324" y="5811687"/>
            <a:ext cx="21788" cy="42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7" name="Rectangle 40"/>
          <p:cNvSpPr>
            <a:spLocks noChangeArrowheads="1"/>
          </p:cNvSpPr>
          <p:nvPr/>
        </p:nvSpPr>
        <p:spPr bwMode="auto">
          <a:xfrm>
            <a:off x="10108125" y="5811687"/>
            <a:ext cx="26457"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8" name="Rectangle 41"/>
          <p:cNvSpPr>
            <a:spLocks noChangeArrowheads="1"/>
          </p:cNvSpPr>
          <p:nvPr/>
        </p:nvSpPr>
        <p:spPr bwMode="auto">
          <a:xfrm>
            <a:off x="9955608" y="5880164"/>
            <a:ext cx="26457"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49" name="Rectangle 42"/>
          <p:cNvSpPr>
            <a:spLocks noChangeArrowheads="1"/>
          </p:cNvSpPr>
          <p:nvPr/>
        </p:nvSpPr>
        <p:spPr bwMode="auto">
          <a:xfrm>
            <a:off x="10008522" y="5880164"/>
            <a:ext cx="23345"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0" name="Rectangle 43"/>
          <p:cNvSpPr>
            <a:spLocks noChangeArrowheads="1"/>
          </p:cNvSpPr>
          <p:nvPr/>
        </p:nvSpPr>
        <p:spPr bwMode="auto">
          <a:xfrm>
            <a:off x="10058324" y="5880164"/>
            <a:ext cx="21788" cy="420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 name="Rectangle 44"/>
          <p:cNvSpPr>
            <a:spLocks noChangeArrowheads="1"/>
          </p:cNvSpPr>
          <p:nvPr/>
        </p:nvSpPr>
        <p:spPr bwMode="auto">
          <a:xfrm>
            <a:off x="10108125" y="5880164"/>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2" name="Rectangle 45"/>
          <p:cNvSpPr>
            <a:spLocks noChangeArrowheads="1"/>
          </p:cNvSpPr>
          <p:nvPr/>
        </p:nvSpPr>
        <p:spPr bwMode="auto">
          <a:xfrm>
            <a:off x="9955608" y="5948641"/>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3" name="Rectangle 46"/>
          <p:cNvSpPr>
            <a:spLocks noChangeArrowheads="1"/>
          </p:cNvSpPr>
          <p:nvPr/>
        </p:nvSpPr>
        <p:spPr bwMode="auto">
          <a:xfrm>
            <a:off x="10008522" y="5948641"/>
            <a:ext cx="23345" cy="420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4" name="Rectangle 47"/>
          <p:cNvSpPr>
            <a:spLocks noChangeArrowheads="1"/>
          </p:cNvSpPr>
          <p:nvPr/>
        </p:nvSpPr>
        <p:spPr bwMode="auto">
          <a:xfrm>
            <a:off x="10058324" y="5948641"/>
            <a:ext cx="21788"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5" name="Rectangle 48"/>
          <p:cNvSpPr>
            <a:spLocks noChangeArrowheads="1"/>
          </p:cNvSpPr>
          <p:nvPr/>
        </p:nvSpPr>
        <p:spPr bwMode="auto">
          <a:xfrm>
            <a:off x="10108125" y="5948641"/>
            <a:ext cx="26457" cy="420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6" name="Rectangle 49"/>
          <p:cNvSpPr>
            <a:spLocks noChangeArrowheads="1"/>
          </p:cNvSpPr>
          <p:nvPr/>
        </p:nvSpPr>
        <p:spPr bwMode="auto">
          <a:xfrm>
            <a:off x="9955608" y="6017117"/>
            <a:ext cx="26457" cy="404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7" name="Rectangle 50"/>
          <p:cNvSpPr>
            <a:spLocks noChangeArrowheads="1"/>
          </p:cNvSpPr>
          <p:nvPr/>
        </p:nvSpPr>
        <p:spPr bwMode="auto">
          <a:xfrm>
            <a:off x="10008522" y="6017117"/>
            <a:ext cx="23345" cy="4046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8" name="Rectangle 51"/>
          <p:cNvSpPr>
            <a:spLocks noChangeArrowheads="1"/>
          </p:cNvSpPr>
          <p:nvPr/>
        </p:nvSpPr>
        <p:spPr bwMode="auto">
          <a:xfrm>
            <a:off x="10058324" y="6017117"/>
            <a:ext cx="21788" cy="404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9" name="Rectangle 52"/>
          <p:cNvSpPr>
            <a:spLocks noChangeArrowheads="1"/>
          </p:cNvSpPr>
          <p:nvPr/>
        </p:nvSpPr>
        <p:spPr bwMode="auto">
          <a:xfrm>
            <a:off x="10108125" y="6017117"/>
            <a:ext cx="26457" cy="4046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0" name="Rectangle 53"/>
          <p:cNvSpPr>
            <a:spLocks noChangeArrowheads="1"/>
          </p:cNvSpPr>
          <p:nvPr/>
        </p:nvSpPr>
        <p:spPr bwMode="auto">
          <a:xfrm>
            <a:off x="9582097" y="5656057"/>
            <a:ext cx="236557" cy="490233"/>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1" name="Rectangle 54"/>
          <p:cNvSpPr>
            <a:spLocks noChangeArrowheads="1"/>
          </p:cNvSpPr>
          <p:nvPr/>
        </p:nvSpPr>
        <p:spPr bwMode="auto">
          <a:xfrm>
            <a:off x="9616336" y="5716752"/>
            <a:ext cx="26457" cy="3828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2" name="Rectangle 55"/>
          <p:cNvSpPr>
            <a:spLocks noChangeArrowheads="1"/>
          </p:cNvSpPr>
          <p:nvPr/>
        </p:nvSpPr>
        <p:spPr bwMode="auto">
          <a:xfrm>
            <a:off x="9663025" y="5716752"/>
            <a:ext cx="26457" cy="3828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63" name="Rectangle 56"/>
          <p:cNvSpPr>
            <a:spLocks noChangeArrowheads="1"/>
          </p:cNvSpPr>
          <p:nvPr/>
        </p:nvSpPr>
        <p:spPr bwMode="auto">
          <a:xfrm>
            <a:off x="9708157" y="5716752"/>
            <a:ext cx="26457" cy="3828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0" name="Rectangle 57"/>
          <p:cNvSpPr>
            <a:spLocks noChangeArrowheads="1"/>
          </p:cNvSpPr>
          <p:nvPr/>
        </p:nvSpPr>
        <p:spPr bwMode="auto">
          <a:xfrm>
            <a:off x="9753290" y="5716752"/>
            <a:ext cx="26457" cy="3828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1" name="Rectangle 58"/>
          <p:cNvSpPr>
            <a:spLocks noChangeArrowheads="1"/>
          </p:cNvSpPr>
          <p:nvPr/>
        </p:nvSpPr>
        <p:spPr bwMode="auto">
          <a:xfrm>
            <a:off x="10297993" y="5922183"/>
            <a:ext cx="26457" cy="37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3" name="Rectangle 59"/>
          <p:cNvSpPr>
            <a:spLocks noChangeArrowheads="1"/>
          </p:cNvSpPr>
          <p:nvPr/>
        </p:nvSpPr>
        <p:spPr bwMode="auto">
          <a:xfrm>
            <a:off x="10343125" y="5922183"/>
            <a:ext cx="26457" cy="3735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4" name="Rectangle 60"/>
          <p:cNvSpPr>
            <a:spLocks noChangeArrowheads="1"/>
          </p:cNvSpPr>
          <p:nvPr/>
        </p:nvSpPr>
        <p:spPr bwMode="auto">
          <a:xfrm>
            <a:off x="10388258" y="5922183"/>
            <a:ext cx="28013" cy="3735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5" name="Rectangle 61"/>
          <p:cNvSpPr>
            <a:spLocks noChangeArrowheads="1"/>
          </p:cNvSpPr>
          <p:nvPr/>
        </p:nvSpPr>
        <p:spPr bwMode="auto">
          <a:xfrm>
            <a:off x="10434946" y="5922183"/>
            <a:ext cx="26457" cy="3735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6" name="Rectangle 62"/>
          <p:cNvSpPr>
            <a:spLocks noChangeArrowheads="1"/>
          </p:cNvSpPr>
          <p:nvPr/>
        </p:nvSpPr>
        <p:spPr bwMode="auto">
          <a:xfrm>
            <a:off x="10297993" y="5990659"/>
            <a:ext cx="26457" cy="3735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7" name="Rectangle 63"/>
          <p:cNvSpPr>
            <a:spLocks noChangeArrowheads="1"/>
          </p:cNvSpPr>
          <p:nvPr/>
        </p:nvSpPr>
        <p:spPr bwMode="auto">
          <a:xfrm>
            <a:off x="10343125" y="5990659"/>
            <a:ext cx="26457" cy="3735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8" name="Rectangle 64"/>
          <p:cNvSpPr>
            <a:spLocks noChangeArrowheads="1"/>
          </p:cNvSpPr>
          <p:nvPr/>
        </p:nvSpPr>
        <p:spPr bwMode="auto">
          <a:xfrm>
            <a:off x="10388258" y="5990659"/>
            <a:ext cx="28013" cy="3735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29" name="Rectangle 65"/>
          <p:cNvSpPr>
            <a:spLocks noChangeArrowheads="1"/>
          </p:cNvSpPr>
          <p:nvPr/>
        </p:nvSpPr>
        <p:spPr bwMode="auto">
          <a:xfrm>
            <a:off x="10434946" y="5990659"/>
            <a:ext cx="26457" cy="37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0" name="Rectangle 66"/>
          <p:cNvSpPr>
            <a:spLocks noChangeArrowheads="1"/>
          </p:cNvSpPr>
          <p:nvPr/>
        </p:nvSpPr>
        <p:spPr bwMode="auto">
          <a:xfrm>
            <a:off x="10297993" y="6057580"/>
            <a:ext cx="26457" cy="389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1" name="Rectangle 67"/>
          <p:cNvSpPr>
            <a:spLocks noChangeArrowheads="1"/>
          </p:cNvSpPr>
          <p:nvPr/>
        </p:nvSpPr>
        <p:spPr bwMode="auto">
          <a:xfrm>
            <a:off x="10343125" y="6057580"/>
            <a:ext cx="26457" cy="389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2" name="Rectangle 68"/>
          <p:cNvSpPr>
            <a:spLocks noChangeArrowheads="1"/>
          </p:cNvSpPr>
          <p:nvPr/>
        </p:nvSpPr>
        <p:spPr bwMode="auto">
          <a:xfrm>
            <a:off x="10388258" y="6057580"/>
            <a:ext cx="28013" cy="3890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3" name="Rectangle 69"/>
          <p:cNvSpPr>
            <a:spLocks noChangeArrowheads="1"/>
          </p:cNvSpPr>
          <p:nvPr/>
        </p:nvSpPr>
        <p:spPr bwMode="auto">
          <a:xfrm>
            <a:off x="10434946" y="6057580"/>
            <a:ext cx="26457" cy="389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4" name="Freeform 70"/>
          <p:cNvSpPr>
            <a:spLocks/>
          </p:cNvSpPr>
          <p:nvPr/>
        </p:nvSpPr>
        <p:spPr bwMode="auto">
          <a:xfrm>
            <a:off x="9692594" y="4960394"/>
            <a:ext cx="300365" cy="695663"/>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5" name="Freeform 71"/>
          <p:cNvSpPr>
            <a:spLocks/>
          </p:cNvSpPr>
          <p:nvPr/>
        </p:nvSpPr>
        <p:spPr bwMode="auto">
          <a:xfrm>
            <a:off x="10248191" y="4960394"/>
            <a:ext cx="155629" cy="938445"/>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sp>
        <p:nvSpPr>
          <p:cNvPr id="5136" name="Rectangle 72"/>
          <p:cNvSpPr>
            <a:spLocks noChangeArrowheads="1"/>
          </p:cNvSpPr>
          <p:nvPr/>
        </p:nvSpPr>
        <p:spPr bwMode="auto">
          <a:xfrm>
            <a:off x="10076999" y="4960393"/>
            <a:ext cx="10895" cy="46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pic>
        <p:nvPicPr>
          <p:cNvPr id="96" name="Picture 95"/>
          <p:cNvPicPr>
            <a:picLocks noChangeAspect="1"/>
          </p:cNvPicPr>
          <p:nvPr/>
        </p:nvPicPr>
        <p:blipFill>
          <a:blip r:embed="rId3"/>
          <a:stretch>
            <a:fillRect/>
          </a:stretch>
        </p:blipFill>
        <p:spPr>
          <a:xfrm>
            <a:off x="9838218" y="2165518"/>
            <a:ext cx="363952" cy="2591779"/>
          </a:xfrm>
          <a:prstGeom prst="rect">
            <a:avLst/>
          </a:prstGeom>
        </p:spPr>
      </p:pic>
    </p:spTree>
    <p:extLst>
      <p:ext uri="{BB962C8B-B14F-4D97-AF65-F5344CB8AC3E}">
        <p14:creationId xmlns:p14="http://schemas.microsoft.com/office/powerpoint/2010/main" val="16957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770" y="650477"/>
            <a:ext cx="9412461" cy="5557046"/>
          </a:xfrm>
          <a:prstGeom prst="rect">
            <a:avLst/>
          </a:prstGeom>
          <a:ln w="63500">
            <a:solidFill>
              <a:srgbClr val="0072C6"/>
            </a:solidFill>
          </a:ln>
        </p:spPr>
      </p:pic>
    </p:spTree>
    <p:extLst>
      <p:ext uri="{BB962C8B-B14F-4D97-AF65-F5344CB8AC3E}">
        <p14:creationId xmlns:p14="http://schemas.microsoft.com/office/powerpoint/2010/main" val="368889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82677"/>
            <a:ext cx="10951634" cy="1039534"/>
          </a:xfrm>
        </p:spPr>
        <p:txBody>
          <a:bodyPr>
            <a:noAutofit/>
          </a:bodyPr>
          <a:lstStyle/>
          <a:p>
            <a:pPr>
              <a:lnSpc>
                <a:spcPct val="100000"/>
              </a:lnSpc>
            </a:pPr>
            <a:r>
              <a:rPr lang="en-US" dirty="0"/>
              <a:t>Designing a solution using Azure Machine Learning</a:t>
            </a:r>
          </a:p>
        </p:txBody>
      </p:sp>
      <p:grpSp>
        <p:nvGrpSpPr>
          <p:cNvPr id="62" name="Group 61"/>
          <p:cNvGrpSpPr/>
          <p:nvPr/>
        </p:nvGrpSpPr>
        <p:grpSpPr>
          <a:xfrm>
            <a:off x="3688392" y="3130192"/>
            <a:ext cx="1568432" cy="1568432"/>
            <a:chOff x="3762352" y="2628900"/>
            <a:chExt cx="1599882" cy="1599882"/>
          </a:xfrm>
        </p:grpSpPr>
        <p:grpSp>
          <p:nvGrpSpPr>
            <p:cNvPr id="27" name="Group 26"/>
            <p:cNvGrpSpPr/>
            <p:nvPr/>
          </p:nvGrpSpPr>
          <p:grpSpPr>
            <a:xfrm>
              <a:off x="3762352" y="2628900"/>
              <a:ext cx="1599882" cy="1599882"/>
              <a:chOff x="-1637887" y="3823595"/>
              <a:chExt cx="1463040" cy="1463040"/>
            </a:xfrm>
          </p:grpSpPr>
          <p:sp>
            <p:nvSpPr>
              <p:cNvPr id="28" name="Rectangle 27"/>
              <p:cNvSpPr/>
              <p:nvPr/>
            </p:nvSpPr>
            <p:spPr>
              <a:xfrm>
                <a:off x="-1637887" y="3823595"/>
                <a:ext cx="1463040" cy="1463040"/>
              </a:xfrm>
              <a:prstGeom prst="rect">
                <a:avLst/>
              </a:prstGeom>
              <a:solidFill>
                <a:srgbClr val="235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Add transformations and filters</a:t>
                </a:r>
              </a:p>
            </p:txBody>
          </p:sp>
          <p:sp>
            <p:nvSpPr>
              <p:cNvPr id="29" name="Rectangle 28"/>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3</a:t>
                </a:r>
              </a:p>
            </p:txBody>
          </p:sp>
        </p:grpSp>
        <p:sp>
          <p:nvSpPr>
            <p:cNvPr id="45" name="Freeform 93"/>
            <p:cNvSpPr>
              <a:spLocks noChangeAspect="1"/>
            </p:cNvSpPr>
            <p:nvPr/>
          </p:nvSpPr>
          <p:spPr bwMode="black">
            <a:xfrm>
              <a:off x="4370950" y="3619500"/>
              <a:ext cx="382687" cy="376358"/>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grpSp>
      <p:grpSp>
        <p:nvGrpSpPr>
          <p:cNvPr id="63" name="Group 62"/>
          <p:cNvGrpSpPr/>
          <p:nvPr/>
        </p:nvGrpSpPr>
        <p:grpSpPr>
          <a:xfrm>
            <a:off x="5310989" y="3130192"/>
            <a:ext cx="1568432" cy="1568432"/>
            <a:chOff x="5417485" y="2628900"/>
            <a:chExt cx="1599882" cy="1599882"/>
          </a:xfrm>
        </p:grpSpPr>
        <p:grpSp>
          <p:nvGrpSpPr>
            <p:cNvPr id="30" name="Group 29"/>
            <p:cNvGrpSpPr/>
            <p:nvPr/>
          </p:nvGrpSpPr>
          <p:grpSpPr>
            <a:xfrm>
              <a:off x="5417485" y="2628900"/>
              <a:ext cx="1599882" cy="1599882"/>
              <a:chOff x="-1637887" y="3823595"/>
              <a:chExt cx="1463040" cy="1463040"/>
            </a:xfrm>
          </p:grpSpPr>
          <p:sp>
            <p:nvSpPr>
              <p:cNvPr id="31" name="Rectangle 30"/>
              <p:cNvSpPr/>
              <p:nvPr/>
            </p:nvSpPr>
            <p:spPr>
              <a:xfrm>
                <a:off x="-1637887" y="3823595"/>
                <a:ext cx="1463040" cy="1463040"/>
              </a:xfrm>
              <a:prstGeom prst="rect">
                <a:avLst/>
              </a:prstGeom>
              <a:solidFill>
                <a:srgbClr val="224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Create experiment path and apply algorithms</a:t>
                </a:r>
              </a:p>
            </p:txBody>
          </p:sp>
          <p:sp>
            <p:nvSpPr>
              <p:cNvPr id="32" name="Rectangle 31"/>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4</a:t>
                </a:r>
              </a:p>
            </p:txBody>
          </p:sp>
        </p:grpSp>
        <p:sp>
          <p:nvSpPr>
            <p:cNvPr id="46" name="Freeform 99"/>
            <p:cNvSpPr>
              <a:spLocks noChangeAspect="1"/>
            </p:cNvSpPr>
            <p:nvPr/>
          </p:nvSpPr>
          <p:spPr bwMode="black">
            <a:xfrm>
              <a:off x="6010268" y="3681222"/>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grpSp>
      <p:grpSp>
        <p:nvGrpSpPr>
          <p:cNvPr id="65" name="Group 64"/>
          <p:cNvGrpSpPr/>
          <p:nvPr/>
        </p:nvGrpSpPr>
        <p:grpSpPr>
          <a:xfrm>
            <a:off x="8556182" y="3130192"/>
            <a:ext cx="1568432" cy="1568432"/>
            <a:chOff x="8727751" y="2628900"/>
            <a:chExt cx="1599882" cy="1599882"/>
          </a:xfrm>
        </p:grpSpPr>
        <p:grpSp>
          <p:nvGrpSpPr>
            <p:cNvPr id="36" name="Group 35"/>
            <p:cNvGrpSpPr/>
            <p:nvPr/>
          </p:nvGrpSpPr>
          <p:grpSpPr>
            <a:xfrm>
              <a:off x="8727751" y="2628900"/>
              <a:ext cx="1599882" cy="1599882"/>
              <a:chOff x="-1637887" y="3823595"/>
              <a:chExt cx="1463040" cy="1463040"/>
            </a:xfrm>
          </p:grpSpPr>
          <p:sp>
            <p:nvSpPr>
              <p:cNvPr id="37" name="Rectangle 36"/>
              <p:cNvSpPr/>
              <p:nvPr/>
            </p:nvSpPr>
            <p:spPr>
              <a:xfrm>
                <a:off x="-1637887" y="3823595"/>
                <a:ext cx="1463040" cy="1463040"/>
              </a:xfrm>
              <a:prstGeom prst="rect">
                <a:avLst/>
              </a:prstGeom>
              <a:solidFill>
                <a:srgbClr val="1B3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Publish model</a:t>
                </a:r>
              </a:p>
            </p:txBody>
          </p:sp>
          <p:sp>
            <p:nvSpPr>
              <p:cNvPr id="38" name="Rectangle 37"/>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6</a:t>
                </a:r>
              </a:p>
            </p:txBody>
          </p:sp>
        </p:grpSp>
        <p:sp>
          <p:nvSpPr>
            <p:cNvPr id="48" name="Freeform 102"/>
            <p:cNvSpPr>
              <a:spLocks noChangeAspect="1"/>
            </p:cNvSpPr>
            <p:nvPr/>
          </p:nvSpPr>
          <p:spPr bwMode="black">
            <a:xfrm>
              <a:off x="9375884" y="3581400"/>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grpSp>
      <p:grpSp>
        <p:nvGrpSpPr>
          <p:cNvPr id="66" name="Group 65"/>
          <p:cNvGrpSpPr/>
          <p:nvPr/>
        </p:nvGrpSpPr>
        <p:grpSpPr>
          <a:xfrm>
            <a:off x="10178781" y="3130192"/>
            <a:ext cx="1568432" cy="1568432"/>
            <a:chOff x="10382886" y="2628900"/>
            <a:chExt cx="1599882" cy="1599882"/>
          </a:xfrm>
        </p:grpSpPr>
        <p:grpSp>
          <p:nvGrpSpPr>
            <p:cNvPr id="39" name="Group 38"/>
            <p:cNvGrpSpPr/>
            <p:nvPr/>
          </p:nvGrpSpPr>
          <p:grpSpPr>
            <a:xfrm>
              <a:off x="10382886" y="2628900"/>
              <a:ext cx="1599882" cy="1599882"/>
              <a:chOff x="-1637887" y="3823595"/>
              <a:chExt cx="1463040" cy="1463040"/>
            </a:xfrm>
          </p:grpSpPr>
          <p:sp>
            <p:nvSpPr>
              <p:cNvPr id="40" name="Rectangle 39"/>
              <p:cNvSpPr/>
              <p:nvPr/>
            </p:nvSpPr>
            <p:spPr>
              <a:xfrm>
                <a:off x="-1637887" y="3823595"/>
                <a:ext cx="1463040" cy="1463040"/>
              </a:xfrm>
              <a:prstGeom prst="rect">
                <a:avLst/>
              </a:prstGeom>
              <a:solidFill>
                <a:srgbClr val="172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Use model</a:t>
                </a:r>
              </a:p>
            </p:txBody>
          </p:sp>
          <p:sp>
            <p:nvSpPr>
              <p:cNvPr id="41" name="Rectangle 40"/>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7</a:t>
                </a:r>
              </a:p>
            </p:txBody>
          </p:sp>
        </p:grpSp>
        <p:sp>
          <p:nvSpPr>
            <p:cNvPr id="49" name="Freeform 48"/>
            <p:cNvSpPr>
              <a:spLocks noChangeAspect="1"/>
            </p:cNvSpPr>
            <p:nvPr/>
          </p:nvSpPr>
          <p:spPr bwMode="black">
            <a:xfrm>
              <a:off x="10988831" y="3596640"/>
              <a:ext cx="387992" cy="413389"/>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p:cNvGrpSpPr/>
          <p:nvPr/>
        </p:nvGrpSpPr>
        <p:grpSpPr>
          <a:xfrm>
            <a:off x="443199" y="3130192"/>
            <a:ext cx="1568432" cy="1568432"/>
            <a:chOff x="452086" y="2628900"/>
            <a:chExt cx="1599882" cy="1599882"/>
          </a:xfrm>
        </p:grpSpPr>
        <p:grpSp>
          <p:nvGrpSpPr>
            <p:cNvPr id="23" name="Group 22"/>
            <p:cNvGrpSpPr/>
            <p:nvPr/>
          </p:nvGrpSpPr>
          <p:grpSpPr>
            <a:xfrm>
              <a:off x="452086" y="2628900"/>
              <a:ext cx="1599882" cy="1599882"/>
              <a:chOff x="-1637887" y="3823595"/>
              <a:chExt cx="1463040" cy="1463040"/>
            </a:xfrm>
          </p:grpSpPr>
          <p:sp>
            <p:nvSpPr>
              <p:cNvPr id="22" name="Rectangle 21"/>
              <p:cNvSpPr/>
              <p:nvPr/>
            </p:nvSpPr>
            <p:spPr>
              <a:xfrm>
                <a:off x="-1637887" y="3823595"/>
                <a:ext cx="1463040" cy="1463040"/>
              </a:xfrm>
              <a:prstGeom prst="rect">
                <a:avLst/>
              </a:prstGeom>
              <a:solidFill>
                <a:srgbClr val="227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Load data set</a:t>
                </a:r>
              </a:p>
            </p:txBody>
          </p:sp>
          <p:sp>
            <p:nvSpPr>
              <p:cNvPr id="19" name="Rectangle 18"/>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1</a:t>
                </a:r>
              </a:p>
            </p:txBody>
          </p:sp>
        </p:grpSp>
        <p:sp>
          <p:nvSpPr>
            <p:cNvPr id="57" name="Freeform 9"/>
            <p:cNvSpPr>
              <a:spLocks noChangeAspect="1" noEditPoints="1"/>
            </p:cNvSpPr>
            <p:nvPr/>
          </p:nvSpPr>
          <p:spPr bwMode="auto">
            <a:xfrm>
              <a:off x="1075986" y="3619500"/>
              <a:ext cx="352083" cy="374904"/>
            </a:xfrm>
            <a:custGeom>
              <a:avLst/>
              <a:gdLst>
                <a:gd name="T0" fmla="*/ 3 w 45"/>
                <a:gd name="T1" fmla="*/ 28 h 46"/>
                <a:gd name="T2" fmla="*/ 0 w 45"/>
                <a:gd name="T3" fmla="*/ 24 h 46"/>
                <a:gd name="T4" fmla="*/ 3 w 45"/>
                <a:gd name="T5" fmla="*/ 21 h 46"/>
                <a:gd name="T6" fmla="*/ 7 w 45"/>
                <a:gd name="T7" fmla="*/ 24 h 46"/>
                <a:gd name="T8" fmla="*/ 3 w 45"/>
                <a:gd name="T9" fmla="*/ 28 h 46"/>
                <a:gd name="T10" fmla="*/ 9 w 45"/>
                <a:gd name="T11" fmla="*/ 15 h 46"/>
                <a:gd name="T12" fmla="*/ 5 w 45"/>
                <a:gd name="T13" fmla="*/ 11 h 46"/>
                <a:gd name="T14" fmla="*/ 9 w 45"/>
                <a:gd name="T15" fmla="*/ 6 h 46"/>
                <a:gd name="T16" fmla="*/ 13 w 45"/>
                <a:gd name="T17" fmla="*/ 11 h 46"/>
                <a:gd name="T18" fmla="*/ 9 w 45"/>
                <a:gd name="T19" fmla="*/ 15 h 46"/>
                <a:gd name="T20" fmla="*/ 9 w 45"/>
                <a:gd name="T21" fmla="*/ 41 h 46"/>
                <a:gd name="T22" fmla="*/ 6 w 45"/>
                <a:gd name="T23" fmla="*/ 37 h 46"/>
                <a:gd name="T24" fmla="*/ 9 w 45"/>
                <a:gd name="T25" fmla="*/ 34 h 46"/>
                <a:gd name="T26" fmla="*/ 12 w 45"/>
                <a:gd name="T27" fmla="*/ 37 h 46"/>
                <a:gd name="T28" fmla="*/ 9 w 45"/>
                <a:gd name="T29" fmla="*/ 41 h 46"/>
                <a:gd name="T30" fmla="*/ 22 w 45"/>
                <a:gd name="T31" fmla="*/ 10 h 46"/>
                <a:gd name="T32" fmla="*/ 17 w 45"/>
                <a:gd name="T33" fmla="*/ 5 h 46"/>
                <a:gd name="T34" fmla="*/ 22 w 45"/>
                <a:gd name="T35" fmla="*/ 0 h 46"/>
                <a:gd name="T36" fmla="*/ 27 w 45"/>
                <a:gd name="T37" fmla="*/ 5 h 46"/>
                <a:gd name="T38" fmla="*/ 22 w 45"/>
                <a:gd name="T39" fmla="*/ 10 h 46"/>
                <a:gd name="T40" fmla="*/ 22 w 45"/>
                <a:gd name="T41" fmla="*/ 46 h 46"/>
                <a:gd name="T42" fmla="*/ 19 w 45"/>
                <a:gd name="T43" fmla="*/ 43 h 46"/>
                <a:gd name="T44" fmla="*/ 22 w 45"/>
                <a:gd name="T45" fmla="*/ 40 h 46"/>
                <a:gd name="T46" fmla="*/ 26 w 45"/>
                <a:gd name="T47" fmla="*/ 43 h 46"/>
                <a:gd name="T48" fmla="*/ 22 w 45"/>
                <a:gd name="T49" fmla="*/ 46 h 46"/>
                <a:gd name="T50" fmla="*/ 36 w 45"/>
                <a:gd name="T51" fmla="*/ 17 h 46"/>
                <a:gd name="T52" fmla="*/ 30 w 45"/>
                <a:gd name="T53" fmla="*/ 11 h 46"/>
                <a:gd name="T54" fmla="*/ 36 w 45"/>
                <a:gd name="T55" fmla="*/ 5 h 46"/>
                <a:gd name="T56" fmla="*/ 42 w 45"/>
                <a:gd name="T57" fmla="*/ 11 h 46"/>
                <a:gd name="T58" fmla="*/ 36 w 45"/>
                <a:gd name="T59" fmla="*/ 17 h 46"/>
                <a:gd name="T60" fmla="*/ 36 w 45"/>
                <a:gd name="T61" fmla="*/ 41 h 46"/>
                <a:gd name="T62" fmla="*/ 32 w 45"/>
                <a:gd name="T63" fmla="*/ 37 h 46"/>
                <a:gd name="T64" fmla="*/ 36 w 45"/>
                <a:gd name="T65" fmla="*/ 34 h 46"/>
                <a:gd name="T66" fmla="*/ 39 w 45"/>
                <a:gd name="T67" fmla="*/ 37 h 46"/>
                <a:gd name="T68" fmla="*/ 36 w 45"/>
                <a:gd name="T69" fmla="*/ 41 h 46"/>
                <a:gd name="T70" fmla="*/ 41 w 45"/>
                <a:gd name="T71" fmla="*/ 28 h 46"/>
                <a:gd name="T72" fmla="*/ 38 w 45"/>
                <a:gd name="T73" fmla="*/ 24 h 46"/>
                <a:gd name="T74" fmla="*/ 41 w 45"/>
                <a:gd name="T75" fmla="*/ 21 h 46"/>
                <a:gd name="T76" fmla="*/ 45 w 45"/>
                <a:gd name="T77" fmla="*/ 24 h 46"/>
                <a:gd name="T78" fmla="*/ 41 w 45"/>
                <a:gd name="T79"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 h="46">
                  <a:moveTo>
                    <a:pt x="3" y="28"/>
                  </a:moveTo>
                  <a:cubicBezTo>
                    <a:pt x="2" y="28"/>
                    <a:pt x="0" y="26"/>
                    <a:pt x="0" y="24"/>
                  </a:cubicBezTo>
                  <a:cubicBezTo>
                    <a:pt x="0" y="22"/>
                    <a:pt x="2" y="21"/>
                    <a:pt x="3" y="21"/>
                  </a:cubicBezTo>
                  <a:cubicBezTo>
                    <a:pt x="5" y="21"/>
                    <a:pt x="7" y="22"/>
                    <a:pt x="7" y="24"/>
                  </a:cubicBezTo>
                  <a:cubicBezTo>
                    <a:pt x="7" y="26"/>
                    <a:pt x="5" y="28"/>
                    <a:pt x="3" y="28"/>
                  </a:cubicBezTo>
                  <a:close/>
                  <a:moveTo>
                    <a:pt x="9" y="15"/>
                  </a:moveTo>
                  <a:cubicBezTo>
                    <a:pt x="7" y="15"/>
                    <a:pt x="5" y="13"/>
                    <a:pt x="5" y="11"/>
                  </a:cubicBezTo>
                  <a:cubicBezTo>
                    <a:pt x="5" y="8"/>
                    <a:pt x="7" y="6"/>
                    <a:pt x="9" y="6"/>
                  </a:cubicBezTo>
                  <a:cubicBezTo>
                    <a:pt x="11" y="6"/>
                    <a:pt x="13" y="8"/>
                    <a:pt x="13" y="11"/>
                  </a:cubicBezTo>
                  <a:cubicBezTo>
                    <a:pt x="13" y="13"/>
                    <a:pt x="11" y="15"/>
                    <a:pt x="9" y="15"/>
                  </a:cubicBezTo>
                  <a:close/>
                  <a:moveTo>
                    <a:pt x="9" y="41"/>
                  </a:moveTo>
                  <a:cubicBezTo>
                    <a:pt x="7" y="41"/>
                    <a:pt x="6" y="39"/>
                    <a:pt x="6" y="37"/>
                  </a:cubicBezTo>
                  <a:cubicBezTo>
                    <a:pt x="6" y="36"/>
                    <a:pt x="7" y="34"/>
                    <a:pt x="9" y="34"/>
                  </a:cubicBezTo>
                  <a:cubicBezTo>
                    <a:pt x="11" y="34"/>
                    <a:pt x="12" y="36"/>
                    <a:pt x="12" y="37"/>
                  </a:cubicBezTo>
                  <a:cubicBezTo>
                    <a:pt x="12" y="39"/>
                    <a:pt x="11" y="41"/>
                    <a:pt x="9" y="41"/>
                  </a:cubicBezTo>
                  <a:close/>
                  <a:moveTo>
                    <a:pt x="22" y="10"/>
                  </a:moveTo>
                  <a:cubicBezTo>
                    <a:pt x="20" y="10"/>
                    <a:pt x="17" y="8"/>
                    <a:pt x="17" y="5"/>
                  </a:cubicBezTo>
                  <a:cubicBezTo>
                    <a:pt x="17" y="2"/>
                    <a:pt x="20" y="0"/>
                    <a:pt x="22" y="0"/>
                  </a:cubicBezTo>
                  <a:cubicBezTo>
                    <a:pt x="25" y="0"/>
                    <a:pt x="27" y="2"/>
                    <a:pt x="27" y="5"/>
                  </a:cubicBezTo>
                  <a:cubicBezTo>
                    <a:pt x="27" y="8"/>
                    <a:pt x="25" y="10"/>
                    <a:pt x="22" y="10"/>
                  </a:cubicBezTo>
                  <a:close/>
                  <a:moveTo>
                    <a:pt x="22" y="46"/>
                  </a:moveTo>
                  <a:cubicBezTo>
                    <a:pt x="20" y="46"/>
                    <a:pt x="19" y="45"/>
                    <a:pt x="19" y="43"/>
                  </a:cubicBezTo>
                  <a:cubicBezTo>
                    <a:pt x="19" y="41"/>
                    <a:pt x="20" y="40"/>
                    <a:pt x="22" y="40"/>
                  </a:cubicBezTo>
                  <a:cubicBezTo>
                    <a:pt x="24" y="40"/>
                    <a:pt x="26" y="41"/>
                    <a:pt x="26" y="43"/>
                  </a:cubicBezTo>
                  <a:cubicBezTo>
                    <a:pt x="26" y="45"/>
                    <a:pt x="24" y="46"/>
                    <a:pt x="22" y="46"/>
                  </a:cubicBezTo>
                  <a:close/>
                  <a:moveTo>
                    <a:pt x="36" y="17"/>
                  </a:moveTo>
                  <a:cubicBezTo>
                    <a:pt x="32" y="17"/>
                    <a:pt x="30" y="14"/>
                    <a:pt x="30" y="11"/>
                  </a:cubicBezTo>
                  <a:cubicBezTo>
                    <a:pt x="30" y="7"/>
                    <a:pt x="32" y="5"/>
                    <a:pt x="36" y="5"/>
                  </a:cubicBezTo>
                  <a:cubicBezTo>
                    <a:pt x="39" y="5"/>
                    <a:pt x="42" y="7"/>
                    <a:pt x="42" y="11"/>
                  </a:cubicBezTo>
                  <a:cubicBezTo>
                    <a:pt x="42" y="14"/>
                    <a:pt x="39" y="17"/>
                    <a:pt x="36" y="17"/>
                  </a:cubicBezTo>
                  <a:close/>
                  <a:moveTo>
                    <a:pt x="36" y="41"/>
                  </a:moveTo>
                  <a:cubicBezTo>
                    <a:pt x="34" y="41"/>
                    <a:pt x="32" y="39"/>
                    <a:pt x="32" y="37"/>
                  </a:cubicBezTo>
                  <a:cubicBezTo>
                    <a:pt x="32" y="36"/>
                    <a:pt x="34" y="34"/>
                    <a:pt x="36" y="34"/>
                  </a:cubicBezTo>
                  <a:cubicBezTo>
                    <a:pt x="38" y="34"/>
                    <a:pt x="39" y="36"/>
                    <a:pt x="39" y="37"/>
                  </a:cubicBezTo>
                  <a:cubicBezTo>
                    <a:pt x="39" y="39"/>
                    <a:pt x="38" y="41"/>
                    <a:pt x="36" y="41"/>
                  </a:cubicBezTo>
                  <a:close/>
                  <a:moveTo>
                    <a:pt x="41" y="28"/>
                  </a:moveTo>
                  <a:cubicBezTo>
                    <a:pt x="39" y="28"/>
                    <a:pt x="38" y="26"/>
                    <a:pt x="38" y="24"/>
                  </a:cubicBezTo>
                  <a:cubicBezTo>
                    <a:pt x="38" y="22"/>
                    <a:pt x="39" y="21"/>
                    <a:pt x="41" y="21"/>
                  </a:cubicBezTo>
                  <a:cubicBezTo>
                    <a:pt x="43" y="21"/>
                    <a:pt x="45" y="22"/>
                    <a:pt x="45" y="24"/>
                  </a:cubicBezTo>
                  <a:cubicBezTo>
                    <a:pt x="45" y="26"/>
                    <a:pt x="43" y="28"/>
                    <a:pt x="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nvGrpSpPr>
          <p:cNvPr id="61" name="Group 60"/>
          <p:cNvGrpSpPr/>
          <p:nvPr/>
        </p:nvGrpSpPr>
        <p:grpSpPr>
          <a:xfrm>
            <a:off x="2065796" y="3130192"/>
            <a:ext cx="1568432" cy="1568432"/>
            <a:chOff x="2107219" y="2628900"/>
            <a:chExt cx="1599882" cy="1599882"/>
          </a:xfrm>
        </p:grpSpPr>
        <p:grpSp>
          <p:nvGrpSpPr>
            <p:cNvPr id="24" name="Group 23"/>
            <p:cNvGrpSpPr/>
            <p:nvPr/>
          </p:nvGrpSpPr>
          <p:grpSpPr>
            <a:xfrm>
              <a:off x="2107219" y="2628900"/>
              <a:ext cx="1599882" cy="1599882"/>
              <a:chOff x="-1637887" y="3823595"/>
              <a:chExt cx="1463040" cy="1463040"/>
            </a:xfrm>
          </p:grpSpPr>
          <p:sp>
            <p:nvSpPr>
              <p:cNvPr id="25" name="Rectangle 24"/>
              <p:cNvSpPr/>
              <p:nvPr/>
            </p:nvSpPr>
            <p:spPr>
              <a:xfrm>
                <a:off x="-1637887" y="3823595"/>
                <a:ext cx="1463040" cy="1463040"/>
              </a:xfrm>
              <a:prstGeom prst="rect">
                <a:avLst/>
              </a:prstGeom>
              <a:solidFill>
                <a:srgbClr val="246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Create experiment</a:t>
                </a:r>
              </a:p>
            </p:txBody>
          </p:sp>
          <p:sp>
            <p:nvSpPr>
              <p:cNvPr id="26" name="Rectangle 25"/>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2</a:t>
                </a:r>
              </a:p>
            </p:txBody>
          </p:sp>
        </p:grpSp>
        <p:sp>
          <p:nvSpPr>
            <p:cNvPr id="58" name="Freeform 10"/>
            <p:cNvSpPr>
              <a:spLocks noChangeAspect="1" noEditPoints="1"/>
            </p:cNvSpPr>
            <p:nvPr/>
          </p:nvSpPr>
          <p:spPr bwMode="auto">
            <a:xfrm>
              <a:off x="2726988" y="3619500"/>
              <a:ext cx="360345" cy="374904"/>
            </a:xfrm>
            <a:custGeom>
              <a:avLst/>
              <a:gdLst>
                <a:gd name="T0" fmla="*/ 36 w 41"/>
                <a:gd name="T1" fmla="*/ 41 h 41"/>
                <a:gd name="T2" fmla="*/ 5 w 41"/>
                <a:gd name="T3" fmla="*/ 41 h 41"/>
                <a:gd name="T4" fmla="*/ 2 w 41"/>
                <a:gd name="T5" fmla="*/ 35 h 41"/>
                <a:gd name="T6" fmla="*/ 15 w 41"/>
                <a:gd name="T7" fmla="*/ 14 h 41"/>
                <a:gd name="T8" fmla="*/ 15 w 41"/>
                <a:gd name="T9" fmla="*/ 3 h 41"/>
                <a:gd name="T10" fmla="*/ 14 w 41"/>
                <a:gd name="T11" fmla="*/ 3 h 41"/>
                <a:gd name="T12" fmla="*/ 12 w 41"/>
                <a:gd name="T13" fmla="*/ 1 h 41"/>
                <a:gd name="T14" fmla="*/ 14 w 41"/>
                <a:gd name="T15" fmla="*/ 0 h 41"/>
                <a:gd name="T16" fmla="*/ 27 w 41"/>
                <a:gd name="T17" fmla="*/ 0 h 41"/>
                <a:gd name="T18" fmla="*/ 29 w 41"/>
                <a:gd name="T19" fmla="*/ 1 h 41"/>
                <a:gd name="T20" fmla="*/ 27 w 41"/>
                <a:gd name="T21" fmla="*/ 3 h 41"/>
                <a:gd name="T22" fmla="*/ 26 w 41"/>
                <a:gd name="T23" fmla="*/ 3 h 41"/>
                <a:gd name="T24" fmla="*/ 26 w 41"/>
                <a:gd name="T25" fmla="*/ 14 h 41"/>
                <a:gd name="T26" fmla="*/ 39 w 41"/>
                <a:gd name="T27" fmla="*/ 35 h 41"/>
                <a:gd name="T28" fmla="*/ 36 w 41"/>
                <a:gd name="T29" fmla="*/ 41 h 41"/>
                <a:gd name="T30" fmla="*/ 11 w 41"/>
                <a:gd name="T31" fmla="*/ 27 h 41"/>
                <a:gd name="T32" fmla="*/ 30 w 41"/>
                <a:gd name="T33" fmla="*/ 27 h 41"/>
                <a:gd name="T34" fmla="*/ 23 w 41"/>
                <a:gd name="T35" fmla="*/ 15 h 41"/>
                <a:gd name="T36" fmla="*/ 22 w 41"/>
                <a:gd name="T37" fmla="*/ 15 h 41"/>
                <a:gd name="T38" fmla="*/ 22 w 41"/>
                <a:gd name="T39" fmla="*/ 14 h 41"/>
                <a:gd name="T40" fmla="*/ 22 w 41"/>
                <a:gd name="T41" fmla="*/ 3 h 41"/>
                <a:gd name="T42" fmla="*/ 19 w 41"/>
                <a:gd name="T43" fmla="*/ 3 h 41"/>
                <a:gd name="T44" fmla="*/ 19 w 41"/>
                <a:gd name="T45" fmla="*/ 14 h 41"/>
                <a:gd name="T46" fmla="*/ 19 w 41"/>
                <a:gd name="T47" fmla="*/ 15 h 41"/>
                <a:gd name="T48" fmla="*/ 18 w 41"/>
                <a:gd name="T49" fmla="*/ 15 h 41"/>
                <a:gd name="T50" fmla="*/ 11 w 41"/>
                <a:gd name="T5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36" y="41"/>
                  </a:moveTo>
                  <a:cubicBezTo>
                    <a:pt x="5" y="41"/>
                    <a:pt x="5" y="41"/>
                    <a:pt x="5" y="41"/>
                  </a:cubicBezTo>
                  <a:cubicBezTo>
                    <a:pt x="1" y="41"/>
                    <a:pt x="0" y="38"/>
                    <a:pt x="2" y="35"/>
                  </a:cubicBezTo>
                  <a:cubicBezTo>
                    <a:pt x="15" y="14"/>
                    <a:pt x="15" y="14"/>
                    <a:pt x="15" y="14"/>
                  </a:cubicBezTo>
                  <a:cubicBezTo>
                    <a:pt x="15" y="3"/>
                    <a:pt x="15" y="3"/>
                    <a:pt x="15" y="3"/>
                  </a:cubicBezTo>
                  <a:cubicBezTo>
                    <a:pt x="14" y="3"/>
                    <a:pt x="14" y="3"/>
                    <a:pt x="14" y="3"/>
                  </a:cubicBezTo>
                  <a:cubicBezTo>
                    <a:pt x="13" y="3"/>
                    <a:pt x="12" y="2"/>
                    <a:pt x="12" y="1"/>
                  </a:cubicBezTo>
                  <a:cubicBezTo>
                    <a:pt x="12" y="0"/>
                    <a:pt x="13" y="0"/>
                    <a:pt x="14" y="0"/>
                  </a:cubicBezTo>
                  <a:cubicBezTo>
                    <a:pt x="27" y="0"/>
                    <a:pt x="27" y="0"/>
                    <a:pt x="27" y="0"/>
                  </a:cubicBezTo>
                  <a:cubicBezTo>
                    <a:pt x="28" y="0"/>
                    <a:pt x="29" y="0"/>
                    <a:pt x="29" y="1"/>
                  </a:cubicBezTo>
                  <a:cubicBezTo>
                    <a:pt x="29" y="2"/>
                    <a:pt x="28" y="3"/>
                    <a:pt x="27" y="3"/>
                  </a:cubicBezTo>
                  <a:cubicBezTo>
                    <a:pt x="26" y="3"/>
                    <a:pt x="26" y="3"/>
                    <a:pt x="26" y="3"/>
                  </a:cubicBezTo>
                  <a:cubicBezTo>
                    <a:pt x="26" y="14"/>
                    <a:pt x="26" y="14"/>
                    <a:pt x="26" y="14"/>
                  </a:cubicBezTo>
                  <a:cubicBezTo>
                    <a:pt x="39" y="35"/>
                    <a:pt x="39" y="35"/>
                    <a:pt x="39" y="35"/>
                  </a:cubicBezTo>
                  <a:cubicBezTo>
                    <a:pt x="41" y="38"/>
                    <a:pt x="40" y="41"/>
                    <a:pt x="36" y="41"/>
                  </a:cubicBezTo>
                  <a:close/>
                  <a:moveTo>
                    <a:pt x="11" y="27"/>
                  </a:moveTo>
                  <a:cubicBezTo>
                    <a:pt x="30" y="27"/>
                    <a:pt x="30" y="27"/>
                    <a:pt x="30" y="27"/>
                  </a:cubicBezTo>
                  <a:cubicBezTo>
                    <a:pt x="23" y="15"/>
                    <a:pt x="23" y="15"/>
                    <a:pt x="23" y="15"/>
                  </a:cubicBezTo>
                  <a:cubicBezTo>
                    <a:pt x="22" y="15"/>
                    <a:pt x="22" y="15"/>
                    <a:pt x="22" y="15"/>
                  </a:cubicBezTo>
                  <a:cubicBezTo>
                    <a:pt x="22" y="14"/>
                    <a:pt x="22" y="14"/>
                    <a:pt x="22" y="14"/>
                  </a:cubicBezTo>
                  <a:cubicBezTo>
                    <a:pt x="22" y="3"/>
                    <a:pt x="22" y="3"/>
                    <a:pt x="22" y="3"/>
                  </a:cubicBezTo>
                  <a:cubicBezTo>
                    <a:pt x="19" y="3"/>
                    <a:pt x="19" y="3"/>
                    <a:pt x="19" y="3"/>
                  </a:cubicBezTo>
                  <a:cubicBezTo>
                    <a:pt x="19" y="14"/>
                    <a:pt x="19" y="14"/>
                    <a:pt x="19" y="14"/>
                  </a:cubicBezTo>
                  <a:cubicBezTo>
                    <a:pt x="19" y="15"/>
                    <a:pt x="19" y="15"/>
                    <a:pt x="19" y="15"/>
                  </a:cubicBezTo>
                  <a:cubicBezTo>
                    <a:pt x="18" y="15"/>
                    <a:pt x="18" y="15"/>
                    <a:pt x="18" y="15"/>
                  </a:cubicBezTo>
                  <a:lnTo>
                    <a:pt x="1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grpSp>
        <p:nvGrpSpPr>
          <p:cNvPr id="64" name="Group 63"/>
          <p:cNvGrpSpPr/>
          <p:nvPr/>
        </p:nvGrpSpPr>
        <p:grpSpPr>
          <a:xfrm>
            <a:off x="6933586" y="3130192"/>
            <a:ext cx="1568432" cy="1568432"/>
            <a:chOff x="7072618" y="2628900"/>
            <a:chExt cx="1599882" cy="1599882"/>
          </a:xfrm>
        </p:grpSpPr>
        <p:grpSp>
          <p:nvGrpSpPr>
            <p:cNvPr id="33" name="Group 32"/>
            <p:cNvGrpSpPr/>
            <p:nvPr/>
          </p:nvGrpSpPr>
          <p:grpSpPr>
            <a:xfrm>
              <a:off x="7072618" y="2628900"/>
              <a:ext cx="1599882" cy="1599882"/>
              <a:chOff x="-1637887" y="3823595"/>
              <a:chExt cx="1463040" cy="1463040"/>
            </a:xfrm>
          </p:grpSpPr>
          <p:sp>
            <p:nvSpPr>
              <p:cNvPr id="34" name="Rectangle 33"/>
              <p:cNvSpPr/>
              <p:nvPr/>
            </p:nvSpPr>
            <p:spPr>
              <a:xfrm>
                <a:off x="-1637887" y="3823595"/>
                <a:ext cx="1463040" cy="1463040"/>
              </a:xfrm>
              <a:prstGeom prst="rect">
                <a:avLst/>
              </a:prstGeom>
              <a:solidFill>
                <a:srgbClr val="1F3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ct val="0"/>
                  </a:spcBef>
                  <a:spcAft>
                    <a:spcPct val="35000"/>
                  </a:spcAft>
                </a:pPr>
                <a:endParaRPr lang="en-US" sz="1176" kern="0" dirty="0">
                  <a:solidFill>
                    <a:sysClr val="windowText" lastClr="000000"/>
                  </a:solidFill>
                  <a:latin typeface="Segoe UI" panose="020B0502040204020203" pitchFamily="34" charset="0"/>
                  <a:cs typeface="Segoe UI" panose="020B0502040204020203" pitchFamily="34" charset="0"/>
                </a:endParaRPr>
              </a:p>
              <a:p>
                <a:pPr defTabSz="697189">
                  <a:lnSpc>
                    <a:spcPct val="90000"/>
                  </a:lnSpc>
                  <a:spcBef>
                    <a:spcPts val="294"/>
                  </a:spcBef>
                  <a:spcAft>
                    <a:spcPct val="35000"/>
                  </a:spcAft>
                </a:pPr>
                <a:r>
                  <a:rPr lang="en-US" sz="1029" kern="0" dirty="0">
                    <a:solidFill>
                      <a:schemeClr val="bg1"/>
                    </a:solidFill>
                    <a:latin typeface="Segoe UI" panose="020B0502040204020203" pitchFamily="34" charset="0"/>
                    <a:cs typeface="Segoe UI" panose="020B0502040204020203" pitchFamily="34" charset="0"/>
                  </a:rPr>
                  <a:t>Save and run model</a:t>
                </a:r>
              </a:p>
            </p:txBody>
          </p:sp>
          <p:sp>
            <p:nvSpPr>
              <p:cNvPr id="35" name="Rectangle 34"/>
              <p:cNvSpPr/>
              <p:nvPr/>
            </p:nvSpPr>
            <p:spPr>
              <a:xfrm>
                <a:off x="-1637887" y="3823595"/>
                <a:ext cx="1463040" cy="43278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sz="2353" kern="0" dirty="0">
                    <a:solidFill>
                      <a:sysClr val="windowText" lastClr="000000"/>
                    </a:solidFill>
                    <a:latin typeface="Segoe UI Light" panose="020B0502040204020203" pitchFamily="34" charset="0"/>
                    <a:cs typeface="Segoe UI Light" panose="020B0502040204020203" pitchFamily="34" charset="0"/>
                  </a:rPr>
                  <a:t>5</a:t>
                </a:r>
              </a:p>
            </p:txBody>
          </p:sp>
        </p:grpSp>
        <p:sp>
          <p:nvSpPr>
            <p:cNvPr id="59" name="Freeform 11"/>
            <p:cNvSpPr>
              <a:spLocks noChangeAspect="1" noEditPoints="1"/>
            </p:cNvSpPr>
            <p:nvPr/>
          </p:nvSpPr>
          <p:spPr bwMode="auto">
            <a:xfrm>
              <a:off x="7692387" y="3619500"/>
              <a:ext cx="360345" cy="374904"/>
            </a:xfrm>
            <a:custGeom>
              <a:avLst/>
              <a:gdLst>
                <a:gd name="T0" fmla="*/ 41 w 41"/>
                <a:gd name="T1" fmla="*/ 38 h 41"/>
                <a:gd name="T2" fmla="*/ 38 w 41"/>
                <a:gd name="T3" fmla="*/ 41 h 41"/>
                <a:gd name="T4" fmla="*/ 2 w 41"/>
                <a:gd name="T5" fmla="*/ 41 h 41"/>
                <a:gd name="T6" fmla="*/ 0 w 41"/>
                <a:gd name="T7" fmla="*/ 38 h 41"/>
                <a:gd name="T8" fmla="*/ 0 w 41"/>
                <a:gd name="T9" fmla="*/ 2 h 41"/>
                <a:gd name="T10" fmla="*/ 2 w 41"/>
                <a:gd name="T11" fmla="*/ 0 h 41"/>
                <a:gd name="T12" fmla="*/ 27 w 41"/>
                <a:gd name="T13" fmla="*/ 0 h 41"/>
                <a:gd name="T14" fmla="*/ 32 w 41"/>
                <a:gd name="T15" fmla="*/ 1 h 41"/>
                <a:gd name="T16" fmla="*/ 39 w 41"/>
                <a:gd name="T17" fmla="*/ 9 h 41"/>
                <a:gd name="T18" fmla="*/ 41 w 41"/>
                <a:gd name="T19" fmla="*/ 13 h 41"/>
                <a:gd name="T20" fmla="*/ 41 w 41"/>
                <a:gd name="T21" fmla="*/ 38 h 41"/>
                <a:gd name="T22" fmla="*/ 38 w 41"/>
                <a:gd name="T23" fmla="*/ 37 h 41"/>
                <a:gd name="T24" fmla="*/ 38 w 41"/>
                <a:gd name="T25" fmla="*/ 13 h 41"/>
                <a:gd name="T26" fmla="*/ 37 w 41"/>
                <a:gd name="T27" fmla="*/ 11 h 41"/>
                <a:gd name="T28" fmla="*/ 29 w 41"/>
                <a:gd name="T29" fmla="*/ 4 h 41"/>
                <a:gd name="T30" fmla="*/ 27 w 41"/>
                <a:gd name="T31" fmla="*/ 3 h 41"/>
                <a:gd name="T32" fmla="*/ 27 w 41"/>
                <a:gd name="T33" fmla="*/ 14 h 41"/>
                <a:gd name="T34" fmla="*/ 25 w 41"/>
                <a:gd name="T35" fmla="*/ 17 h 41"/>
                <a:gd name="T36" fmla="*/ 9 w 41"/>
                <a:gd name="T37" fmla="*/ 17 h 41"/>
                <a:gd name="T38" fmla="*/ 7 w 41"/>
                <a:gd name="T39" fmla="*/ 14 h 41"/>
                <a:gd name="T40" fmla="*/ 7 w 41"/>
                <a:gd name="T41" fmla="*/ 3 h 41"/>
                <a:gd name="T42" fmla="*/ 3 w 41"/>
                <a:gd name="T43" fmla="*/ 3 h 41"/>
                <a:gd name="T44" fmla="*/ 3 w 41"/>
                <a:gd name="T45" fmla="*/ 37 h 41"/>
                <a:gd name="T46" fmla="*/ 7 w 41"/>
                <a:gd name="T47" fmla="*/ 37 h 41"/>
                <a:gd name="T48" fmla="*/ 7 w 41"/>
                <a:gd name="T49" fmla="*/ 26 h 41"/>
                <a:gd name="T50" fmla="*/ 9 w 41"/>
                <a:gd name="T51" fmla="*/ 24 h 41"/>
                <a:gd name="T52" fmla="*/ 32 w 41"/>
                <a:gd name="T53" fmla="*/ 24 h 41"/>
                <a:gd name="T54" fmla="*/ 34 w 41"/>
                <a:gd name="T55" fmla="*/ 26 h 41"/>
                <a:gd name="T56" fmla="*/ 34 w 41"/>
                <a:gd name="T57" fmla="*/ 37 h 41"/>
                <a:gd name="T58" fmla="*/ 38 w 41"/>
                <a:gd name="T59" fmla="*/ 37 h 41"/>
                <a:gd name="T60" fmla="*/ 31 w 41"/>
                <a:gd name="T61" fmla="*/ 37 h 41"/>
                <a:gd name="T62" fmla="*/ 31 w 41"/>
                <a:gd name="T63" fmla="*/ 27 h 41"/>
                <a:gd name="T64" fmla="*/ 10 w 41"/>
                <a:gd name="T65" fmla="*/ 27 h 41"/>
                <a:gd name="T66" fmla="*/ 10 w 41"/>
                <a:gd name="T67" fmla="*/ 37 h 41"/>
                <a:gd name="T68" fmla="*/ 31 w 41"/>
                <a:gd name="T69" fmla="*/ 37 h 41"/>
                <a:gd name="T70" fmla="*/ 24 w 41"/>
                <a:gd name="T71" fmla="*/ 4 h 41"/>
                <a:gd name="T72" fmla="*/ 23 w 41"/>
                <a:gd name="T73" fmla="*/ 3 h 41"/>
                <a:gd name="T74" fmla="*/ 18 w 41"/>
                <a:gd name="T75" fmla="*/ 3 h 41"/>
                <a:gd name="T76" fmla="*/ 17 w 41"/>
                <a:gd name="T77" fmla="*/ 4 h 41"/>
                <a:gd name="T78" fmla="*/ 17 w 41"/>
                <a:gd name="T79" fmla="*/ 12 h 41"/>
                <a:gd name="T80" fmla="*/ 18 w 41"/>
                <a:gd name="T81" fmla="*/ 13 h 41"/>
                <a:gd name="T82" fmla="*/ 23 w 41"/>
                <a:gd name="T83" fmla="*/ 13 h 41"/>
                <a:gd name="T84" fmla="*/ 24 w 41"/>
                <a:gd name="T85" fmla="*/ 12 h 41"/>
                <a:gd name="T86" fmla="*/ 24 w 41"/>
                <a:gd name="T8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1">
                  <a:moveTo>
                    <a:pt x="41" y="38"/>
                  </a:moveTo>
                  <a:cubicBezTo>
                    <a:pt x="41" y="40"/>
                    <a:pt x="40" y="41"/>
                    <a:pt x="38" y="41"/>
                  </a:cubicBezTo>
                  <a:cubicBezTo>
                    <a:pt x="2" y="41"/>
                    <a:pt x="2" y="41"/>
                    <a:pt x="2" y="41"/>
                  </a:cubicBezTo>
                  <a:cubicBezTo>
                    <a:pt x="1" y="41"/>
                    <a:pt x="0" y="40"/>
                    <a:pt x="0" y="38"/>
                  </a:cubicBezTo>
                  <a:cubicBezTo>
                    <a:pt x="0" y="2"/>
                    <a:pt x="0" y="2"/>
                    <a:pt x="0" y="2"/>
                  </a:cubicBezTo>
                  <a:cubicBezTo>
                    <a:pt x="0" y="1"/>
                    <a:pt x="1" y="0"/>
                    <a:pt x="2" y="0"/>
                  </a:cubicBezTo>
                  <a:cubicBezTo>
                    <a:pt x="27" y="0"/>
                    <a:pt x="27" y="0"/>
                    <a:pt x="27" y="0"/>
                  </a:cubicBezTo>
                  <a:cubicBezTo>
                    <a:pt x="29" y="0"/>
                    <a:pt x="31" y="0"/>
                    <a:pt x="32" y="1"/>
                  </a:cubicBezTo>
                  <a:cubicBezTo>
                    <a:pt x="39" y="9"/>
                    <a:pt x="39" y="9"/>
                    <a:pt x="39" y="9"/>
                  </a:cubicBezTo>
                  <a:cubicBezTo>
                    <a:pt x="40" y="10"/>
                    <a:pt x="41" y="12"/>
                    <a:pt x="41" y="13"/>
                  </a:cubicBezTo>
                  <a:lnTo>
                    <a:pt x="41" y="38"/>
                  </a:lnTo>
                  <a:close/>
                  <a:moveTo>
                    <a:pt x="38" y="37"/>
                  </a:moveTo>
                  <a:cubicBezTo>
                    <a:pt x="38" y="13"/>
                    <a:pt x="38" y="13"/>
                    <a:pt x="38" y="13"/>
                  </a:cubicBezTo>
                  <a:cubicBezTo>
                    <a:pt x="38" y="13"/>
                    <a:pt x="37" y="12"/>
                    <a:pt x="37" y="11"/>
                  </a:cubicBezTo>
                  <a:cubicBezTo>
                    <a:pt x="29" y="4"/>
                    <a:pt x="29" y="4"/>
                    <a:pt x="29" y="4"/>
                  </a:cubicBezTo>
                  <a:cubicBezTo>
                    <a:pt x="29" y="3"/>
                    <a:pt x="28" y="3"/>
                    <a:pt x="27" y="3"/>
                  </a:cubicBezTo>
                  <a:cubicBezTo>
                    <a:pt x="27" y="14"/>
                    <a:pt x="27" y="14"/>
                    <a:pt x="27" y="14"/>
                  </a:cubicBezTo>
                  <a:cubicBezTo>
                    <a:pt x="27" y="16"/>
                    <a:pt x="26" y="17"/>
                    <a:pt x="25" y="17"/>
                  </a:cubicBezTo>
                  <a:cubicBezTo>
                    <a:pt x="9" y="17"/>
                    <a:pt x="9" y="17"/>
                    <a:pt x="9" y="17"/>
                  </a:cubicBezTo>
                  <a:cubicBezTo>
                    <a:pt x="8" y="17"/>
                    <a:pt x="7" y="16"/>
                    <a:pt x="7" y="14"/>
                  </a:cubicBezTo>
                  <a:cubicBezTo>
                    <a:pt x="7" y="3"/>
                    <a:pt x="7" y="3"/>
                    <a:pt x="7" y="3"/>
                  </a:cubicBezTo>
                  <a:cubicBezTo>
                    <a:pt x="3" y="3"/>
                    <a:pt x="3" y="3"/>
                    <a:pt x="3" y="3"/>
                  </a:cubicBezTo>
                  <a:cubicBezTo>
                    <a:pt x="3" y="37"/>
                    <a:pt x="3" y="37"/>
                    <a:pt x="3" y="37"/>
                  </a:cubicBezTo>
                  <a:cubicBezTo>
                    <a:pt x="7" y="37"/>
                    <a:pt x="7" y="37"/>
                    <a:pt x="7" y="37"/>
                  </a:cubicBezTo>
                  <a:cubicBezTo>
                    <a:pt x="7" y="26"/>
                    <a:pt x="7" y="26"/>
                    <a:pt x="7" y="26"/>
                  </a:cubicBezTo>
                  <a:cubicBezTo>
                    <a:pt x="7" y="25"/>
                    <a:pt x="8" y="24"/>
                    <a:pt x="9" y="24"/>
                  </a:cubicBezTo>
                  <a:cubicBezTo>
                    <a:pt x="32" y="24"/>
                    <a:pt x="32" y="24"/>
                    <a:pt x="32" y="24"/>
                  </a:cubicBezTo>
                  <a:cubicBezTo>
                    <a:pt x="33" y="24"/>
                    <a:pt x="34" y="25"/>
                    <a:pt x="34" y="26"/>
                  </a:cubicBezTo>
                  <a:cubicBezTo>
                    <a:pt x="34" y="37"/>
                    <a:pt x="34" y="37"/>
                    <a:pt x="34" y="37"/>
                  </a:cubicBezTo>
                  <a:lnTo>
                    <a:pt x="38" y="37"/>
                  </a:lnTo>
                  <a:close/>
                  <a:moveTo>
                    <a:pt x="31" y="37"/>
                  </a:moveTo>
                  <a:cubicBezTo>
                    <a:pt x="31" y="27"/>
                    <a:pt x="31" y="27"/>
                    <a:pt x="31" y="27"/>
                  </a:cubicBezTo>
                  <a:cubicBezTo>
                    <a:pt x="10" y="27"/>
                    <a:pt x="10" y="27"/>
                    <a:pt x="10" y="27"/>
                  </a:cubicBezTo>
                  <a:cubicBezTo>
                    <a:pt x="10" y="37"/>
                    <a:pt x="10" y="37"/>
                    <a:pt x="10" y="37"/>
                  </a:cubicBezTo>
                  <a:lnTo>
                    <a:pt x="31" y="37"/>
                  </a:lnTo>
                  <a:close/>
                  <a:moveTo>
                    <a:pt x="24" y="4"/>
                  </a:moveTo>
                  <a:cubicBezTo>
                    <a:pt x="24" y="3"/>
                    <a:pt x="24" y="3"/>
                    <a:pt x="23" y="3"/>
                  </a:cubicBezTo>
                  <a:cubicBezTo>
                    <a:pt x="18" y="3"/>
                    <a:pt x="18" y="3"/>
                    <a:pt x="18" y="3"/>
                  </a:cubicBezTo>
                  <a:cubicBezTo>
                    <a:pt x="17" y="3"/>
                    <a:pt x="17" y="3"/>
                    <a:pt x="17" y="4"/>
                  </a:cubicBezTo>
                  <a:cubicBezTo>
                    <a:pt x="17" y="12"/>
                    <a:pt x="17" y="12"/>
                    <a:pt x="17" y="12"/>
                  </a:cubicBezTo>
                  <a:cubicBezTo>
                    <a:pt x="17" y="13"/>
                    <a:pt x="17" y="13"/>
                    <a:pt x="18" y="13"/>
                  </a:cubicBezTo>
                  <a:cubicBezTo>
                    <a:pt x="23" y="13"/>
                    <a:pt x="23" y="13"/>
                    <a:pt x="23" y="13"/>
                  </a:cubicBezTo>
                  <a:cubicBezTo>
                    <a:pt x="24" y="13"/>
                    <a:pt x="24" y="13"/>
                    <a:pt x="24" y="12"/>
                  </a:cubicBezTo>
                  <a:lnTo>
                    <a:pt x="2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Tree>
    <p:extLst>
      <p:ext uri="{BB962C8B-B14F-4D97-AF65-F5344CB8AC3E}">
        <p14:creationId xmlns:p14="http://schemas.microsoft.com/office/powerpoint/2010/main" val="379945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to Gallery</a:t>
            </a:r>
          </a:p>
        </p:txBody>
      </p:sp>
      <p:grpSp>
        <p:nvGrpSpPr>
          <p:cNvPr id="3" name="Group 2"/>
          <p:cNvGrpSpPr/>
          <p:nvPr/>
        </p:nvGrpSpPr>
        <p:grpSpPr>
          <a:xfrm>
            <a:off x="792152" y="2527833"/>
            <a:ext cx="3137487" cy="1770357"/>
            <a:chOff x="808036" y="2578025"/>
            <a:chExt cx="3200400" cy="1805856"/>
          </a:xfrm>
        </p:grpSpPr>
        <p:pic>
          <p:nvPicPr>
            <p:cNvPr id="5" name="Picture 4"/>
            <p:cNvPicPr>
              <a:picLocks noChangeAspect="1"/>
            </p:cNvPicPr>
            <p:nvPr/>
          </p:nvPicPr>
          <p:blipFill>
            <a:blip r:embed="rId3"/>
            <a:stretch>
              <a:fillRect/>
            </a:stretch>
          </p:blipFill>
          <p:spPr>
            <a:xfrm>
              <a:off x="808036" y="2578025"/>
              <a:ext cx="3200400" cy="1801624"/>
            </a:xfrm>
            <a:prstGeom prst="rect">
              <a:avLst/>
            </a:prstGeom>
            <a:ln w="63500">
              <a:solidFill>
                <a:srgbClr val="0072C6"/>
              </a:solidFill>
            </a:ln>
          </p:spPr>
        </p:pic>
        <p:sp>
          <p:nvSpPr>
            <p:cNvPr id="6" name="Rectangle 5"/>
            <p:cNvSpPr/>
            <p:nvPr/>
          </p:nvSpPr>
          <p:spPr>
            <a:xfrm>
              <a:off x="3376301" y="4138300"/>
              <a:ext cx="245581" cy="24558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rgbClr val="FFFFFF"/>
                </a:solidFill>
              </a:endParaRPr>
            </a:p>
          </p:txBody>
        </p:sp>
      </p:grpSp>
      <p:grpSp>
        <p:nvGrpSpPr>
          <p:cNvPr id="4" name="Group 3"/>
          <p:cNvGrpSpPr/>
          <p:nvPr/>
        </p:nvGrpSpPr>
        <p:grpSpPr>
          <a:xfrm>
            <a:off x="4592621" y="1860256"/>
            <a:ext cx="3033216" cy="3137488"/>
            <a:chOff x="4684712" y="1897061"/>
            <a:chExt cx="3094038" cy="3200401"/>
          </a:xfrm>
        </p:grpSpPr>
        <p:pic>
          <p:nvPicPr>
            <p:cNvPr id="9" name="Picture 8"/>
            <p:cNvPicPr>
              <a:picLocks noChangeAspect="1"/>
            </p:cNvPicPr>
            <p:nvPr/>
          </p:nvPicPr>
          <p:blipFill rotWithShape="1">
            <a:blip r:embed="rId4"/>
            <a:srcRect l="2392" t="890" r="1240" b="890"/>
            <a:stretch/>
          </p:blipFill>
          <p:spPr>
            <a:xfrm>
              <a:off x="4694237" y="1897061"/>
              <a:ext cx="3084513" cy="3200401"/>
            </a:xfrm>
            <a:prstGeom prst="rect">
              <a:avLst/>
            </a:prstGeom>
            <a:ln w="63500">
              <a:solidFill>
                <a:srgbClr val="0072C6"/>
              </a:solidFill>
            </a:ln>
          </p:spPr>
        </p:pic>
        <p:sp>
          <p:nvSpPr>
            <p:cNvPr id="10" name="Rectangle 9"/>
            <p:cNvSpPr/>
            <p:nvPr/>
          </p:nvSpPr>
          <p:spPr>
            <a:xfrm>
              <a:off x="4684712" y="4462462"/>
              <a:ext cx="2819400" cy="27432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ln w="25400">
                  <a:solidFill>
                    <a:schemeClr val="accent1">
                      <a:lumMod val="20000"/>
                      <a:lumOff val="80000"/>
                    </a:schemeClr>
                  </a:solidFill>
                </a:ln>
                <a:solidFill>
                  <a:srgbClr val="FFFFFF"/>
                </a:solidFill>
              </a:endParaRPr>
            </a:p>
          </p:txBody>
        </p:sp>
      </p:grpSp>
      <p:pic>
        <p:nvPicPr>
          <p:cNvPr id="11" name="Picture 10"/>
          <p:cNvPicPr>
            <a:picLocks noChangeAspect="1"/>
          </p:cNvPicPr>
          <p:nvPr/>
        </p:nvPicPr>
        <p:blipFill rotWithShape="1">
          <a:blip r:embed="rId5"/>
          <a:srcRect l="1538" t="273" r="1240" b="1160"/>
          <a:stretch/>
        </p:blipFill>
        <p:spPr>
          <a:xfrm>
            <a:off x="8310606" y="1831814"/>
            <a:ext cx="3050334" cy="3165930"/>
          </a:xfrm>
          <a:prstGeom prst="rect">
            <a:avLst/>
          </a:prstGeom>
          <a:ln w="63500">
            <a:solidFill>
              <a:srgbClr val="0072C6"/>
            </a:solidFill>
          </a:ln>
        </p:spPr>
      </p:pic>
    </p:spTree>
    <p:extLst>
      <p:ext uri="{BB962C8B-B14F-4D97-AF65-F5344CB8AC3E}">
        <p14:creationId xmlns:p14="http://schemas.microsoft.com/office/powerpoint/2010/main" val="27040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a:t>Setting up Azure Machine Learning</a:t>
            </a:r>
          </a:p>
        </p:txBody>
      </p:sp>
    </p:spTree>
    <p:extLst>
      <p:ext uri="{BB962C8B-B14F-4D97-AF65-F5344CB8AC3E}">
        <p14:creationId xmlns:p14="http://schemas.microsoft.com/office/powerpoint/2010/main" val="3065659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r="9882"/>
          <a:stretch/>
        </p:blipFill>
        <p:spPr>
          <a:xfrm>
            <a:off x="1805800" y="739726"/>
            <a:ext cx="8580401" cy="5378549"/>
          </a:xfrm>
          <a:prstGeom prst="rect">
            <a:avLst/>
          </a:prstGeom>
          <a:ln w="63500">
            <a:solidFill>
              <a:srgbClr val="0072C6"/>
            </a:solidFill>
          </a:ln>
        </p:spPr>
      </p:pic>
      <p:sp>
        <p:nvSpPr>
          <p:cNvPr id="3" name="Rectangle 2"/>
          <p:cNvSpPr/>
          <p:nvPr/>
        </p:nvSpPr>
        <p:spPr>
          <a:xfrm>
            <a:off x="3616827" y="3346518"/>
            <a:ext cx="1721259"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4" name="Rectangle 3"/>
          <p:cNvSpPr/>
          <p:nvPr/>
        </p:nvSpPr>
        <p:spPr>
          <a:xfrm>
            <a:off x="1830201" y="3346518"/>
            <a:ext cx="1705697"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5" name="Rectangle 4"/>
          <p:cNvSpPr/>
          <p:nvPr/>
        </p:nvSpPr>
        <p:spPr>
          <a:xfrm>
            <a:off x="5422125" y="3015027"/>
            <a:ext cx="1718149"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7" name="Rectangle 6"/>
          <p:cNvSpPr/>
          <p:nvPr/>
        </p:nvSpPr>
        <p:spPr>
          <a:xfrm>
            <a:off x="1826809" y="2583933"/>
            <a:ext cx="405693"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2228887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763"/>
          <a:stretch/>
        </p:blipFill>
        <p:spPr>
          <a:xfrm>
            <a:off x="1813210" y="739726"/>
            <a:ext cx="8565580" cy="5378549"/>
          </a:xfrm>
          <a:prstGeom prst="rect">
            <a:avLst/>
          </a:prstGeom>
          <a:ln w="63500">
            <a:solidFill>
              <a:srgbClr val="0072C6"/>
            </a:solidFill>
          </a:ln>
        </p:spPr>
      </p:pic>
      <p:sp>
        <p:nvSpPr>
          <p:cNvPr id="3" name="Rectangle 2"/>
          <p:cNvSpPr/>
          <p:nvPr/>
        </p:nvSpPr>
        <p:spPr>
          <a:xfrm>
            <a:off x="5439246" y="3002577"/>
            <a:ext cx="1718148" cy="37817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4" name="Rectangle 3"/>
          <p:cNvSpPr/>
          <p:nvPr/>
        </p:nvSpPr>
        <p:spPr>
          <a:xfrm>
            <a:off x="1848878" y="3338737"/>
            <a:ext cx="1713478" cy="371174"/>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6" name="Rectangle 5"/>
          <p:cNvSpPr/>
          <p:nvPr/>
        </p:nvSpPr>
        <p:spPr>
          <a:xfrm>
            <a:off x="3644061" y="4337877"/>
            <a:ext cx="1715813" cy="38051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8" name="Rectangle 7"/>
          <p:cNvSpPr/>
          <p:nvPr/>
        </p:nvSpPr>
        <p:spPr>
          <a:xfrm>
            <a:off x="1861823" y="2583933"/>
            <a:ext cx="405693"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426403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74" b="6528"/>
          <a:stretch/>
        </p:blipFill>
        <p:spPr>
          <a:xfrm>
            <a:off x="1179836" y="739725"/>
            <a:ext cx="9832329" cy="5378549"/>
          </a:xfrm>
          <a:prstGeom prst="rect">
            <a:avLst/>
          </a:prstGeom>
          <a:ln w="63500">
            <a:solidFill>
              <a:srgbClr val="0072C6"/>
            </a:solidFill>
          </a:ln>
        </p:spPr>
      </p:pic>
      <p:sp>
        <p:nvSpPr>
          <p:cNvPr id="3" name="Rectangle 2"/>
          <p:cNvSpPr/>
          <p:nvPr/>
        </p:nvSpPr>
        <p:spPr>
          <a:xfrm>
            <a:off x="1347750" y="1175490"/>
            <a:ext cx="405693" cy="37662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5" name="Rectangle 4"/>
          <p:cNvSpPr/>
          <p:nvPr/>
        </p:nvSpPr>
        <p:spPr>
          <a:xfrm>
            <a:off x="1239588" y="2281234"/>
            <a:ext cx="1232584" cy="383626"/>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57504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11" b="4918"/>
          <a:stretch/>
        </p:blipFill>
        <p:spPr>
          <a:xfrm>
            <a:off x="1389770" y="739726"/>
            <a:ext cx="9412461" cy="4942607"/>
          </a:xfrm>
          <a:prstGeom prst="rect">
            <a:avLst/>
          </a:prstGeom>
          <a:ln w="63500">
            <a:solidFill>
              <a:srgbClr val="0072C6"/>
            </a:solidFill>
          </a:ln>
        </p:spPr>
      </p:pic>
    </p:spTree>
    <p:extLst>
      <p:ext uri="{BB962C8B-B14F-4D97-AF65-F5344CB8AC3E}">
        <p14:creationId xmlns:p14="http://schemas.microsoft.com/office/powerpoint/2010/main" val="403298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96" b="3203"/>
          <a:stretch/>
        </p:blipFill>
        <p:spPr>
          <a:xfrm>
            <a:off x="1389770" y="739726"/>
            <a:ext cx="9412461" cy="4852864"/>
          </a:xfrm>
          <a:prstGeom prst="rect">
            <a:avLst/>
          </a:prstGeom>
          <a:ln w="63500">
            <a:solidFill>
              <a:srgbClr val="0072C6"/>
            </a:solidFill>
          </a:ln>
        </p:spPr>
      </p:pic>
      <p:sp>
        <p:nvSpPr>
          <p:cNvPr id="2" name="Rectangle 1"/>
          <p:cNvSpPr/>
          <p:nvPr/>
        </p:nvSpPr>
        <p:spPr>
          <a:xfrm>
            <a:off x="6632922" y="2845391"/>
            <a:ext cx="1777287" cy="249007"/>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Tree>
    <p:extLst>
      <p:ext uri="{BB962C8B-B14F-4D97-AF65-F5344CB8AC3E}">
        <p14:creationId xmlns:p14="http://schemas.microsoft.com/office/powerpoint/2010/main" val="252182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A hyper-scale repository for big data analytics workloads</a:t>
            </a:r>
          </a:p>
        </p:txBody>
      </p:sp>
      <p:grpSp>
        <p:nvGrpSpPr>
          <p:cNvPr id="4" name="Group 3"/>
          <p:cNvGrpSpPr/>
          <p:nvPr/>
        </p:nvGrpSpPr>
        <p:grpSpPr>
          <a:xfrm>
            <a:off x="2185754" y="5155227"/>
            <a:ext cx="9275826" cy="1167681"/>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 Hadoop Distributed File System for the cloud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file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account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Massive throughput to increase analytic performance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durability, availability, and reliability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Azure Active Directory access control</a:t>
              </a:r>
            </a:p>
          </p:txBody>
        </p:sp>
      </p:grpSp>
      <p:grpSp>
        <p:nvGrpSpPr>
          <p:cNvPr id="196" name="Group 195"/>
          <p:cNvGrpSpPr/>
          <p:nvPr/>
        </p:nvGrpSpPr>
        <p:grpSpPr>
          <a:xfrm>
            <a:off x="2121252" y="2605876"/>
            <a:ext cx="981868" cy="628765"/>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 name="Group 196"/>
          <p:cNvGrpSpPr/>
          <p:nvPr/>
        </p:nvGrpSpPr>
        <p:grpSpPr>
          <a:xfrm>
            <a:off x="3160358" y="1935500"/>
            <a:ext cx="981868" cy="628765"/>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80" tIns="87880" rIns="87880" bIns="87880" numCol="1" rtlCol="0" anchor="ctr" anchorCtr="0" compatLnSpc="1">
              <a:prstTxWarp prst="textNoShape">
                <a:avLst/>
              </a:prstTxWarp>
            </a:bodyPr>
            <a:lstStyle/>
            <a:p>
              <a:pPr defTabSz="697684">
                <a:defRPr/>
              </a:pPr>
              <a:endParaRPr lang="en-US" sz="882" kern="0" spc="-116" dirty="0">
                <a:solidFill>
                  <a:schemeClr val="bg1"/>
                </a:solidFill>
              </a:endParaRPr>
            </a:p>
          </p:txBody>
        </p:sp>
      </p:grpSp>
      <p:sp>
        <p:nvSpPr>
          <p:cNvPr id="217" name="Rectangle 216"/>
          <p:cNvSpPr/>
          <p:nvPr>
            <p:custDataLst>
              <p:tags r:id="rId1"/>
            </p:custDataLst>
          </p:nvPr>
        </p:nvSpPr>
        <p:spPr bwMode="auto">
          <a:xfrm>
            <a:off x="2121252" y="1935500"/>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Devices</a:t>
            </a:r>
          </a:p>
        </p:txBody>
      </p:sp>
      <p:grpSp>
        <p:nvGrpSpPr>
          <p:cNvPr id="218" name="Group 217"/>
          <p:cNvGrpSpPr/>
          <p:nvPr/>
        </p:nvGrpSpPr>
        <p:grpSpPr>
          <a:xfrm>
            <a:off x="2314361" y="2024854"/>
            <a:ext cx="595648" cy="312860"/>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76"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61416">
                <a:defRPr/>
              </a:pPr>
              <a:endParaRPr lang="en-US" sz="471" kern="0" dirty="0">
                <a:solidFill>
                  <a:schemeClr val="accent3"/>
                </a:solidFill>
                <a:latin typeface="Segoe"/>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76" tIns="43076" rIns="0" bIns="8615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61133">
                <a:defRPr/>
              </a:pPr>
              <a:endParaRPr lang="en-US" sz="471" spc="-4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gradFill>
                  <a:gsLst>
                    <a:gs pos="0">
                      <a:srgbClr val="FFFFFF"/>
                    </a:gs>
                    <a:gs pos="100000">
                      <a:srgbClr val="FFFFFF"/>
                    </a:gs>
                  </a:gsLst>
                  <a:lin ang="5400000" scaled="0"/>
                </a:gradFill>
                <a:latin typeface="Segoe Light" pitchFamily="34" charset="0"/>
              </a:endParaRPr>
            </a:p>
          </p:txBody>
        </p:sp>
      </p:grpSp>
      <p:grpSp>
        <p:nvGrpSpPr>
          <p:cNvPr id="199" name="Group 198"/>
          <p:cNvGrpSpPr/>
          <p:nvPr/>
        </p:nvGrpSpPr>
        <p:grpSpPr>
          <a:xfrm>
            <a:off x="3160358" y="3946627"/>
            <a:ext cx="981868" cy="628765"/>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grpSp>
        <p:nvGrpSpPr>
          <p:cNvPr id="200" name="Group 199"/>
          <p:cNvGrpSpPr/>
          <p:nvPr/>
        </p:nvGrpSpPr>
        <p:grpSpPr>
          <a:xfrm>
            <a:off x="3160358" y="3276251"/>
            <a:ext cx="981868" cy="628765"/>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076" tIns="50669" rIns="0" bIns="10133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12808">
                <a:defRPr/>
              </a:pPr>
              <a:endParaRPr lang="en-US" sz="471" kern="0" spc="-5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1" name="Group 200"/>
          <p:cNvGrpSpPr/>
          <p:nvPr/>
        </p:nvGrpSpPr>
        <p:grpSpPr>
          <a:xfrm>
            <a:off x="3160358" y="2605876"/>
            <a:ext cx="981868" cy="628765"/>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solidFill>
                  <a:schemeClr val="accent3"/>
                </a:solidFill>
                <a:latin typeface="Segoe Light" pitchFamily="34" charset="0"/>
              </a:endParaRPr>
            </a:p>
          </p:txBody>
        </p:sp>
      </p:grpSp>
      <p:sp>
        <p:nvSpPr>
          <p:cNvPr id="206" name="Rectangle 205"/>
          <p:cNvSpPr/>
          <p:nvPr>
            <p:custDataLst>
              <p:tags r:id="rId2"/>
            </p:custDataLst>
          </p:nvPr>
        </p:nvSpPr>
        <p:spPr bwMode="auto">
          <a:xfrm>
            <a:off x="2121252" y="3276251"/>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Web</a:t>
            </a:r>
          </a:p>
        </p:txBody>
      </p:sp>
      <p:grpSp>
        <p:nvGrpSpPr>
          <p:cNvPr id="207" name="Group 206"/>
          <p:cNvGrpSpPr/>
          <p:nvPr/>
        </p:nvGrpSpPr>
        <p:grpSpPr>
          <a:xfrm>
            <a:off x="2426029" y="3350684"/>
            <a:ext cx="372312" cy="364793"/>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grpSp>
      <p:grpSp>
        <p:nvGrpSpPr>
          <p:cNvPr id="203" name="Group 202"/>
          <p:cNvGrpSpPr/>
          <p:nvPr/>
        </p:nvGrpSpPr>
        <p:grpSpPr>
          <a:xfrm>
            <a:off x="2121252" y="3946627"/>
            <a:ext cx="981868" cy="628765"/>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176" kern="0" dirty="0">
                <a:solidFill>
                  <a:schemeClr val="tx1"/>
                </a:solidFill>
              </a:endParaRPr>
            </a:p>
          </p:txBody>
        </p:sp>
      </p:grpSp>
      <p:cxnSp>
        <p:nvCxnSpPr>
          <p:cNvPr id="228" name="Straight Arrow Connector 227"/>
          <p:cNvCxnSpPr>
            <a:endCxn id="249" idx="2"/>
          </p:cNvCxnSpPr>
          <p:nvPr/>
        </p:nvCxnSpPr>
        <p:spPr>
          <a:xfrm flipH="1">
            <a:off x="5513330" y="2912954"/>
            <a:ext cx="352330" cy="277606"/>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113632" y="2062769"/>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113632" y="265915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129812" y="385191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129812" y="3255531"/>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145994" y="4448295"/>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113632" y="2071606"/>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726255" y="2522963"/>
            <a:ext cx="994754" cy="271554"/>
          </a:xfrm>
          <a:prstGeom prst="rect">
            <a:avLst/>
          </a:prstGeom>
          <a:noFill/>
        </p:spPr>
        <p:txBody>
          <a:bodyPr wrap="none" lIns="0" tIns="0" rIns="0" bIns="0" rtlCol="0">
            <a:spAutoFit/>
          </a:bodyPr>
          <a:lstStyle/>
          <a:p>
            <a:pPr defTabSz="914049">
              <a:defRPr/>
            </a:pPr>
            <a:r>
              <a:rPr lang="en-US" sz="1765" kern="0" dirty="0">
                <a:solidFill>
                  <a:schemeClr val="accent1"/>
                </a:solidFill>
              </a:rPr>
              <a:t>HDInsight</a:t>
            </a:r>
          </a:p>
        </p:txBody>
      </p:sp>
      <p:sp>
        <p:nvSpPr>
          <p:cNvPr id="239" name="TextBox 238"/>
          <p:cNvSpPr txBox="1"/>
          <p:nvPr/>
        </p:nvSpPr>
        <p:spPr>
          <a:xfrm>
            <a:off x="9726255" y="1923023"/>
            <a:ext cx="1359340" cy="271554"/>
          </a:xfrm>
          <a:prstGeom prst="rect">
            <a:avLst/>
          </a:prstGeom>
          <a:noFill/>
        </p:spPr>
        <p:txBody>
          <a:bodyPr wrap="none" lIns="0" tIns="0" rIns="0" bIns="0" rtlCol="0">
            <a:spAutoFit/>
          </a:bodyPr>
          <a:lstStyle/>
          <a:p>
            <a:pPr defTabSz="914049">
              <a:defRPr/>
            </a:pPr>
            <a:r>
              <a:rPr lang="en-US" sz="1765" kern="0" dirty="0">
                <a:solidFill>
                  <a:schemeClr val="accent1"/>
                </a:solidFill>
              </a:rPr>
              <a:t>ADL Analytics</a:t>
            </a:r>
          </a:p>
        </p:txBody>
      </p:sp>
      <p:sp>
        <p:nvSpPr>
          <p:cNvPr id="240" name="TextBox 239"/>
          <p:cNvSpPr txBox="1"/>
          <p:nvPr/>
        </p:nvSpPr>
        <p:spPr>
          <a:xfrm>
            <a:off x="9726255" y="4322785"/>
            <a:ext cx="1772203" cy="271554"/>
          </a:xfrm>
          <a:prstGeom prst="rect">
            <a:avLst/>
          </a:prstGeom>
          <a:noFill/>
        </p:spPr>
        <p:txBody>
          <a:bodyPr wrap="none" lIns="0" tIns="0" rIns="0" bIns="0" rtlCol="0">
            <a:spAutoFit/>
          </a:bodyPr>
          <a:lstStyle/>
          <a:p>
            <a:pPr defTabSz="914049">
              <a:defRPr/>
            </a:pPr>
            <a:r>
              <a:rPr lang="en-US" sz="1765" kern="0" dirty="0">
                <a:solidFill>
                  <a:schemeClr val="accent1"/>
                </a:solidFill>
              </a:rPr>
              <a:t>Machine Learning</a:t>
            </a:r>
          </a:p>
        </p:txBody>
      </p:sp>
      <p:sp>
        <p:nvSpPr>
          <p:cNvPr id="241" name="TextBox 240"/>
          <p:cNvSpPr txBox="1"/>
          <p:nvPr/>
        </p:nvSpPr>
        <p:spPr>
          <a:xfrm>
            <a:off x="9726255" y="3722843"/>
            <a:ext cx="558068" cy="271554"/>
          </a:xfrm>
          <a:prstGeom prst="rect">
            <a:avLst/>
          </a:prstGeom>
          <a:noFill/>
        </p:spPr>
        <p:txBody>
          <a:bodyPr wrap="none" lIns="0" tIns="0" rIns="0" bIns="0" rtlCol="0">
            <a:spAutoFit/>
          </a:bodyPr>
          <a:lstStyle/>
          <a:p>
            <a:pPr defTabSz="914049">
              <a:defRPr/>
            </a:pPr>
            <a:r>
              <a:rPr lang="en-US" sz="1765" kern="0" dirty="0">
                <a:solidFill>
                  <a:schemeClr val="accent1"/>
                </a:solidFill>
              </a:rPr>
              <a:t>Spark</a:t>
            </a:r>
          </a:p>
        </p:txBody>
      </p:sp>
      <p:sp>
        <p:nvSpPr>
          <p:cNvPr id="242" name="TextBox 241"/>
          <p:cNvSpPr txBox="1"/>
          <p:nvPr/>
        </p:nvSpPr>
        <p:spPr>
          <a:xfrm>
            <a:off x="9726255" y="3122903"/>
            <a:ext cx="135148" cy="271554"/>
          </a:xfrm>
          <a:prstGeom prst="rect">
            <a:avLst/>
          </a:prstGeom>
          <a:noFill/>
        </p:spPr>
        <p:txBody>
          <a:bodyPr wrap="none" lIns="0" tIns="0" rIns="0" bIns="0" rtlCol="0">
            <a:spAutoFit/>
          </a:bodyPr>
          <a:lstStyle/>
          <a:p>
            <a:pPr defTabSz="914049">
              <a:defRPr/>
            </a:pPr>
            <a:r>
              <a:rPr lang="en-US" sz="1765" kern="0" dirty="0">
                <a:solidFill>
                  <a:schemeClr val="accent1"/>
                </a:solidFill>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54298" y="1867632"/>
            <a:ext cx="398836" cy="398836"/>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423303" y="3048857"/>
            <a:ext cx="485023" cy="448685"/>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68362" y="3671032"/>
            <a:ext cx="594906" cy="315900"/>
          </a:xfrm>
          <a:prstGeom prst="rect">
            <a:avLst/>
          </a:prstGeom>
          <a:noFill/>
          <a:ln>
            <a:noFill/>
          </a:ln>
          <a:extLst/>
        </p:spPr>
      </p:pic>
      <p:sp>
        <p:nvSpPr>
          <p:cNvPr id="247" name="Freeform 246"/>
          <p:cNvSpPr>
            <a:spLocks noChangeAspect="1"/>
          </p:cNvSpPr>
          <p:nvPr/>
        </p:nvSpPr>
        <p:spPr bwMode="auto">
          <a:xfrm>
            <a:off x="11401686" y="2485370"/>
            <a:ext cx="528258" cy="37048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31" tIns="43915" rIns="87831" bIns="43915" numCol="1" anchor="t" anchorCtr="0" compatLnSpc="1">
            <a:prstTxWarp prst="textNoShape">
              <a:avLst/>
            </a:prstTxWarp>
          </a:bodyPr>
          <a:lstStyle/>
          <a:p>
            <a:pPr defTabSz="894821" fontAlgn="base">
              <a:spcBef>
                <a:spcPct val="0"/>
              </a:spcBef>
              <a:spcAft>
                <a:spcPct val="0"/>
              </a:spcAft>
              <a:defRPr/>
            </a:pPr>
            <a:endParaRPr lang="en-IN" sz="1536" kern="0" dirty="0">
              <a:solidFill>
                <a:srgbClr val="000000"/>
              </a:solidFill>
            </a:endParaRPr>
          </a:p>
        </p:txBody>
      </p:sp>
      <p:grpSp>
        <p:nvGrpSpPr>
          <p:cNvPr id="248" name="Group 247"/>
          <p:cNvGrpSpPr/>
          <p:nvPr/>
        </p:nvGrpSpPr>
        <p:grpSpPr>
          <a:xfrm>
            <a:off x="5513330" y="1913498"/>
            <a:ext cx="2554122" cy="2554122"/>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250" name="Group 249"/>
            <p:cNvGrpSpPr/>
            <p:nvPr/>
          </p:nvGrpSpPr>
          <p:grpSpPr>
            <a:xfrm>
              <a:off x="4867139" y="4302842"/>
              <a:ext cx="2679835" cy="1323144"/>
              <a:chOff x="4724189" y="4328405"/>
              <a:chExt cx="3043313" cy="1502606"/>
            </a:xfrm>
            <a:solidFill>
              <a:schemeClr val="bg1">
                <a:lumMod val="95000"/>
              </a:schemeClr>
            </a:solidFill>
          </p:grpSpPr>
          <p:sp>
            <p:nvSpPr>
              <p:cNvPr id="252" name="TextBox 251"/>
              <p:cNvSpPr txBox="1"/>
              <p:nvPr/>
            </p:nvSpPr>
            <p:spPr>
              <a:xfrm>
                <a:off x="5875137" y="4328405"/>
                <a:ext cx="809241"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algn="ctr" defTabSz="896386">
                <a:defRPr/>
              </a:pPr>
              <a:r>
                <a:rPr lang="en-US" sz="2353" kern="0" dirty="0">
                  <a:solidFill>
                    <a:schemeClr val="accent1"/>
                  </a:solidFill>
                </a:rPr>
                <a:t>ADL Store</a:t>
              </a:r>
            </a:p>
          </p:txBody>
        </p:sp>
      </p:grpSp>
      <p:cxnSp>
        <p:nvCxnSpPr>
          <p:cNvPr id="267" name="Elbow Connector 266"/>
          <p:cNvCxnSpPr/>
          <p:nvPr/>
        </p:nvCxnSpPr>
        <p:spPr>
          <a:xfrm>
            <a:off x="4212458" y="2062769"/>
            <a:ext cx="10477" cy="2385526"/>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392812" y="3255533"/>
            <a:ext cx="832435"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572279" y="2122116"/>
            <a:ext cx="477927" cy="477927"/>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9466" y="1617612"/>
            <a:ext cx="1765789" cy="3782502"/>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SQL Data </a:t>
              </a:r>
            </a:p>
            <a:p>
              <a:pPr defTabSz="896386">
                <a:defRPr/>
              </a:pPr>
              <a:r>
                <a:rPr lang="en-US" sz="1100" kern="0" dirty="0">
                  <a:solidFill>
                    <a:schemeClr val="accent2">
                      <a:lumMod val="75000"/>
                    </a:schemeClr>
                  </a:solidFill>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grpSp>
      <p:cxnSp>
        <p:nvCxnSpPr>
          <p:cNvPr id="189" name="Straight Arrow Connector 188"/>
          <p:cNvCxnSpPr/>
          <p:nvPr/>
        </p:nvCxnSpPr>
        <p:spPr>
          <a:xfrm>
            <a:off x="8157754" y="3255533"/>
            <a:ext cx="71714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623917" y="4314131"/>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2345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1592"/>
          <a:stretch/>
        </p:blipFill>
        <p:spPr>
          <a:xfrm>
            <a:off x="1389770" y="739726"/>
            <a:ext cx="9412461" cy="4791827"/>
          </a:xfrm>
          <a:prstGeom prst="rect">
            <a:avLst/>
          </a:prstGeom>
          <a:ln w="63500">
            <a:solidFill>
              <a:srgbClr val="0072C6"/>
            </a:solidFill>
          </a:ln>
        </p:spPr>
      </p:pic>
      <p:cxnSp>
        <p:nvCxnSpPr>
          <p:cNvPr id="4" name="Straight Arrow Connector 3"/>
          <p:cNvCxnSpPr/>
          <p:nvPr/>
        </p:nvCxnSpPr>
        <p:spPr>
          <a:xfrm>
            <a:off x="6840686" y="2561367"/>
            <a:ext cx="0" cy="665316"/>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47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565" b="11193"/>
          <a:stretch/>
        </p:blipFill>
        <p:spPr>
          <a:xfrm>
            <a:off x="1389770" y="739725"/>
            <a:ext cx="9412461" cy="5017881"/>
          </a:xfrm>
          <a:prstGeom prst="rect">
            <a:avLst/>
          </a:prstGeom>
          <a:ln w="63500">
            <a:solidFill>
              <a:srgbClr val="0072C6"/>
            </a:solidFill>
          </a:ln>
        </p:spPr>
      </p:pic>
      <p:cxnSp>
        <p:nvCxnSpPr>
          <p:cNvPr id="3" name="Straight Arrow Connector 2"/>
          <p:cNvCxnSpPr/>
          <p:nvPr/>
        </p:nvCxnSpPr>
        <p:spPr>
          <a:xfrm>
            <a:off x="8038254" y="3046931"/>
            <a:ext cx="0" cy="564935"/>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75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 r="777" b="11578"/>
          <a:stretch/>
        </p:blipFill>
        <p:spPr>
          <a:xfrm>
            <a:off x="1389770" y="739726"/>
            <a:ext cx="9412461" cy="4822953"/>
          </a:xfrm>
          <a:prstGeom prst="rect">
            <a:avLst/>
          </a:prstGeom>
          <a:ln w="63500">
            <a:solidFill>
              <a:srgbClr val="0072C6"/>
            </a:solidFill>
          </a:ln>
        </p:spPr>
      </p:pic>
      <p:cxnSp>
        <p:nvCxnSpPr>
          <p:cNvPr id="4" name="Straight Arrow Connector 3"/>
          <p:cNvCxnSpPr/>
          <p:nvPr/>
        </p:nvCxnSpPr>
        <p:spPr>
          <a:xfrm>
            <a:off x="6709957" y="3695905"/>
            <a:ext cx="0" cy="310480"/>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6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 r="970" b="10696"/>
          <a:stretch/>
        </p:blipFill>
        <p:spPr>
          <a:xfrm>
            <a:off x="1389770" y="739726"/>
            <a:ext cx="9412461" cy="4873389"/>
          </a:xfrm>
          <a:prstGeom prst="rect">
            <a:avLst/>
          </a:prstGeom>
          <a:ln w="63500">
            <a:solidFill>
              <a:srgbClr val="0072C6"/>
            </a:solidFill>
          </a:ln>
        </p:spPr>
      </p:pic>
      <p:cxnSp>
        <p:nvCxnSpPr>
          <p:cNvPr id="3" name="Straight Arrow Connector 2"/>
          <p:cNvCxnSpPr/>
          <p:nvPr/>
        </p:nvCxnSpPr>
        <p:spPr>
          <a:xfrm>
            <a:off x="7431767" y="3817296"/>
            <a:ext cx="0" cy="427203"/>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84279" y="4442926"/>
            <a:ext cx="0" cy="588279"/>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62159" y="4526187"/>
            <a:ext cx="0" cy="504239"/>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37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748" b="11286"/>
          <a:stretch/>
        </p:blipFill>
        <p:spPr>
          <a:xfrm>
            <a:off x="1389770" y="739724"/>
            <a:ext cx="9412461" cy="4917110"/>
          </a:xfrm>
          <a:prstGeom prst="rect">
            <a:avLst/>
          </a:prstGeom>
          <a:ln w="63500">
            <a:solidFill>
              <a:srgbClr val="0072C6"/>
            </a:solidFill>
          </a:ln>
        </p:spPr>
      </p:pic>
      <p:cxnSp>
        <p:nvCxnSpPr>
          <p:cNvPr id="4" name="Straight Arrow Connector 3"/>
          <p:cNvCxnSpPr/>
          <p:nvPr/>
        </p:nvCxnSpPr>
        <p:spPr>
          <a:xfrm>
            <a:off x="6850024" y="4580658"/>
            <a:ext cx="0" cy="410861"/>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625056" y="3931683"/>
            <a:ext cx="0" cy="1059836"/>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4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459" y="744519"/>
            <a:ext cx="9548722" cy="4921372"/>
          </a:xfrm>
          <a:prstGeom prst="rect">
            <a:avLst/>
          </a:prstGeom>
        </p:spPr>
      </p:pic>
    </p:spTree>
    <p:extLst>
      <p:ext uri="{BB962C8B-B14F-4D97-AF65-F5344CB8AC3E}">
        <p14:creationId xmlns:p14="http://schemas.microsoft.com/office/powerpoint/2010/main" val="4258287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770" y="739726"/>
            <a:ext cx="9412461" cy="4969442"/>
          </a:xfrm>
          <a:prstGeom prst="rect">
            <a:avLst/>
          </a:prstGeom>
          <a:ln w="63500">
            <a:solidFill>
              <a:srgbClr val="0072C6"/>
            </a:solidFill>
          </a:ln>
        </p:spPr>
      </p:pic>
    </p:spTree>
    <p:extLst>
      <p:ext uri="{BB962C8B-B14F-4D97-AF65-F5344CB8AC3E}">
        <p14:creationId xmlns:p14="http://schemas.microsoft.com/office/powerpoint/2010/main" val="165722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a:t>Deploying an API: Twitter sentiment analysis</a:t>
            </a:r>
          </a:p>
        </p:txBody>
      </p:sp>
    </p:spTree>
    <p:extLst>
      <p:ext uri="{BB962C8B-B14F-4D97-AF65-F5344CB8AC3E}">
        <p14:creationId xmlns:p14="http://schemas.microsoft.com/office/powerpoint/2010/main" val="107137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9770" y="739726"/>
            <a:ext cx="9412461" cy="4482124"/>
          </a:xfrm>
          <a:prstGeom prst="rect">
            <a:avLst/>
          </a:prstGeom>
          <a:ln w="63500">
            <a:solidFill>
              <a:srgbClr val="0072C6"/>
            </a:solidFill>
          </a:ln>
        </p:spPr>
      </p:pic>
      <p:sp>
        <p:nvSpPr>
          <p:cNvPr id="4" name="Rectangle 3"/>
          <p:cNvSpPr/>
          <p:nvPr/>
        </p:nvSpPr>
        <p:spPr>
          <a:xfrm>
            <a:off x="1837983" y="2723999"/>
            <a:ext cx="1643446" cy="249007"/>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8" name="Rectangle 7"/>
          <p:cNvSpPr/>
          <p:nvPr/>
        </p:nvSpPr>
        <p:spPr>
          <a:xfrm>
            <a:off x="5199575" y="1636151"/>
            <a:ext cx="2838679" cy="7602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pic>
        <p:nvPicPr>
          <p:cNvPr id="7" name="Picture 6"/>
          <p:cNvPicPr>
            <a:picLocks noChangeAspect="1"/>
          </p:cNvPicPr>
          <p:nvPr/>
        </p:nvPicPr>
        <p:blipFill rotWithShape="1">
          <a:blip r:embed="rId3"/>
          <a:srcRect l="41270" t="21667" r="32540" b="65000"/>
          <a:stretch/>
        </p:blipFill>
        <p:spPr>
          <a:xfrm>
            <a:off x="5199575" y="1720578"/>
            <a:ext cx="2465168" cy="597617"/>
          </a:xfrm>
          <a:prstGeom prst="rect">
            <a:avLst/>
          </a:prstGeom>
          <a:ln w="63500">
            <a:noFill/>
          </a:ln>
        </p:spPr>
      </p:pic>
      <p:cxnSp>
        <p:nvCxnSpPr>
          <p:cNvPr id="3" name="Straight Arrow Connector 2"/>
          <p:cNvCxnSpPr/>
          <p:nvPr/>
        </p:nvCxnSpPr>
        <p:spPr>
          <a:xfrm flipV="1">
            <a:off x="3481429" y="1961416"/>
            <a:ext cx="1971823" cy="869967"/>
          </a:xfrm>
          <a:prstGeom prst="straightConnector1">
            <a:avLst/>
          </a:prstGeom>
          <a:ln w="508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6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70"/>
          <a:stretch/>
        </p:blipFill>
        <p:spPr>
          <a:xfrm>
            <a:off x="1389770" y="739725"/>
            <a:ext cx="9412461" cy="4616649"/>
          </a:xfrm>
          <a:prstGeom prst="rect">
            <a:avLst/>
          </a:prstGeom>
          <a:ln w="63500">
            <a:solidFill>
              <a:srgbClr val="0072C6"/>
            </a:solidFill>
          </a:ln>
        </p:spPr>
      </p:pic>
    </p:spTree>
    <p:extLst>
      <p:ext uri="{BB962C8B-B14F-4D97-AF65-F5344CB8AC3E}">
        <p14:creationId xmlns:p14="http://schemas.microsoft.com/office/powerpoint/2010/main" val="147429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5596932" cy="899665"/>
          </a:xfrm>
        </p:spPr>
        <p:txBody>
          <a:bodyPr lIns="457200"/>
          <a:lstStyle/>
          <a:p>
            <a:r>
              <a:rPr lang="en-GB" sz="4400" dirty="0">
                <a:solidFill>
                  <a:schemeClr val="bg1"/>
                </a:solidFill>
              </a:rPr>
              <a:t>Introducing Azure Data Lake Store</a:t>
            </a:r>
          </a:p>
        </p:txBody>
      </p:sp>
      <p:sp>
        <p:nvSpPr>
          <p:cNvPr id="10" name="Text Placeholder 2"/>
          <p:cNvSpPr txBox="1">
            <a:spLocks/>
          </p:cNvSpPr>
          <p:nvPr/>
        </p:nvSpPr>
        <p:spPr bwMode="ltGray">
          <a:xfrm>
            <a:off x="0" y="1920790"/>
            <a:ext cx="5596931" cy="1789991"/>
          </a:xfrm>
          <a:prstGeom prst="rect">
            <a:avLst/>
          </a:prstGeom>
          <a:noFill/>
        </p:spPr>
        <p:txBody>
          <a:bodyPr vert="horz" wrap="square" lIns="457200" tIns="0"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0" i="0" u="none" strike="noStrike" kern="1200" cap="none" spc="0" normalizeH="0" baseline="0" noProof="0" dirty="0">
                <a:ln>
                  <a:noFill/>
                </a:ln>
                <a:solidFill>
                  <a:schemeClr val="bg1"/>
                </a:solidFill>
                <a:effectLst/>
                <a:uLnTx/>
                <a:uFillTx/>
                <a:latin typeface="+mj-lt"/>
                <a:ea typeface="+mn-ea"/>
                <a:cs typeface="+mn-cs"/>
              </a:rPr>
              <a:t>A hyper-scale repository for big data analytics workloads</a:t>
            </a:r>
          </a:p>
        </p:txBody>
      </p:sp>
      <p:sp>
        <p:nvSpPr>
          <p:cNvPr id="11" name="Text Placeholder 3"/>
          <p:cNvSpPr txBox="1">
            <a:spLocks/>
          </p:cNvSpPr>
          <p:nvPr/>
        </p:nvSpPr>
        <p:spPr bwMode="ltGray">
          <a:xfrm>
            <a:off x="6099175" y="1923189"/>
            <a:ext cx="5615633" cy="4829346"/>
          </a:xfrm>
          <a:prstGeom prst="rect">
            <a:avLst/>
          </a:prstGeom>
          <a:noFill/>
        </p:spPr>
        <p:txBody>
          <a:bodyPr vert="horz" wrap="square" lIns="457200" tIns="0" rIns="146304" bIns="109728"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0" i="0" u="none" strike="noStrike" kern="1200" cap="none" spc="0" normalizeH="0" baseline="0" noProof="0" dirty="0">
                <a:ln>
                  <a:noFill/>
                </a:ln>
                <a:solidFill>
                  <a:schemeClr val="tx1"/>
                </a:solidFill>
                <a:effectLst/>
                <a:uLnTx/>
                <a:uFillTx/>
                <a:latin typeface="+mj-lt"/>
                <a:ea typeface="+mn-ea"/>
                <a:cs typeface="+mn-cs"/>
              </a:rPr>
              <a:t>Store </a:t>
            </a:r>
            <a:r>
              <a:rPr kumimoji="0" lang="en-GB"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ANY DATA </a:t>
            </a:r>
            <a:r>
              <a:rPr kumimoji="0" lang="en-GB" sz="2400" b="0" i="0" u="none" strike="noStrike" kern="1200" cap="none" spc="0" normalizeH="0" baseline="0" noProof="0" dirty="0">
                <a:ln>
                  <a:noFill/>
                </a:ln>
                <a:solidFill>
                  <a:schemeClr val="tx1"/>
                </a:solidFill>
                <a:effectLst/>
                <a:uLnTx/>
                <a:uFillTx/>
                <a:latin typeface="+mj-lt"/>
                <a:ea typeface="+mn-ea"/>
                <a:cs typeface="+mn-cs"/>
              </a:rPr>
              <a:t>in its native format</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GB" sz="2400" b="0"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HADOOP FILE SYSTEM (HDFS) </a:t>
            </a:r>
            <a:r>
              <a:rPr kumimoji="0" lang="en-GB" sz="2400" b="0" i="0" u="none" strike="noStrike" kern="1200" cap="none" spc="0" normalizeH="0" baseline="0" noProof="0" dirty="0">
                <a:ln>
                  <a:noFill/>
                </a:ln>
                <a:solidFill>
                  <a:schemeClr val="tx1"/>
                </a:solidFill>
                <a:effectLst/>
                <a:uLnTx/>
                <a:uFillTx/>
                <a:latin typeface="+mj-lt"/>
                <a:ea typeface="+mn-ea"/>
                <a:cs typeface="+mn-cs"/>
              </a:rPr>
              <a:t>for the cloud</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GB" sz="2400" b="0"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ENTERPRISE GRADE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GB" sz="2400" b="0"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0" i="0" u="none" strike="noStrike" kern="1200" cap="none" spc="0" normalizeH="0" baseline="0" noProof="0" dirty="0">
                <a:ln>
                  <a:noFill/>
                </a:ln>
                <a:solidFill>
                  <a:schemeClr val="tx1"/>
                </a:solidFill>
                <a:effectLst/>
                <a:uLnTx/>
                <a:uFillTx/>
                <a:latin typeface="+mj-lt"/>
                <a:ea typeface="+mn-ea"/>
                <a:cs typeface="+mn-cs"/>
              </a:rPr>
              <a:t>No limits to </a:t>
            </a:r>
            <a:r>
              <a:rPr kumimoji="0" lang="en-GB"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SCALE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GB" sz="2400" b="0"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GB" sz="2400" b="0" i="0" u="none" strike="noStrike" kern="1200" cap="none" spc="0" normalizeH="0" baseline="0" noProof="0" dirty="0">
                <a:ln>
                  <a:noFill/>
                </a:ln>
                <a:solidFill>
                  <a:schemeClr val="tx1"/>
                </a:solidFill>
                <a:effectLst/>
                <a:uLnTx/>
                <a:uFillTx/>
                <a:latin typeface="+mj-lt"/>
                <a:ea typeface="+mn-ea"/>
                <a:cs typeface="+mn-cs"/>
              </a:rPr>
              <a:t>Optimized for analytic workload </a:t>
            </a:r>
            <a:r>
              <a:rPr kumimoji="0" lang="en-GB"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PERFORMANCE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GB" sz="2400" b="0" i="0" u="none" strike="noStrike" kern="1200" cap="none" spc="0" normalizeH="0" baseline="0" noProof="0" dirty="0">
              <a:ln>
                <a:noFill/>
              </a:ln>
              <a:solidFill>
                <a:srgbClr val="505050"/>
              </a:solidFill>
              <a:effectLst/>
              <a:uLnTx/>
              <a:uFillTx/>
              <a:latin typeface="+mj-lt"/>
              <a:ea typeface="+mn-ea"/>
              <a:cs typeface="+mn-cs"/>
            </a:endParaRPr>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8" y="3109967"/>
            <a:ext cx="571500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3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68" r="1720" b="2425"/>
          <a:stretch/>
        </p:blipFill>
        <p:spPr>
          <a:xfrm>
            <a:off x="1399553" y="739726"/>
            <a:ext cx="9250607" cy="4519475"/>
          </a:xfrm>
          <a:prstGeom prst="rect">
            <a:avLst/>
          </a:prstGeom>
          <a:ln w="63500">
            <a:solidFill>
              <a:srgbClr val="0072C6"/>
            </a:solidFill>
          </a:ln>
        </p:spPr>
      </p:pic>
      <p:sp>
        <p:nvSpPr>
          <p:cNvPr id="3" name="Rectangle 2"/>
          <p:cNvSpPr/>
          <p:nvPr/>
        </p:nvSpPr>
        <p:spPr>
          <a:xfrm>
            <a:off x="1837982" y="3802510"/>
            <a:ext cx="1777287" cy="249007"/>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
        <p:nvSpPr>
          <p:cNvPr id="2" name="Right Arrow 1"/>
          <p:cNvSpPr/>
          <p:nvPr/>
        </p:nvSpPr>
        <p:spPr>
          <a:xfrm>
            <a:off x="3615269" y="3827411"/>
            <a:ext cx="373510" cy="2241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spTree>
    <p:extLst>
      <p:ext uri="{BB962C8B-B14F-4D97-AF65-F5344CB8AC3E}">
        <p14:creationId xmlns:p14="http://schemas.microsoft.com/office/powerpoint/2010/main" val="181359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1" nodeType="afterEffect">
                                  <p:stCondLst>
                                    <p:cond delay="0"/>
                                  </p:stCondLst>
                                  <p:childTnLst>
                                    <p:animMotion origin="layout" path="M 4.19964E-6 -3.94008E-6 L 0.09012 0.06719 " pathEditMode="relative" rAng="0" ptsTypes="AA">
                                      <p:cBhvr>
                                        <p:cTn id="9" dur="1000" fill="hold"/>
                                        <p:tgtEl>
                                          <p:spTgt spid="2"/>
                                        </p:tgtEl>
                                        <p:attrNameLst>
                                          <p:attrName>ppt_x</p:attrName>
                                          <p:attrName>ppt_y</p:attrName>
                                        </p:attrNameLst>
                                      </p:cBhvr>
                                      <p:rCtr x="4506"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073"/>
          <a:stretch/>
        </p:blipFill>
        <p:spPr>
          <a:xfrm>
            <a:off x="1389770" y="739725"/>
            <a:ext cx="9412461" cy="4471231"/>
          </a:xfrm>
          <a:prstGeom prst="rect">
            <a:avLst/>
          </a:prstGeom>
          <a:ln w="63500">
            <a:solidFill>
              <a:srgbClr val="0072C6"/>
            </a:solidFill>
          </a:ln>
        </p:spPr>
      </p:pic>
      <p:sp>
        <p:nvSpPr>
          <p:cNvPr id="3" name="Rectangle 2"/>
          <p:cNvSpPr/>
          <p:nvPr/>
        </p:nvSpPr>
        <p:spPr>
          <a:xfrm>
            <a:off x="4955238" y="2976119"/>
            <a:ext cx="2186592" cy="214145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2027784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68" b="-1"/>
          <a:stretch/>
        </p:blipFill>
        <p:spPr>
          <a:xfrm>
            <a:off x="1389770" y="739725"/>
            <a:ext cx="9412461" cy="4637089"/>
          </a:xfrm>
          <a:prstGeom prst="rect">
            <a:avLst/>
          </a:prstGeom>
          <a:ln w="63500">
            <a:solidFill>
              <a:srgbClr val="0072C6"/>
            </a:solidFill>
          </a:ln>
        </p:spPr>
      </p:pic>
      <p:sp>
        <p:nvSpPr>
          <p:cNvPr id="5" name="Rectangle 4"/>
          <p:cNvSpPr/>
          <p:nvPr/>
        </p:nvSpPr>
        <p:spPr>
          <a:xfrm>
            <a:off x="9084083" y="1412045"/>
            <a:ext cx="1318181" cy="19765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2217136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770" y="739726"/>
            <a:ext cx="9412461" cy="4591444"/>
          </a:xfrm>
          <a:prstGeom prst="rect">
            <a:avLst/>
          </a:prstGeom>
          <a:ln w="63500">
            <a:solidFill>
              <a:srgbClr val="0072C6"/>
            </a:solidFill>
          </a:ln>
        </p:spPr>
      </p:pic>
      <p:sp>
        <p:nvSpPr>
          <p:cNvPr id="3" name="Rounded Rectangle 2"/>
          <p:cNvSpPr/>
          <p:nvPr/>
        </p:nvSpPr>
        <p:spPr>
          <a:xfrm>
            <a:off x="4377853" y="5819466"/>
            <a:ext cx="1344637" cy="4482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96386"/>
            <a:r>
              <a:rPr lang="en-US" sz="1765" kern="0" dirty="0">
                <a:solidFill>
                  <a:srgbClr val="FFFFFF"/>
                </a:solidFill>
              </a:rPr>
              <a:t>Train 80%</a:t>
            </a:r>
          </a:p>
        </p:txBody>
      </p:sp>
      <p:sp>
        <p:nvSpPr>
          <p:cNvPr id="4" name="Rounded Rectangle 3"/>
          <p:cNvSpPr/>
          <p:nvPr/>
        </p:nvSpPr>
        <p:spPr>
          <a:xfrm>
            <a:off x="6469510" y="5819466"/>
            <a:ext cx="1344637" cy="4482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96386"/>
            <a:r>
              <a:rPr lang="en-US" sz="1765" kern="0" dirty="0">
                <a:solidFill>
                  <a:srgbClr val="FFFFFF"/>
                </a:solidFill>
              </a:rPr>
              <a:t>Test 20%</a:t>
            </a:r>
          </a:p>
        </p:txBody>
      </p:sp>
      <p:cxnSp>
        <p:nvCxnSpPr>
          <p:cNvPr id="5" name="Straight Arrow Connector 4"/>
          <p:cNvCxnSpPr/>
          <p:nvPr/>
        </p:nvCxnSpPr>
        <p:spPr>
          <a:xfrm>
            <a:off x="5498383" y="4766633"/>
            <a:ext cx="0" cy="1052833"/>
          </a:xfrm>
          <a:prstGeom prst="straightConnector1">
            <a:avLst/>
          </a:prstGeom>
          <a:ln w="50800" cmpd="sng">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693617" y="4766633"/>
            <a:ext cx="0" cy="1052833"/>
          </a:xfrm>
          <a:prstGeom prst="straightConnector1">
            <a:avLst/>
          </a:prstGeom>
          <a:ln w="50800" cmpd="sng">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7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9770" y="739726"/>
            <a:ext cx="9412461" cy="4584846"/>
          </a:xfrm>
          <a:prstGeom prst="rect">
            <a:avLst/>
          </a:prstGeom>
          <a:ln w="63500">
            <a:solidFill>
              <a:srgbClr val="0072C6"/>
            </a:solidFill>
          </a:ln>
        </p:spPr>
      </p:pic>
      <p:cxnSp>
        <p:nvCxnSpPr>
          <p:cNvPr id="4" name="Straight Arrow Connector 3"/>
          <p:cNvCxnSpPr/>
          <p:nvPr/>
        </p:nvCxnSpPr>
        <p:spPr>
          <a:xfrm>
            <a:off x="5274277" y="4250730"/>
            <a:ext cx="0" cy="434978"/>
          </a:xfrm>
          <a:prstGeom prst="straightConnector1">
            <a:avLst/>
          </a:prstGeom>
          <a:ln w="50800" cmpd="sng">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58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738" b="-1"/>
          <a:stretch/>
        </p:blipFill>
        <p:spPr>
          <a:xfrm>
            <a:off x="1389770" y="739726"/>
            <a:ext cx="9412461" cy="4668010"/>
          </a:xfrm>
          <a:prstGeom prst="rect">
            <a:avLst/>
          </a:prstGeom>
          <a:ln w="63500">
            <a:solidFill>
              <a:srgbClr val="0072C6"/>
            </a:solidFill>
          </a:ln>
        </p:spPr>
      </p:pic>
      <p:sp>
        <p:nvSpPr>
          <p:cNvPr id="3" name="Rectangle 2"/>
          <p:cNvSpPr/>
          <p:nvPr/>
        </p:nvSpPr>
        <p:spPr>
          <a:xfrm>
            <a:off x="6197939" y="3393206"/>
            <a:ext cx="1330630" cy="32837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19779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9770" y="739726"/>
            <a:ext cx="9412461" cy="4615236"/>
          </a:xfrm>
          <a:prstGeom prst="rect">
            <a:avLst/>
          </a:prstGeom>
          <a:ln w="63500">
            <a:solidFill>
              <a:srgbClr val="0072C6"/>
            </a:solidFill>
          </a:ln>
        </p:spPr>
      </p:pic>
    </p:spTree>
    <p:extLst>
      <p:ext uri="{BB962C8B-B14F-4D97-AF65-F5344CB8AC3E}">
        <p14:creationId xmlns:p14="http://schemas.microsoft.com/office/powerpoint/2010/main" val="15023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770" y="743460"/>
            <a:ext cx="9412461" cy="4562342"/>
          </a:xfrm>
          <a:prstGeom prst="rect">
            <a:avLst/>
          </a:prstGeom>
          <a:ln w="63500">
            <a:solidFill>
              <a:srgbClr val="0072C6"/>
            </a:solidFill>
          </a:ln>
        </p:spPr>
      </p:pic>
    </p:spTree>
    <p:extLst>
      <p:ext uri="{BB962C8B-B14F-4D97-AF65-F5344CB8AC3E}">
        <p14:creationId xmlns:p14="http://schemas.microsoft.com/office/powerpoint/2010/main" val="3090729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70" y="739726"/>
            <a:ext cx="9412461" cy="4838629"/>
          </a:xfrm>
          <a:prstGeom prst="rect">
            <a:avLst/>
          </a:prstGeom>
          <a:ln w="63500">
            <a:solidFill>
              <a:srgbClr val="0072C6"/>
            </a:solidFill>
          </a:ln>
        </p:spPr>
      </p:pic>
    </p:spTree>
    <p:extLst>
      <p:ext uri="{BB962C8B-B14F-4D97-AF65-F5344CB8AC3E}">
        <p14:creationId xmlns:p14="http://schemas.microsoft.com/office/powerpoint/2010/main" val="359879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744" b="3477"/>
          <a:stretch/>
        </p:blipFill>
        <p:spPr>
          <a:xfrm>
            <a:off x="1389770" y="739726"/>
            <a:ext cx="9412461" cy="4724262"/>
          </a:xfrm>
          <a:prstGeom prst="rect">
            <a:avLst/>
          </a:prstGeom>
          <a:ln w="63500">
            <a:solidFill>
              <a:srgbClr val="0072C6"/>
            </a:solidFill>
          </a:ln>
        </p:spPr>
      </p:pic>
    </p:spTree>
    <p:extLst>
      <p:ext uri="{BB962C8B-B14F-4D97-AF65-F5344CB8AC3E}">
        <p14:creationId xmlns:p14="http://schemas.microsoft.com/office/powerpoint/2010/main" val="302872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5596932" cy="899665"/>
          </a:xfrm>
        </p:spPr>
        <p:txBody>
          <a:bodyPr lIns="457200"/>
          <a:lstStyle/>
          <a:p>
            <a:r>
              <a:rPr lang="en-GB" sz="4400" dirty="0">
                <a:solidFill>
                  <a:schemeClr val="bg1"/>
                </a:solidFill>
              </a:rPr>
              <a:t>Any data</a:t>
            </a:r>
          </a:p>
        </p:txBody>
      </p:sp>
      <p:sp>
        <p:nvSpPr>
          <p:cNvPr id="3" name="Text Placeholder 2"/>
          <p:cNvSpPr>
            <a:spLocks noGrp="1"/>
          </p:cNvSpPr>
          <p:nvPr>
            <p:ph type="body" sz="quarter" idx="14"/>
          </p:nvPr>
        </p:nvSpPr>
        <p:spPr>
          <a:xfrm>
            <a:off x="1" y="1920790"/>
            <a:ext cx="5596932" cy="1347890"/>
          </a:xfrm>
        </p:spPr>
        <p:txBody>
          <a:bodyPr lIns="457200" tIns="0"/>
          <a:lstStyle/>
          <a:p>
            <a:pPr>
              <a:lnSpc>
                <a:spcPct val="100000"/>
              </a:lnSpc>
              <a:spcAft>
                <a:spcPts val="1200"/>
              </a:spcAft>
            </a:pPr>
            <a:r>
              <a:rPr lang="en-GB" sz="2400" dirty="0">
                <a:solidFill>
                  <a:schemeClr val="bg1"/>
                </a:solidFill>
              </a:rPr>
              <a:t>Unstructured</a:t>
            </a:r>
          </a:p>
          <a:p>
            <a:pPr>
              <a:lnSpc>
                <a:spcPct val="100000"/>
              </a:lnSpc>
              <a:spcAft>
                <a:spcPts val="1200"/>
              </a:spcAft>
            </a:pPr>
            <a:r>
              <a:rPr lang="en-GB" sz="2400" dirty="0">
                <a:solidFill>
                  <a:schemeClr val="bg1"/>
                </a:solidFill>
              </a:rPr>
              <a:t>Semi-structured</a:t>
            </a:r>
          </a:p>
          <a:p>
            <a:pPr>
              <a:lnSpc>
                <a:spcPct val="100000"/>
              </a:lnSpc>
              <a:spcAft>
                <a:spcPts val="1200"/>
              </a:spcAft>
            </a:pPr>
            <a:r>
              <a:rPr lang="en-GB" sz="2400" dirty="0">
                <a:solidFill>
                  <a:schemeClr val="bg1"/>
                </a:solidFill>
              </a:rPr>
              <a:t>Structured</a:t>
            </a:r>
          </a:p>
        </p:txBody>
      </p:sp>
      <p:grpSp>
        <p:nvGrpSpPr>
          <p:cNvPr id="54" name="Group 53"/>
          <p:cNvGrpSpPr/>
          <p:nvPr/>
        </p:nvGrpSpPr>
        <p:grpSpPr>
          <a:xfrm>
            <a:off x="7786564" y="622579"/>
            <a:ext cx="2718048" cy="561284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Relational</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15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018" tIns="28009" rIns="28009" bIns="56018" numCol="1" spcCol="0" rtlCol="0" fromWordArt="0" anchor="b" anchorCtr="0" forceAA="0" compatLnSpc="1">
                  <a:prstTxWarp prst="textNoShape">
                    <a:avLst/>
                  </a:prstTxWarp>
                  <a:noAutofit/>
                </a:bodyPr>
                <a:lstStyle/>
                <a:p>
                  <a:pPr marL="0" marR="0" lvl="0" indent="0" defTabSz="559984" eaLnBrk="1" fontAlgn="base" latinLnBrk="0" hangingPunct="1">
                    <a:lnSpc>
                      <a:spcPct val="100000"/>
                    </a:lnSpc>
                    <a:spcBef>
                      <a:spcPct val="0"/>
                    </a:spcBef>
                    <a:spcAft>
                      <a:spcPct val="0"/>
                    </a:spcAft>
                    <a:buClrTx/>
                    <a:buSzTx/>
                    <a:buFontTx/>
                    <a:buNone/>
                    <a:tabLst/>
                    <a:defRPr/>
                  </a:pPr>
                  <a:endParaRPr kumimoji="0" lang="en-US" sz="1800" b="0" i="0" u="none" strike="noStrike" kern="0" cap="none" spc="-31"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marL="0" marR="0" lvl="0" indent="0" defTabSz="5601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018" tIns="28009" rIns="28009" bIns="56018" numCol="1" spcCol="0" rtlCol="0" fromWordArt="0" anchor="b" anchorCtr="0" forceAA="0" compatLnSpc="1">
                    <a:prstTxWarp prst="textNoShape">
                      <a:avLst/>
                    </a:prstTxWarp>
                    <a:noAutofit/>
                  </a:bodyPr>
                  <a:lstStyle/>
                  <a:p>
                    <a:pPr marL="0" marR="0" lvl="0" indent="0" defTabSz="559984" eaLnBrk="1" fontAlgn="base" latinLnBrk="0" hangingPunct="1">
                      <a:lnSpc>
                        <a:spcPct val="100000"/>
                      </a:lnSpc>
                      <a:spcBef>
                        <a:spcPct val="0"/>
                      </a:spcBef>
                      <a:spcAft>
                        <a:spcPct val="0"/>
                      </a:spcAft>
                      <a:buClrTx/>
                      <a:buSzTx/>
                      <a:buFontTx/>
                      <a:buNone/>
                      <a:tabLst/>
                      <a:defRPr/>
                    </a:pPr>
                    <a:endParaRPr kumimoji="0" lang="en-US" sz="1800" b="0" i="0" u="none" strike="noStrike" kern="0" cap="none" spc="-31"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6016" tIns="28008" rIns="56016" bIns="28008" numCol="1" rtlCol="0" anchor="ctr" anchorCtr="0" compatLnSpc="1">
                    <a:prstTxWarp prst="textNoShape">
                      <a:avLst/>
                    </a:prstTxWarp>
                  </a:bodyPr>
                  <a:lstStyle/>
                  <a:p>
                    <a:pPr marL="0" marR="0" lvl="0" indent="0" defTabSz="504147" eaLnBrk="1" fontAlgn="auto" latinLnBrk="0" hangingPunct="1">
                      <a:lnSpc>
                        <a:spcPct val="100000"/>
                      </a:lnSpc>
                      <a:spcBef>
                        <a:spcPts val="0"/>
                      </a:spcBef>
                      <a:spcAft>
                        <a:spcPts val="0"/>
                      </a:spcAft>
                      <a:buClrTx/>
                      <a:buSzTx/>
                      <a:buFontTx/>
                      <a:buNone/>
                      <a:tabLst/>
                      <a:defRPr/>
                    </a:pPr>
                    <a:endParaRPr kumimoji="0" lang="en-US" sz="1800" b="0" i="0" u="none" strike="noStrike" kern="0" cap="none" spc="-82" normalizeH="0" baseline="0" noProof="0" dirty="0">
                      <a:ln>
                        <a:noFill/>
                      </a:ln>
                      <a:solidFill>
                        <a:srgbClr val="FFFFFF"/>
                      </a:solidFill>
                      <a:effectLst/>
                      <a:uLnTx/>
                      <a:uFillTx/>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Video</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6016" tIns="28008" rIns="56016" bIns="28008" numCol="1" rtlCol="0" anchor="ctr" anchorCtr="0" compatLnSpc="1">
                  <a:prstTxWarp prst="textNoShape">
                    <a:avLst/>
                  </a:prstTxWarp>
                </a:bodyPr>
                <a:lstStyle/>
                <a:p>
                  <a:pPr marL="0" marR="0" lvl="0" indent="0" defTabSz="504147" eaLnBrk="1" fontAlgn="auto" latinLnBrk="0" hangingPunct="1">
                    <a:lnSpc>
                      <a:spcPct val="100000"/>
                    </a:lnSpc>
                    <a:spcBef>
                      <a:spcPts val="0"/>
                    </a:spcBef>
                    <a:spcAft>
                      <a:spcPts val="0"/>
                    </a:spcAft>
                    <a:buClrTx/>
                    <a:buSzTx/>
                    <a:buFontTx/>
                    <a:buNone/>
                    <a:tabLst/>
                    <a:defRPr/>
                  </a:pPr>
                  <a:endParaRPr kumimoji="0" lang="en-US" sz="1800" b="0" i="0" u="none" strike="noStrike" kern="0" cap="none" spc="-82" normalizeH="0" baseline="0" noProof="0" dirty="0">
                    <a:ln>
                      <a:noFill/>
                    </a:ln>
                    <a:solidFill>
                      <a:srgbClr val="FFFFFF"/>
                    </a:solidFill>
                    <a:effectLst/>
                    <a:uLnTx/>
                    <a:uFillTx/>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Clickstream</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defTabSz="57124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Social</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Web</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42014" bIns="28009" numCol="1" spcCol="0" rtlCol="0" fromWordArt="0" anchor="t" anchorCtr="0" forceAA="0" compatLnSpc="1">
                <a:prstTxWarp prst="textNoShape">
                  <a:avLst/>
                </a:prstTxWarp>
                <a:noAutofit/>
              </a:bodyPr>
              <a:lstStyle/>
              <a:p>
                <a:pPr marL="0" marR="0" lvl="0" indent="0" defTabSz="57124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solidFill>
                      <a:schemeClr val="bg1"/>
                    </a:solidFill>
                    <a:effectLst/>
                    <a:uLnTx/>
                    <a:uFillTx/>
                  </a:rPr>
                  <a:t>Sensors</a:t>
                </a: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9448801" y="3869685"/>
            <a:ext cx="788406" cy="788406"/>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8034952" y="3819145"/>
            <a:ext cx="780290" cy="780290"/>
          </a:xfrm>
          <a:prstGeom prst="rect">
            <a:avLst/>
          </a:prstGeom>
        </p:spPr>
      </p:pic>
    </p:spTree>
    <p:extLst>
      <p:ext uri="{BB962C8B-B14F-4D97-AF65-F5344CB8AC3E}">
        <p14:creationId xmlns:p14="http://schemas.microsoft.com/office/powerpoint/2010/main" val="144220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560" b="1259"/>
          <a:stretch/>
        </p:blipFill>
        <p:spPr>
          <a:xfrm>
            <a:off x="1389770" y="739726"/>
            <a:ext cx="9412461" cy="4637753"/>
          </a:xfrm>
          <a:prstGeom prst="rect">
            <a:avLst/>
          </a:prstGeom>
          <a:ln w="63500">
            <a:solidFill>
              <a:srgbClr val="0072C6"/>
            </a:solidFill>
          </a:ln>
        </p:spPr>
      </p:pic>
      <p:sp>
        <p:nvSpPr>
          <p:cNvPr id="3" name="Rectangle 2"/>
          <p:cNvSpPr/>
          <p:nvPr/>
        </p:nvSpPr>
        <p:spPr>
          <a:xfrm>
            <a:off x="7339479" y="4963506"/>
            <a:ext cx="499571" cy="434205"/>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
        <p:nvSpPr>
          <p:cNvPr id="2" name="Rectangle 1"/>
          <p:cNvSpPr/>
          <p:nvPr/>
        </p:nvSpPr>
        <p:spPr>
          <a:xfrm>
            <a:off x="8038254" y="814428"/>
            <a:ext cx="597617" cy="149404"/>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rgbClr val="FFFFFF"/>
              </a:solidFill>
            </a:endParaRPr>
          </a:p>
        </p:txBody>
      </p:sp>
    </p:spTree>
    <p:extLst>
      <p:ext uri="{BB962C8B-B14F-4D97-AF65-F5344CB8AC3E}">
        <p14:creationId xmlns:p14="http://schemas.microsoft.com/office/powerpoint/2010/main" val="545953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spcAft>
                <a:spcPts val="588"/>
              </a:spcAft>
            </a:pPr>
            <a:r>
              <a:rPr lang="en-US" dirty="0"/>
              <a:t>API examples</a:t>
            </a:r>
          </a:p>
        </p:txBody>
      </p:sp>
      <p:sp>
        <p:nvSpPr>
          <p:cNvPr id="9" name="Text Placeholder 8"/>
          <p:cNvSpPr>
            <a:spLocks noGrp="1"/>
          </p:cNvSpPr>
          <p:nvPr>
            <p:ph type="body" sz="quarter" idx="11"/>
          </p:nvPr>
        </p:nvSpPr>
        <p:spPr>
          <a:xfrm>
            <a:off x="1" y="963832"/>
            <a:ext cx="5647852" cy="6205631"/>
          </a:xfrm>
        </p:spPr>
        <p:txBody>
          <a:bodyPr/>
          <a:lstStyle/>
          <a:p>
            <a:pPr>
              <a:spcBef>
                <a:spcPts val="0"/>
              </a:spcBef>
              <a:spcAft>
                <a:spcPts val="588"/>
              </a:spcAft>
            </a:pPr>
            <a:r>
              <a:rPr lang="en-US" sz="1568" dirty="0">
                <a:solidFill>
                  <a:srgbClr val="505050"/>
                </a:solidFill>
                <a:latin typeface="Segoe UI"/>
              </a:rPr>
              <a:t>Difference in proportions test</a:t>
            </a:r>
          </a:p>
          <a:p>
            <a:pPr fontAlgn="b">
              <a:spcBef>
                <a:spcPts val="0"/>
              </a:spcBef>
              <a:spcAft>
                <a:spcPts val="588"/>
              </a:spcAft>
            </a:pPr>
            <a:r>
              <a:rPr lang="en-US" sz="1568" dirty="0">
                <a:solidFill>
                  <a:srgbClr val="505050"/>
                </a:solidFill>
                <a:latin typeface="Segoe UI"/>
              </a:rPr>
              <a:t>Lexicon-based sentiment analysis</a:t>
            </a:r>
          </a:p>
          <a:p>
            <a:pPr fontAlgn="b">
              <a:spcBef>
                <a:spcPts val="0"/>
              </a:spcBef>
              <a:spcAft>
                <a:spcPts val="588"/>
              </a:spcAft>
            </a:pPr>
            <a:r>
              <a:rPr lang="en-US" sz="1568" dirty="0">
                <a:solidFill>
                  <a:srgbClr val="505050"/>
                </a:solidFill>
                <a:latin typeface="Segoe UI"/>
              </a:rPr>
              <a:t>Forecasting – Exponential smoothing</a:t>
            </a:r>
          </a:p>
          <a:p>
            <a:pPr fontAlgn="b">
              <a:spcBef>
                <a:spcPts val="0"/>
              </a:spcBef>
              <a:spcAft>
                <a:spcPts val="588"/>
              </a:spcAft>
            </a:pPr>
            <a:r>
              <a:rPr lang="en-US" sz="1568" dirty="0">
                <a:solidFill>
                  <a:srgbClr val="505050"/>
                </a:solidFill>
                <a:latin typeface="Segoe UI"/>
              </a:rPr>
              <a:t>Forecasting – ETS + STL </a:t>
            </a:r>
          </a:p>
          <a:p>
            <a:pPr fontAlgn="b">
              <a:spcBef>
                <a:spcPts val="0"/>
              </a:spcBef>
              <a:spcAft>
                <a:spcPts val="588"/>
              </a:spcAft>
            </a:pPr>
            <a:r>
              <a:rPr lang="en-US" sz="1568" dirty="0">
                <a:solidFill>
                  <a:srgbClr val="505050"/>
                </a:solidFill>
                <a:latin typeface="Segoe UI"/>
              </a:rPr>
              <a:t>Forecasting – AutoRegressive Integrated </a:t>
            </a:r>
            <a:br>
              <a:rPr lang="en-US" sz="1568" dirty="0">
                <a:solidFill>
                  <a:srgbClr val="505050"/>
                </a:solidFill>
                <a:latin typeface="Segoe UI"/>
              </a:rPr>
            </a:br>
            <a:r>
              <a:rPr lang="en-US" sz="1568" dirty="0">
                <a:solidFill>
                  <a:srgbClr val="505050"/>
                </a:solidFill>
                <a:latin typeface="Segoe UI"/>
              </a:rPr>
              <a:t>Moving Average (ARIMA)</a:t>
            </a:r>
          </a:p>
          <a:p>
            <a:pPr fontAlgn="b">
              <a:spcBef>
                <a:spcPts val="0"/>
              </a:spcBef>
              <a:spcAft>
                <a:spcPts val="588"/>
              </a:spcAft>
            </a:pPr>
            <a:r>
              <a:rPr lang="en-US" sz="1568" dirty="0">
                <a:solidFill>
                  <a:srgbClr val="505050"/>
                </a:solidFill>
                <a:latin typeface="Segoe UI"/>
              </a:rPr>
              <a:t>Normal distribution quantile calculator</a:t>
            </a:r>
          </a:p>
          <a:p>
            <a:pPr fontAlgn="b">
              <a:spcBef>
                <a:spcPts val="0"/>
              </a:spcBef>
              <a:spcAft>
                <a:spcPts val="588"/>
              </a:spcAft>
            </a:pPr>
            <a:r>
              <a:rPr lang="en-US" sz="1568" dirty="0">
                <a:solidFill>
                  <a:srgbClr val="505050"/>
                </a:solidFill>
                <a:latin typeface="Segoe UI"/>
              </a:rPr>
              <a:t>Normal distribution probability calculator</a:t>
            </a:r>
          </a:p>
          <a:p>
            <a:pPr fontAlgn="b">
              <a:spcBef>
                <a:spcPts val="0"/>
              </a:spcBef>
              <a:spcAft>
                <a:spcPts val="588"/>
              </a:spcAft>
            </a:pPr>
            <a:r>
              <a:rPr lang="en-US" sz="1568" dirty="0">
                <a:solidFill>
                  <a:srgbClr val="505050"/>
                </a:solidFill>
                <a:latin typeface="Segoe UI"/>
              </a:rPr>
              <a:t>Normal distribution generator</a:t>
            </a:r>
          </a:p>
          <a:p>
            <a:pPr fontAlgn="b">
              <a:spcBef>
                <a:spcPts val="0"/>
              </a:spcBef>
              <a:spcAft>
                <a:spcPts val="588"/>
              </a:spcAft>
            </a:pPr>
            <a:r>
              <a:rPr lang="en-US" sz="1568" dirty="0">
                <a:solidFill>
                  <a:srgbClr val="505050"/>
                </a:solidFill>
                <a:latin typeface="Segoe UI"/>
              </a:rPr>
              <a:t>Binomial distribution probability calculator</a:t>
            </a:r>
          </a:p>
          <a:p>
            <a:pPr fontAlgn="b">
              <a:spcBef>
                <a:spcPts val="0"/>
              </a:spcBef>
              <a:spcAft>
                <a:spcPts val="588"/>
              </a:spcAft>
            </a:pPr>
            <a:r>
              <a:rPr lang="en-US" sz="1568" dirty="0">
                <a:solidFill>
                  <a:srgbClr val="505050"/>
                </a:solidFill>
                <a:latin typeface="Segoe UI"/>
              </a:rPr>
              <a:t>Binomial distribution quantile calculator</a:t>
            </a:r>
          </a:p>
          <a:p>
            <a:pPr fontAlgn="b">
              <a:spcBef>
                <a:spcPts val="0"/>
              </a:spcBef>
              <a:spcAft>
                <a:spcPts val="588"/>
              </a:spcAft>
            </a:pPr>
            <a:r>
              <a:rPr lang="en-US" sz="1568" dirty="0">
                <a:solidFill>
                  <a:srgbClr val="505050"/>
                </a:solidFill>
                <a:latin typeface="Segoe UI"/>
              </a:rPr>
              <a:t>Binomial distribution generator</a:t>
            </a:r>
          </a:p>
          <a:p>
            <a:pPr fontAlgn="b">
              <a:spcBef>
                <a:spcPts val="0"/>
              </a:spcBef>
              <a:spcAft>
                <a:spcPts val="588"/>
              </a:spcAft>
            </a:pPr>
            <a:r>
              <a:rPr lang="en-US" sz="1568" dirty="0">
                <a:solidFill>
                  <a:srgbClr val="505050"/>
                </a:solidFill>
                <a:latin typeface="Segoe UI"/>
              </a:rPr>
              <a:t>Multivariate linear regression</a:t>
            </a:r>
          </a:p>
          <a:p>
            <a:pPr fontAlgn="b">
              <a:spcBef>
                <a:spcPts val="0"/>
              </a:spcBef>
              <a:spcAft>
                <a:spcPts val="588"/>
              </a:spcAft>
            </a:pPr>
            <a:r>
              <a:rPr lang="en-US" sz="1568" dirty="0">
                <a:solidFill>
                  <a:srgbClr val="505050"/>
                </a:solidFill>
                <a:latin typeface="Segoe UI"/>
              </a:rPr>
              <a:t>Survival analysis</a:t>
            </a:r>
          </a:p>
          <a:p>
            <a:pPr fontAlgn="b">
              <a:spcBef>
                <a:spcPts val="0"/>
              </a:spcBef>
              <a:spcAft>
                <a:spcPts val="588"/>
              </a:spcAft>
            </a:pPr>
            <a:r>
              <a:rPr lang="en-US" sz="1568" dirty="0">
                <a:solidFill>
                  <a:srgbClr val="505050"/>
                </a:solidFill>
                <a:latin typeface="Segoe UI"/>
              </a:rPr>
              <a:t>Binary classifier</a:t>
            </a:r>
          </a:p>
          <a:p>
            <a:pPr fontAlgn="b">
              <a:spcBef>
                <a:spcPts val="0"/>
              </a:spcBef>
              <a:spcAft>
                <a:spcPts val="588"/>
              </a:spcAft>
            </a:pPr>
            <a:r>
              <a:rPr lang="en-US" sz="1568" dirty="0">
                <a:solidFill>
                  <a:srgbClr val="505050"/>
                </a:solidFill>
                <a:latin typeface="Segoe UI"/>
              </a:rPr>
              <a:t>Cluster model</a:t>
            </a:r>
          </a:p>
          <a:p>
            <a:pPr fontAlgn="b">
              <a:spcBef>
                <a:spcPts val="0"/>
              </a:spcBef>
              <a:spcAft>
                <a:spcPts val="588"/>
              </a:spcAft>
            </a:pPr>
            <a:r>
              <a:rPr lang="en-US" sz="1568" b="1" dirty="0">
                <a:solidFill>
                  <a:srgbClr val="0072C6"/>
                </a:solidFill>
                <a:latin typeface="Segoe UI Semibold" panose="020B0702040204020203" pitchFamily="34" charset="0"/>
                <a:cs typeface="Segoe UI Semibold" panose="020B0702040204020203" pitchFamily="34" charset="0"/>
              </a:rPr>
              <a:t>And more on </a:t>
            </a:r>
            <a:r>
              <a:rPr lang="en-US" sz="1568" b="1" dirty="0">
                <a:solidFill>
                  <a:srgbClr val="505050"/>
                </a:solidFill>
                <a:latin typeface="Segoe UI Semibold" panose="020B0702040204020203" pitchFamily="34" charset="0"/>
                <a:cs typeface="Segoe UI Semibold" panose="020B0702040204020203" pitchFamily="34" charset="0"/>
              </a:rPr>
              <a:t>datamarket.azure.com</a:t>
            </a:r>
          </a:p>
          <a:p>
            <a:endParaRPr lang="en-US" dirty="0"/>
          </a:p>
        </p:txBody>
      </p:sp>
      <p:pic>
        <p:nvPicPr>
          <p:cNvPr id="10" name="Picture 9"/>
          <p:cNvPicPr>
            <a:picLocks noChangeAspect="1"/>
          </p:cNvPicPr>
          <p:nvPr/>
        </p:nvPicPr>
        <p:blipFill>
          <a:blip r:embed="rId3"/>
          <a:stretch>
            <a:fillRect/>
          </a:stretch>
        </p:blipFill>
        <p:spPr>
          <a:xfrm>
            <a:off x="5573086" y="1167261"/>
            <a:ext cx="5546506" cy="5051284"/>
          </a:xfrm>
          <a:prstGeom prst="rect">
            <a:avLst/>
          </a:prstGeom>
          <a:ln w="63500">
            <a:solidFill>
              <a:srgbClr val="0072C6"/>
            </a:solidFill>
          </a:ln>
        </p:spPr>
      </p:pic>
    </p:spTree>
    <p:extLst>
      <p:ext uri="{BB962C8B-B14F-4D97-AF65-F5344CB8AC3E}">
        <p14:creationId xmlns:p14="http://schemas.microsoft.com/office/powerpoint/2010/main" val="57698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grpId="1" nodeType="withEffect">
                                  <p:stCondLst>
                                    <p:cond delay="0"/>
                                  </p:stCondLst>
                                  <p:childTnLst>
                                    <p:animMotion origin="layout" path="M -4.7613E-6 2.03813E-6 L 0.01379 2.03813E-6 " pathEditMode="relative" rAng="0" ptsTypes="AA">
                                      <p:cBhvr>
                                        <p:cTn id="9" dur="500" spd="-100000" fill="hold"/>
                                        <p:tgtEl>
                                          <p:spTgt spid="9"/>
                                        </p:tgtEl>
                                        <p:attrNameLst>
                                          <p:attrName>ppt_x</p:attrName>
                                          <p:attrName>ppt_y</p:attrName>
                                        </p:attrNameLst>
                                      </p:cBhvr>
                                      <p:rCtr x="6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MX" dirty="0"/>
              <a:t>Demo</a:t>
            </a:r>
            <a:endParaRPr lang="en-US" dirty="0"/>
          </a:p>
        </p:txBody>
      </p:sp>
    </p:spTree>
    <p:extLst>
      <p:ext uri="{BB962C8B-B14F-4D97-AF65-F5344CB8AC3E}">
        <p14:creationId xmlns:p14="http://schemas.microsoft.com/office/powerpoint/2010/main" val="2298848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dirty="0">
                <a:ln w="3175">
                  <a:noFill/>
                </a:ln>
                <a:gradFill>
                  <a:gsLst>
                    <a:gs pos="0">
                      <a:schemeClr val="tx1"/>
                    </a:gs>
                    <a:gs pos="100000">
                      <a:schemeClr val="tx1"/>
                    </a:gs>
                  </a:gsLst>
                  <a:lin ang="5400000" scaled="0"/>
                </a:gradFill>
                <a:effectLst/>
                <a:uLnTx/>
                <a:uFillTx/>
                <a:latin typeface="+mj-lt"/>
                <a:ea typeface="+mn-ea"/>
                <a:cs typeface="Segoe UI" pitchFamily="34" charset="0"/>
              </a:rPr>
              <a:t>Q&amp;A</a:t>
            </a:r>
          </a:p>
        </p:txBody>
      </p:sp>
    </p:spTree>
    <p:extLst>
      <p:ext uri="{BB962C8B-B14F-4D97-AF65-F5344CB8AC3E}">
        <p14:creationId xmlns:p14="http://schemas.microsoft.com/office/powerpoint/2010/main" val="80747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chemeClr val="bg1"/>
                </a:solidFill>
                <a:effectLst/>
                <a:uLnTx/>
                <a:uFillTx/>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2968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998837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5596932" cy="899665"/>
          </a:xfrm>
        </p:spPr>
        <p:txBody>
          <a:bodyPr lIns="457200"/>
          <a:lstStyle/>
          <a:p>
            <a:r>
              <a:rPr lang="en-GB" sz="4400" dirty="0">
                <a:solidFill>
                  <a:schemeClr val="bg1"/>
                </a:solidFill>
              </a:rPr>
              <a:t>HDFS for the cloud</a:t>
            </a:r>
          </a:p>
        </p:txBody>
      </p:sp>
      <p:sp>
        <p:nvSpPr>
          <p:cNvPr id="19" name="Text Placeholder 2"/>
          <p:cNvSpPr>
            <a:spLocks noGrp="1"/>
          </p:cNvSpPr>
          <p:nvPr>
            <p:ph type="body" sz="quarter" idx="14"/>
          </p:nvPr>
        </p:nvSpPr>
        <p:spPr>
          <a:xfrm>
            <a:off x="-1" y="1920790"/>
            <a:ext cx="6166467" cy="4028597"/>
          </a:xfrm>
        </p:spPr>
        <p:txBody>
          <a:bodyPr lIns="457200" tIns="0" rIns="457200"/>
          <a:lstStyle/>
          <a:p>
            <a:pPr>
              <a:lnSpc>
                <a:spcPct val="100000"/>
              </a:lnSpc>
              <a:spcAft>
                <a:spcPts val="1200"/>
              </a:spcAft>
            </a:pPr>
            <a:r>
              <a:rPr lang="en-GB" sz="2400" dirty="0">
                <a:solidFill>
                  <a:schemeClr val="bg1"/>
                </a:solidFill>
              </a:rPr>
              <a:t>Built from the ground up as a Hadoop file system</a:t>
            </a:r>
          </a:p>
          <a:p>
            <a:pPr>
              <a:lnSpc>
                <a:spcPct val="100000"/>
              </a:lnSpc>
              <a:spcAft>
                <a:spcPts val="1200"/>
              </a:spcAft>
            </a:pPr>
            <a:r>
              <a:rPr lang="en-GB" sz="2400" dirty="0">
                <a:solidFill>
                  <a:schemeClr val="bg1"/>
                </a:solidFill>
              </a:rPr>
              <a:t>Support for file/folder objects and operations</a:t>
            </a:r>
          </a:p>
          <a:p>
            <a:pPr>
              <a:lnSpc>
                <a:spcPct val="100000"/>
              </a:lnSpc>
              <a:spcAft>
                <a:spcPts val="1200"/>
              </a:spcAft>
            </a:pPr>
            <a:r>
              <a:rPr lang="en-GB" sz="2400" dirty="0">
                <a:solidFill>
                  <a:schemeClr val="bg1"/>
                </a:solidFill>
              </a:rPr>
              <a:t>Integration with HDInsight, Hortonworks, and Cloudera</a:t>
            </a:r>
          </a:p>
          <a:p>
            <a:pPr>
              <a:lnSpc>
                <a:spcPct val="100000"/>
              </a:lnSpc>
              <a:spcAft>
                <a:spcPts val="1200"/>
              </a:spcAft>
            </a:pPr>
            <a:r>
              <a:rPr lang="en-GB" sz="2400" dirty="0">
                <a:solidFill>
                  <a:schemeClr val="bg1"/>
                </a:solidFill>
              </a:rPr>
              <a:t>Accessible to all HDFS-compliant projects</a:t>
            </a:r>
          </a:p>
          <a:p>
            <a:pPr>
              <a:lnSpc>
                <a:spcPct val="100000"/>
              </a:lnSpc>
              <a:spcAft>
                <a:spcPts val="1200"/>
              </a:spcAft>
            </a:pPr>
            <a:r>
              <a:rPr lang="en-GB" sz="1600" dirty="0">
                <a:solidFill>
                  <a:schemeClr val="bg1"/>
                </a:solidFill>
              </a:rPr>
              <a:t>Spark | Storm | Flume  </a:t>
            </a:r>
            <a:r>
              <a:rPr lang="en-GB" sz="1600" dirty="0" err="1">
                <a:solidFill>
                  <a:schemeClr val="bg1"/>
                </a:solidFill>
              </a:rPr>
              <a:t>Sqoop</a:t>
            </a:r>
            <a:r>
              <a:rPr lang="en-GB" sz="1600" dirty="0">
                <a:solidFill>
                  <a:schemeClr val="bg1"/>
                </a:solidFill>
              </a:rPr>
              <a:t> | Kafka | R | and more</a:t>
            </a:r>
          </a:p>
          <a:p>
            <a:endParaRPr lang="en-GB" sz="2800" dirty="0">
              <a:solidFill>
                <a:schemeClr val="bg1"/>
              </a:solidFill>
            </a:endParaRPr>
          </a:p>
        </p:txBody>
      </p:sp>
      <p:sp>
        <p:nvSpPr>
          <p:cNvPr id="39" name="Rectangle 38"/>
          <p:cNvSpPr/>
          <p:nvPr/>
        </p:nvSpPr>
        <p:spPr bwMode="auto">
          <a:xfrm>
            <a:off x="9808025" y="5927301"/>
            <a:ext cx="1783317" cy="5397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ctr"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HDInsight</a:t>
            </a:r>
          </a:p>
        </p:txBody>
      </p:sp>
      <p:pic>
        <p:nvPicPr>
          <p:cNvPr id="41" name="Picture 40"/>
          <p:cNvPicPr>
            <a:picLocks noChangeAspect="1"/>
          </p:cNvPicPr>
          <p:nvPr/>
        </p:nvPicPr>
        <p:blipFill>
          <a:blip r:embed="rId3"/>
          <a:stretch>
            <a:fillRect/>
          </a:stretch>
        </p:blipFill>
        <p:spPr>
          <a:xfrm>
            <a:off x="6854213" y="1458411"/>
            <a:ext cx="1821037" cy="819360"/>
          </a:xfrm>
          <a:prstGeom prst="rect">
            <a:avLst/>
          </a:prstGeom>
        </p:spPr>
      </p:pic>
      <p:sp>
        <p:nvSpPr>
          <p:cNvPr id="44" name="Rectangle 43"/>
          <p:cNvSpPr/>
          <p:nvPr/>
        </p:nvSpPr>
        <p:spPr bwMode="auto">
          <a:xfrm>
            <a:off x="10091229" y="2035280"/>
            <a:ext cx="949090" cy="5397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 name="Freeform 5"/>
          <p:cNvSpPr/>
          <p:nvPr/>
        </p:nvSpPr>
        <p:spPr bwMode="auto">
          <a:xfrm>
            <a:off x="7400248" y="2936828"/>
            <a:ext cx="3580303" cy="1677396"/>
          </a:xfrm>
          <a:custGeom>
            <a:avLst/>
            <a:gdLst>
              <a:gd name="connsiteX0" fmla="*/ 134538 w 2778813"/>
              <a:gd name="connsiteY0" fmla="*/ 416688 h 1134319"/>
              <a:gd name="connsiteX1" fmla="*/ 134538 w 2778813"/>
              <a:gd name="connsiteY1" fmla="*/ 416688 h 1134319"/>
              <a:gd name="connsiteX2" fmla="*/ 203986 w 2778813"/>
              <a:gd name="connsiteY2" fmla="*/ 335665 h 1134319"/>
              <a:gd name="connsiteX3" fmla="*/ 296584 w 2778813"/>
              <a:gd name="connsiteY3" fmla="*/ 300941 h 1134319"/>
              <a:gd name="connsiteX4" fmla="*/ 470204 w 2778813"/>
              <a:gd name="connsiteY4" fmla="*/ 266217 h 1134319"/>
              <a:gd name="connsiteX5" fmla="*/ 539652 w 2778813"/>
              <a:gd name="connsiteY5" fmla="*/ 243068 h 1134319"/>
              <a:gd name="connsiteX6" fmla="*/ 574376 w 2778813"/>
              <a:gd name="connsiteY6" fmla="*/ 231493 h 1134319"/>
              <a:gd name="connsiteX7" fmla="*/ 609100 w 2778813"/>
              <a:gd name="connsiteY7" fmla="*/ 208344 h 1134319"/>
              <a:gd name="connsiteX8" fmla="*/ 666974 w 2778813"/>
              <a:gd name="connsiteY8" fmla="*/ 196769 h 1134319"/>
              <a:gd name="connsiteX9" fmla="*/ 736422 w 2778813"/>
              <a:gd name="connsiteY9" fmla="*/ 173620 h 1134319"/>
              <a:gd name="connsiteX10" fmla="*/ 805870 w 2778813"/>
              <a:gd name="connsiteY10" fmla="*/ 150470 h 1134319"/>
              <a:gd name="connsiteX11" fmla="*/ 840594 w 2778813"/>
              <a:gd name="connsiteY11" fmla="*/ 138896 h 1134319"/>
              <a:gd name="connsiteX12" fmla="*/ 921617 w 2778813"/>
              <a:gd name="connsiteY12" fmla="*/ 92597 h 1134319"/>
              <a:gd name="connsiteX13" fmla="*/ 991065 w 2778813"/>
              <a:gd name="connsiteY13" fmla="*/ 57873 h 1134319"/>
              <a:gd name="connsiteX14" fmla="*/ 1118386 w 2778813"/>
              <a:gd name="connsiteY14" fmla="*/ 46298 h 1134319"/>
              <a:gd name="connsiteX15" fmla="*/ 1164685 w 2778813"/>
              <a:gd name="connsiteY15" fmla="*/ 34724 h 1134319"/>
              <a:gd name="connsiteX16" fmla="*/ 1257283 w 2778813"/>
              <a:gd name="connsiteY16" fmla="*/ 23149 h 1134319"/>
              <a:gd name="connsiteX17" fmla="*/ 1292007 w 2778813"/>
              <a:gd name="connsiteY17" fmla="*/ 0 h 1134319"/>
              <a:gd name="connsiteX18" fmla="*/ 1477202 w 2778813"/>
              <a:gd name="connsiteY18" fmla="*/ 11574 h 1134319"/>
              <a:gd name="connsiteX19" fmla="*/ 1558224 w 2778813"/>
              <a:gd name="connsiteY19" fmla="*/ 23149 h 1134319"/>
              <a:gd name="connsiteX20" fmla="*/ 1720270 w 2778813"/>
              <a:gd name="connsiteY20" fmla="*/ 34724 h 1134319"/>
              <a:gd name="connsiteX21" fmla="*/ 1974913 w 2778813"/>
              <a:gd name="connsiteY21" fmla="*/ 69448 h 1134319"/>
              <a:gd name="connsiteX22" fmla="*/ 2009637 w 2778813"/>
              <a:gd name="connsiteY22" fmla="*/ 104172 h 1134319"/>
              <a:gd name="connsiteX23" fmla="*/ 2067510 w 2778813"/>
              <a:gd name="connsiteY23" fmla="*/ 162045 h 1134319"/>
              <a:gd name="connsiteX24" fmla="*/ 2229556 w 2778813"/>
              <a:gd name="connsiteY24" fmla="*/ 185195 h 1134319"/>
              <a:gd name="connsiteX25" fmla="*/ 2403176 w 2778813"/>
              <a:gd name="connsiteY25" fmla="*/ 196769 h 1134319"/>
              <a:gd name="connsiteX26" fmla="*/ 2599946 w 2778813"/>
              <a:gd name="connsiteY26" fmla="*/ 231493 h 1134319"/>
              <a:gd name="connsiteX27" fmla="*/ 2657819 w 2778813"/>
              <a:gd name="connsiteY27" fmla="*/ 289367 h 1134319"/>
              <a:gd name="connsiteX28" fmla="*/ 2646245 w 2778813"/>
              <a:gd name="connsiteY28" fmla="*/ 358815 h 1134319"/>
              <a:gd name="connsiteX29" fmla="*/ 2657819 w 2778813"/>
              <a:gd name="connsiteY29" fmla="*/ 451412 h 1134319"/>
              <a:gd name="connsiteX30" fmla="*/ 2692543 w 2778813"/>
              <a:gd name="connsiteY30" fmla="*/ 462987 h 1134319"/>
              <a:gd name="connsiteX31" fmla="*/ 2750417 w 2778813"/>
              <a:gd name="connsiteY31" fmla="*/ 509286 h 1134319"/>
              <a:gd name="connsiteX32" fmla="*/ 2761992 w 2778813"/>
              <a:gd name="connsiteY32" fmla="*/ 567159 h 1134319"/>
              <a:gd name="connsiteX33" fmla="*/ 2761992 w 2778813"/>
              <a:gd name="connsiteY33" fmla="*/ 682906 h 1134319"/>
              <a:gd name="connsiteX34" fmla="*/ 2727267 w 2778813"/>
              <a:gd name="connsiteY34" fmla="*/ 706055 h 1134319"/>
              <a:gd name="connsiteX35" fmla="*/ 2657819 w 2778813"/>
              <a:gd name="connsiteY35" fmla="*/ 752354 h 1134319"/>
              <a:gd name="connsiteX36" fmla="*/ 2588371 w 2778813"/>
              <a:gd name="connsiteY36" fmla="*/ 775503 h 1134319"/>
              <a:gd name="connsiteX37" fmla="*/ 2565222 w 2778813"/>
              <a:gd name="connsiteY37" fmla="*/ 798653 h 1134319"/>
              <a:gd name="connsiteX38" fmla="*/ 2507348 w 2778813"/>
              <a:gd name="connsiteY38" fmla="*/ 833377 h 1134319"/>
              <a:gd name="connsiteX39" fmla="*/ 2461050 w 2778813"/>
              <a:gd name="connsiteY39" fmla="*/ 902825 h 1134319"/>
              <a:gd name="connsiteX40" fmla="*/ 2449475 w 2778813"/>
              <a:gd name="connsiteY40" fmla="*/ 937549 h 1134319"/>
              <a:gd name="connsiteX41" fmla="*/ 2403176 w 2778813"/>
              <a:gd name="connsiteY41" fmla="*/ 960698 h 1134319"/>
              <a:gd name="connsiteX42" fmla="*/ 2322154 w 2778813"/>
              <a:gd name="connsiteY42" fmla="*/ 995422 h 1134319"/>
              <a:gd name="connsiteX43" fmla="*/ 2252705 w 2778813"/>
              <a:gd name="connsiteY43" fmla="*/ 1018572 h 1134319"/>
              <a:gd name="connsiteX44" fmla="*/ 2206407 w 2778813"/>
              <a:gd name="connsiteY44" fmla="*/ 1030146 h 1134319"/>
              <a:gd name="connsiteX45" fmla="*/ 2102235 w 2778813"/>
              <a:gd name="connsiteY45" fmla="*/ 1018572 h 1134319"/>
              <a:gd name="connsiteX46" fmla="*/ 2021212 w 2778813"/>
              <a:gd name="connsiteY46" fmla="*/ 995422 h 1134319"/>
              <a:gd name="connsiteX47" fmla="*/ 1847592 w 2778813"/>
              <a:gd name="connsiteY47" fmla="*/ 1006997 h 1134319"/>
              <a:gd name="connsiteX48" fmla="*/ 1766569 w 2778813"/>
              <a:gd name="connsiteY48" fmla="*/ 1030146 h 1134319"/>
              <a:gd name="connsiteX49" fmla="*/ 1650822 w 2778813"/>
              <a:gd name="connsiteY49" fmla="*/ 1099595 h 1134319"/>
              <a:gd name="connsiteX50" fmla="*/ 1604523 w 2778813"/>
              <a:gd name="connsiteY50" fmla="*/ 1111169 h 1134319"/>
              <a:gd name="connsiteX51" fmla="*/ 1511926 w 2778813"/>
              <a:gd name="connsiteY51" fmla="*/ 1134319 h 1134319"/>
              <a:gd name="connsiteX52" fmla="*/ 1245708 w 2778813"/>
              <a:gd name="connsiteY52" fmla="*/ 1122744 h 1134319"/>
              <a:gd name="connsiteX53" fmla="*/ 1176260 w 2778813"/>
              <a:gd name="connsiteY53" fmla="*/ 1099595 h 1134319"/>
              <a:gd name="connsiteX54" fmla="*/ 1141536 w 2778813"/>
              <a:gd name="connsiteY54" fmla="*/ 1076445 h 1134319"/>
              <a:gd name="connsiteX55" fmla="*/ 1106812 w 2778813"/>
              <a:gd name="connsiteY55" fmla="*/ 1064870 h 1134319"/>
              <a:gd name="connsiteX56" fmla="*/ 1083662 w 2778813"/>
              <a:gd name="connsiteY56" fmla="*/ 1041721 h 1134319"/>
              <a:gd name="connsiteX57" fmla="*/ 817445 w 2778813"/>
              <a:gd name="connsiteY57" fmla="*/ 1053296 h 1134319"/>
              <a:gd name="connsiteX58" fmla="*/ 713273 w 2778813"/>
              <a:gd name="connsiteY58" fmla="*/ 1064870 h 1134319"/>
              <a:gd name="connsiteX59" fmla="*/ 516503 w 2778813"/>
              <a:gd name="connsiteY59" fmla="*/ 1053296 h 1134319"/>
              <a:gd name="connsiteX60" fmla="*/ 470204 w 2778813"/>
              <a:gd name="connsiteY60" fmla="*/ 960698 h 1134319"/>
              <a:gd name="connsiteX61" fmla="*/ 447055 w 2778813"/>
              <a:gd name="connsiteY61" fmla="*/ 925974 h 1134319"/>
              <a:gd name="connsiteX62" fmla="*/ 423905 w 2778813"/>
              <a:gd name="connsiteY62" fmla="*/ 879676 h 1134319"/>
              <a:gd name="connsiteX63" fmla="*/ 366032 w 2778813"/>
              <a:gd name="connsiteY63" fmla="*/ 833377 h 1134319"/>
              <a:gd name="connsiteX64" fmla="*/ 273435 w 2778813"/>
              <a:gd name="connsiteY64" fmla="*/ 798653 h 1134319"/>
              <a:gd name="connsiteX65" fmla="*/ 122964 w 2778813"/>
              <a:gd name="connsiteY65" fmla="*/ 775503 h 1134319"/>
              <a:gd name="connsiteX66" fmla="*/ 30366 w 2778813"/>
              <a:gd name="connsiteY66" fmla="*/ 752354 h 1134319"/>
              <a:gd name="connsiteX67" fmla="*/ 18792 w 2778813"/>
              <a:gd name="connsiteY67" fmla="*/ 578734 h 1134319"/>
              <a:gd name="connsiteX68" fmla="*/ 41941 w 2778813"/>
              <a:gd name="connsiteY68" fmla="*/ 497711 h 1134319"/>
              <a:gd name="connsiteX69" fmla="*/ 76665 w 2778813"/>
              <a:gd name="connsiteY69" fmla="*/ 486136 h 1134319"/>
              <a:gd name="connsiteX70" fmla="*/ 111389 w 2778813"/>
              <a:gd name="connsiteY70" fmla="*/ 462987 h 1134319"/>
              <a:gd name="connsiteX71" fmla="*/ 134538 w 2778813"/>
              <a:gd name="connsiteY71" fmla="*/ 416688 h 11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8813" h="1134319">
                <a:moveTo>
                  <a:pt x="134538" y="416688"/>
                </a:moveTo>
                <a:lnTo>
                  <a:pt x="134538" y="416688"/>
                </a:lnTo>
                <a:cubicBezTo>
                  <a:pt x="157687" y="389680"/>
                  <a:pt x="178833" y="360818"/>
                  <a:pt x="203986" y="335665"/>
                </a:cubicBezTo>
                <a:cubicBezTo>
                  <a:pt x="236717" y="302934"/>
                  <a:pt x="251037" y="313363"/>
                  <a:pt x="296584" y="300941"/>
                </a:cubicBezTo>
                <a:cubicBezTo>
                  <a:pt x="437648" y="262469"/>
                  <a:pt x="286697" y="286607"/>
                  <a:pt x="470204" y="266217"/>
                </a:cubicBezTo>
                <a:lnTo>
                  <a:pt x="539652" y="243068"/>
                </a:lnTo>
                <a:cubicBezTo>
                  <a:pt x="551227" y="239210"/>
                  <a:pt x="564224" y="238261"/>
                  <a:pt x="574376" y="231493"/>
                </a:cubicBezTo>
                <a:cubicBezTo>
                  <a:pt x="585951" y="223777"/>
                  <a:pt x="596075" y="213228"/>
                  <a:pt x="609100" y="208344"/>
                </a:cubicBezTo>
                <a:cubicBezTo>
                  <a:pt x="627521" y="201436"/>
                  <a:pt x="647994" y="201945"/>
                  <a:pt x="666974" y="196769"/>
                </a:cubicBezTo>
                <a:cubicBezTo>
                  <a:pt x="690516" y="190349"/>
                  <a:pt x="713273" y="181336"/>
                  <a:pt x="736422" y="173620"/>
                </a:cubicBezTo>
                <a:lnTo>
                  <a:pt x="805870" y="150470"/>
                </a:lnTo>
                <a:lnTo>
                  <a:pt x="840594" y="138896"/>
                </a:lnTo>
                <a:cubicBezTo>
                  <a:pt x="925183" y="82502"/>
                  <a:pt x="818833" y="151330"/>
                  <a:pt x="921617" y="92597"/>
                </a:cubicBezTo>
                <a:cubicBezTo>
                  <a:pt x="952180" y="75132"/>
                  <a:pt x="955697" y="62926"/>
                  <a:pt x="991065" y="57873"/>
                </a:cubicBezTo>
                <a:cubicBezTo>
                  <a:pt x="1033252" y="51846"/>
                  <a:pt x="1075946" y="50156"/>
                  <a:pt x="1118386" y="46298"/>
                </a:cubicBezTo>
                <a:cubicBezTo>
                  <a:pt x="1133819" y="42440"/>
                  <a:pt x="1148994" y="37339"/>
                  <a:pt x="1164685" y="34724"/>
                </a:cubicBezTo>
                <a:cubicBezTo>
                  <a:pt x="1195368" y="29610"/>
                  <a:pt x="1227273" y="31334"/>
                  <a:pt x="1257283" y="23149"/>
                </a:cubicBezTo>
                <a:cubicBezTo>
                  <a:pt x="1270704" y="19489"/>
                  <a:pt x="1280432" y="7716"/>
                  <a:pt x="1292007" y="0"/>
                </a:cubicBezTo>
                <a:cubicBezTo>
                  <a:pt x="1353739" y="3858"/>
                  <a:pt x="1415582" y="6216"/>
                  <a:pt x="1477202" y="11574"/>
                </a:cubicBezTo>
                <a:cubicBezTo>
                  <a:pt x="1504381" y="13937"/>
                  <a:pt x="1531065" y="20562"/>
                  <a:pt x="1558224" y="23149"/>
                </a:cubicBezTo>
                <a:cubicBezTo>
                  <a:pt x="1612133" y="28283"/>
                  <a:pt x="1666339" y="29821"/>
                  <a:pt x="1720270" y="34724"/>
                </a:cubicBezTo>
                <a:cubicBezTo>
                  <a:pt x="1770736" y="39312"/>
                  <a:pt x="1950950" y="66025"/>
                  <a:pt x="1974913" y="69448"/>
                </a:cubicBezTo>
                <a:cubicBezTo>
                  <a:pt x="1986488" y="81023"/>
                  <a:pt x="1999158" y="91597"/>
                  <a:pt x="2009637" y="104172"/>
                </a:cubicBezTo>
                <a:cubicBezTo>
                  <a:pt x="2042708" y="143857"/>
                  <a:pt x="2019006" y="137793"/>
                  <a:pt x="2067510" y="162045"/>
                </a:cubicBezTo>
                <a:cubicBezTo>
                  <a:pt x="2111738" y="184159"/>
                  <a:pt x="2198099" y="182775"/>
                  <a:pt x="2229556" y="185195"/>
                </a:cubicBezTo>
                <a:cubicBezTo>
                  <a:pt x="2287387" y="189643"/>
                  <a:pt x="2345303" y="192911"/>
                  <a:pt x="2403176" y="196769"/>
                </a:cubicBezTo>
                <a:cubicBezTo>
                  <a:pt x="2561478" y="223153"/>
                  <a:pt x="2496047" y="210714"/>
                  <a:pt x="2599946" y="231493"/>
                </a:cubicBezTo>
                <a:cubicBezTo>
                  <a:pt x="2618465" y="243840"/>
                  <a:pt x="2654732" y="261588"/>
                  <a:pt x="2657819" y="289367"/>
                </a:cubicBezTo>
                <a:cubicBezTo>
                  <a:pt x="2660411" y="312692"/>
                  <a:pt x="2650103" y="335666"/>
                  <a:pt x="2646245" y="358815"/>
                </a:cubicBezTo>
                <a:cubicBezTo>
                  <a:pt x="2650103" y="389681"/>
                  <a:pt x="2645186" y="422987"/>
                  <a:pt x="2657819" y="451412"/>
                </a:cubicBezTo>
                <a:cubicBezTo>
                  <a:pt x="2662774" y="462561"/>
                  <a:pt x="2681630" y="457531"/>
                  <a:pt x="2692543" y="462987"/>
                </a:cubicBezTo>
                <a:cubicBezTo>
                  <a:pt x="2721747" y="477589"/>
                  <a:pt x="2728884" y="487753"/>
                  <a:pt x="2750417" y="509286"/>
                </a:cubicBezTo>
                <a:cubicBezTo>
                  <a:pt x="2754275" y="528577"/>
                  <a:pt x="2757221" y="548073"/>
                  <a:pt x="2761992" y="567159"/>
                </a:cubicBezTo>
                <a:cubicBezTo>
                  <a:pt x="2774441" y="616954"/>
                  <a:pt x="2792626" y="613980"/>
                  <a:pt x="2761992" y="682906"/>
                </a:cubicBezTo>
                <a:cubicBezTo>
                  <a:pt x="2756342" y="695618"/>
                  <a:pt x="2738130" y="697365"/>
                  <a:pt x="2727267" y="706055"/>
                </a:cubicBezTo>
                <a:cubicBezTo>
                  <a:pt x="2683102" y="741387"/>
                  <a:pt x="2727817" y="724355"/>
                  <a:pt x="2657819" y="752354"/>
                </a:cubicBezTo>
                <a:cubicBezTo>
                  <a:pt x="2635163" y="761416"/>
                  <a:pt x="2588371" y="775503"/>
                  <a:pt x="2588371" y="775503"/>
                </a:cubicBezTo>
                <a:cubicBezTo>
                  <a:pt x="2580655" y="783220"/>
                  <a:pt x="2574580" y="793038"/>
                  <a:pt x="2565222" y="798653"/>
                </a:cubicBezTo>
                <a:cubicBezTo>
                  <a:pt x="2519901" y="825846"/>
                  <a:pt x="2539343" y="790716"/>
                  <a:pt x="2507348" y="833377"/>
                </a:cubicBezTo>
                <a:cubicBezTo>
                  <a:pt x="2490655" y="855635"/>
                  <a:pt x="2469848" y="876431"/>
                  <a:pt x="2461050" y="902825"/>
                </a:cubicBezTo>
                <a:cubicBezTo>
                  <a:pt x="2457192" y="914400"/>
                  <a:pt x="2458102" y="928922"/>
                  <a:pt x="2449475" y="937549"/>
                </a:cubicBezTo>
                <a:cubicBezTo>
                  <a:pt x="2437274" y="949750"/>
                  <a:pt x="2418609" y="952982"/>
                  <a:pt x="2403176" y="960698"/>
                </a:cubicBezTo>
                <a:cubicBezTo>
                  <a:pt x="2362312" y="1001563"/>
                  <a:pt x="2397586" y="974850"/>
                  <a:pt x="2322154" y="995422"/>
                </a:cubicBezTo>
                <a:cubicBezTo>
                  <a:pt x="2298612" y="1001843"/>
                  <a:pt x="2276378" y="1012654"/>
                  <a:pt x="2252705" y="1018572"/>
                </a:cubicBezTo>
                <a:lnTo>
                  <a:pt x="2206407" y="1030146"/>
                </a:lnTo>
                <a:cubicBezTo>
                  <a:pt x="2171683" y="1026288"/>
                  <a:pt x="2136766" y="1023884"/>
                  <a:pt x="2102235" y="1018572"/>
                </a:cubicBezTo>
                <a:cubicBezTo>
                  <a:pt x="2075244" y="1014420"/>
                  <a:pt x="2047141" y="1004065"/>
                  <a:pt x="2021212" y="995422"/>
                </a:cubicBezTo>
                <a:cubicBezTo>
                  <a:pt x="1963339" y="999280"/>
                  <a:pt x="1905275" y="1000925"/>
                  <a:pt x="1847592" y="1006997"/>
                </a:cubicBezTo>
                <a:cubicBezTo>
                  <a:pt x="1826354" y="1009233"/>
                  <a:pt x="1788086" y="1022974"/>
                  <a:pt x="1766569" y="1030146"/>
                </a:cubicBezTo>
                <a:cubicBezTo>
                  <a:pt x="1731959" y="1053219"/>
                  <a:pt x="1691496" y="1084342"/>
                  <a:pt x="1650822" y="1099595"/>
                </a:cubicBezTo>
                <a:cubicBezTo>
                  <a:pt x="1635927" y="1105181"/>
                  <a:pt x="1619819" y="1106799"/>
                  <a:pt x="1604523" y="1111169"/>
                </a:cubicBezTo>
                <a:cubicBezTo>
                  <a:pt x="1521462" y="1134900"/>
                  <a:pt x="1629609" y="1110782"/>
                  <a:pt x="1511926" y="1134319"/>
                </a:cubicBezTo>
                <a:cubicBezTo>
                  <a:pt x="1423187" y="1130461"/>
                  <a:pt x="1334060" y="1131884"/>
                  <a:pt x="1245708" y="1122744"/>
                </a:cubicBezTo>
                <a:cubicBezTo>
                  <a:pt x="1221436" y="1120233"/>
                  <a:pt x="1176260" y="1099595"/>
                  <a:pt x="1176260" y="1099595"/>
                </a:cubicBezTo>
                <a:cubicBezTo>
                  <a:pt x="1164685" y="1091878"/>
                  <a:pt x="1153978" y="1082666"/>
                  <a:pt x="1141536" y="1076445"/>
                </a:cubicBezTo>
                <a:cubicBezTo>
                  <a:pt x="1130623" y="1070989"/>
                  <a:pt x="1117274" y="1071147"/>
                  <a:pt x="1106812" y="1064870"/>
                </a:cubicBezTo>
                <a:cubicBezTo>
                  <a:pt x="1097454" y="1059255"/>
                  <a:pt x="1091379" y="1049437"/>
                  <a:pt x="1083662" y="1041721"/>
                </a:cubicBezTo>
                <a:lnTo>
                  <a:pt x="817445" y="1053296"/>
                </a:lnTo>
                <a:cubicBezTo>
                  <a:pt x="782575" y="1055475"/>
                  <a:pt x="748211" y="1064870"/>
                  <a:pt x="713273" y="1064870"/>
                </a:cubicBezTo>
                <a:cubicBezTo>
                  <a:pt x="647570" y="1064870"/>
                  <a:pt x="582093" y="1057154"/>
                  <a:pt x="516503" y="1053296"/>
                </a:cubicBezTo>
                <a:cubicBezTo>
                  <a:pt x="501070" y="1022430"/>
                  <a:pt x="489346" y="989412"/>
                  <a:pt x="470204" y="960698"/>
                </a:cubicBezTo>
                <a:cubicBezTo>
                  <a:pt x="462488" y="949123"/>
                  <a:pt x="453957" y="938052"/>
                  <a:pt x="447055" y="925974"/>
                </a:cubicBezTo>
                <a:cubicBezTo>
                  <a:pt x="438494" y="910993"/>
                  <a:pt x="433476" y="894032"/>
                  <a:pt x="423905" y="879676"/>
                </a:cubicBezTo>
                <a:cubicBezTo>
                  <a:pt x="412203" y="862124"/>
                  <a:pt x="382705" y="842904"/>
                  <a:pt x="366032" y="833377"/>
                </a:cubicBezTo>
                <a:cubicBezTo>
                  <a:pt x="328564" y="811967"/>
                  <a:pt x="315214" y="806249"/>
                  <a:pt x="273435" y="798653"/>
                </a:cubicBezTo>
                <a:cubicBezTo>
                  <a:pt x="208358" y="786821"/>
                  <a:pt x="185620" y="788929"/>
                  <a:pt x="122964" y="775503"/>
                </a:cubicBezTo>
                <a:cubicBezTo>
                  <a:pt x="91854" y="768837"/>
                  <a:pt x="30366" y="752354"/>
                  <a:pt x="30366" y="752354"/>
                </a:cubicBezTo>
                <a:cubicBezTo>
                  <a:pt x="-16949" y="681381"/>
                  <a:pt x="702" y="723454"/>
                  <a:pt x="18792" y="578734"/>
                </a:cubicBezTo>
                <a:cubicBezTo>
                  <a:pt x="18835" y="578389"/>
                  <a:pt x="36448" y="503204"/>
                  <a:pt x="41941" y="497711"/>
                </a:cubicBezTo>
                <a:cubicBezTo>
                  <a:pt x="50568" y="489084"/>
                  <a:pt x="65752" y="491592"/>
                  <a:pt x="76665" y="486136"/>
                </a:cubicBezTo>
                <a:cubicBezTo>
                  <a:pt x="89107" y="479915"/>
                  <a:pt x="100702" y="471893"/>
                  <a:pt x="111389" y="462987"/>
                </a:cubicBezTo>
                <a:cubicBezTo>
                  <a:pt x="123964" y="452508"/>
                  <a:pt x="130680" y="424404"/>
                  <a:pt x="134538" y="416688"/>
                </a:cubicBezTo>
                <a:close/>
              </a:path>
            </a:pathLst>
          </a:custGeom>
          <a:solidFill>
            <a:srgbClr val="8BC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4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Semibold" panose="020B0702040204020203" pitchFamily="34" charset="0"/>
              </a:rPr>
              <a:t>ADL Store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863" y="1596506"/>
            <a:ext cx="1809376" cy="43877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4213" y="5438637"/>
            <a:ext cx="2132156" cy="431196"/>
          </a:xfrm>
          <a:prstGeom prst="rect">
            <a:avLst/>
          </a:prstGeom>
        </p:spPr>
      </p:pic>
      <p:sp>
        <p:nvSpPr>
          <p:cNvPr id="9" name="Right Arrow 8"/>
          <p:cNvSpPr/>
          <p:nvPr/>
        </p:nvSpPr>
        <p:spPr bwMode="auto">
          <a:xfrm rot="3094840">
            <a:off x="7500429" y="2515896"/>
            <a:ext cx="1292890" cy="480057"/>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Right Arrow 81"/>
          <p:cNvSpPr/>
          <p:nvPr/>
        </p:nvSpPr>
        <p:spPr bwMode="auto">
          <a:xfrm rot="14350415">
            <a:off x="9565052" y="4596059"/>
            <a:ext cx="1292890" cy="480057"/>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ight Arrow 82"/>
          <p:cNvSpPr/>
          <p:nvPr/>
        </p:nvSpPr>
        <p:spPr bwMode="auto">
          <a:xfrm rot="18320393">
            <a:off x="7599796" y="4584109"/>
            <a:ext cx="1292890" cy="480057"/>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Right Arrow 83"/>
          <p:cNvSpPr/>
          <p:nvPr/>
        </p:nvSpPr>
        <p:spPr bwMode="auto">
          <a:xfrm rot="7409980">
            <a:off x="9584620" y="2499990"/>
            <a:ext cx="1292890" cy="480057"/>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 name="Picture 2"/>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09539" y="5360631"/>
            <a:ext cx="780290" cy="780290"/>
          </a:xfrm>
          <a:prstGeom prst="rect">
            <a:avLst/>
          </a:prstGeom>
        </p:spPr>
      </p:pic>
    </p:spTree>
    <p:extLst>
      <p:ext uri="{BB962C8B-B14F-4D97-AF65-F5344CB8AC3E}">
        <p14:creationId xmlns:p14="http://schemas.microsoft.com/office/powerpoint/2010/main" val="404783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5596932" cy="899665"/>
          </a:xfrm>
        </p:spPr>
        <p:txBody>
          <a:bodyPr lIns="457200"/>
          <a:lstStyle/>
          <a:p>
            <a:r>
              <a:rPr lang="en-GB" sz="4400" dirty="0">
                <a:solidFill>
                  <a:schemeClr val="bg1"/>
                </a:solidFill>
              </a:rPr>
              <a:t>Durable and highly available</a:t>
            </a:r>
          </a:p>
        </p:txBody>
      </p:sp>
      <p:sp>
        <p:nvSpPr>
          <p:cNvPr id="44" name="Text Placeholder 2"/>
          <p:cNvSpPr>
            <a:spLocks noGrp="1"/>
          </p:cNvSpPr>
          <p:nvPr>
            <p:ph type="body" sz="quarter" idx="14"/>
          </p:nvPr>
        </p:nvSpPr>
        <p:spPr>
          <a:xfrm>
            <a:off x="1" y="1920791"/>
            <a:ext cx="5628324" cy="3226714"/>
          </a:xfrm>
        </p:spPr>
        <p:txBody>
          <a:bodyPr lIns="457200" tIns="0"/>
          <a:lstStyle/>
          <a:p>
            <a:pPr>
              <a:lnSpc>
                <a:spcPct val="100000"/>
              </a:lnSpc>
              <a:spcAft>
                <a:spcPts val="1200"/>
              </a:spcAft>
            </a:pPr>
            <a:r>
              <a:rPr lang="en-GB" sz="2400" dirty="0">
                <a:solidFill>
                  <a:schemeClr val="bg1"/>
                </a:solidFill>
              </a:rPr>
              <a:t>Automatically replicates your data</a:t>
            </a:r>
          </a:p>
          <a:p>
            <a:pPr>
              <a:lnSpc>
                <a:spcPct val="100000"/>
              </a:lnSpc>
              <a:spcAft>
                <a:spcPts val="1200"/>
              </a:spcAft>
            </a:pPr>
            <a:r>
              <a:rPr lang="en-GB" sz="2400" dirty="0">
                <a:solidFill>
                  <a:schemeClr val="bg1"/>
                </a:solidFill>
              </a:rPr>
              <a:t>Three copies within a single region</a:t>
            </a:r>
          </a:p>
          <a:p>
            <a:pPr>
              <a:lnSpc>
                <a:spcPct val="100000"/>
              </a:lnSpc>
              <a:spcAft>
                <a:spcPts val="1200"/>
              </a:spcAft>
            </a:pPr>
            <a:r>
              <a:rPr lang="en-GB" sz="2400" dirty="0">
                <a:solidFill>
                  <a:schemeClr val="bg1"/>
                </a:solidFill>
              </a:rPr>
              <a:t>Highly available</a:t>
            </a:r>
          </a:p>
        </p:txBody>
      </p:sp>
      <p:grpSp>
        <p:nvGrpSpPr>
          <p:cNvPr id="4" name="Group 3"/>
          <p:cNvGrpSpPr/>
          <p:nvPr/>
        </p:nvGrpSpPr>
        <p:grpSpPr>
          <a:xfrm>
            <a:off x="6517189" y="1932041"/>
            <a:ext cx="5272904" cy="299391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56018" tIns="28009" rIns="56018" bIns="28009" numCol="1" anchor="t" anchorCtr="0" compatLnSpc="1">
              <a:prstTxWarp prst="textNoShape">
                <a:avLst/>
              </a:prstTxWarp>
              <a:noAutofit/>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3234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9176" y="1902295"/>
            <a:ext cx="6109622" cy="4955705"/>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bwMode="auto">
          <a:xfrm>
            <a:off x="0" y="0"/>
            <a:ext cx="609917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1" y="289512"/>
            <a:ext cx="5596932" cy="899665"/>
          </a:xfrm>
        </p:spPr>
        <p:txBody>
          <a:bodyPr lIns="457200"/>
          <a:lstStyle/>
          <a:p>
            <a:r>
              <a:rPr lang="en-GB" sz="4400" dirty="0">
                <a:solidFill>
                  <a:schemeClr val="bg1"/>
                </a:solidFill>
              </a:rPr>
              <a:t>Unlimited storage</a:t>
            </a:r>
          </a:p>
        </p:txBody>
      </p:sp>
      <p:sp>
        <p:nvSpPr>
          <p:cNvPr id="126" name="Text Placeholder 2"/>
          <p:cNvSpPr>
            <a:spLocks noGrp="1"/>
          </p:cNvSpPr>
          <p:nvPr>
            <p:ph type="body" sz="quarter" idx="14"/>
          </p:nvPr>
        </p:nvSpPr>
        <p:spPr>
          <a:xfrm>
            <a:off x="0" y="1920790"/>
            <a:ext cx="5596931" cy="4028598"/>
          </a:xfrm>
        </p:spPr>
        <p:txBody>
          <a:bodyPr lIns="457200" tIns="0"/>
          <a:lstStyle/>
          <a:p>
            <a:pPr>
              <a:lnSpc>
                <a:spcPct val="100000"/>
              </a:lnSpc>
              <a:spcAft>
                <a:spcPts val="1200"/>
              </a:spcAft>
            </a:pPr>
            <a:r>
              <a:rPr lang="en-GB" sz="2400" dirty="0">
                <a:solidFill>
                  <a:schemeClr val="bg1"/>
                </a:solidFill>
              </a:rPr>
              <a:t>Unlimited account sizes</a:t>
            </a:r>
          </a:p>
          <a:p>
            <a:pPr>
              <a:lnSpc>
                <a:spcPct val="100000"/>
              </a:lnSpc>
              <a:spcAft>
                <a:spcPts val="1200"/>
              </a:spcAft>
            </a:pPr>
            <a:r>
              <a:rPr lang="en-GB" sz="2400" dirty="0">
                <a:solidFill>
                  <a:schemeClr val="bg1"/>
                </a:solidFill>
              </a:rPr>
              <a:t>Individual file sizes from gigabytes to petabytes</a:t>
            </a:r>
          </a:p>
          <a:p>
            <a:pPr>
              <a:lnSpc>
                <a:spcPct val="100000"/>
              </a:lnSpc>
              <a:spcAft>
                <a:spcPts val="1200"/>
              </a:spcAft>
            </a:pPr>
            <a:r>
              <a:rPr lang="en-GB" sz="2400" dirty="0">
                <a:solidFill>
                  <a:schemeClr val="bg1"/>
                </a:solidFill>
              </a:rPr>
              <a:t>No limits to scale</a:t>
            </a:r>
          </a:p>
          <a:p>
            <a:endParaRPr lang="en-GB" dirty="0"/>
          </a:p>
        </p:txBody>
      </p:sp>
      <p:sp>
        <p:nvSpPr>
          <p:cNvPr id="18" name="Rectangle 17"/>
          <p:cNvSpPr/>
          <p:nvPr/>
        </p:nvSpPr>
        <p:spPr bwMode="auto">
          <a:xfrm>
            <a:off x="7276583" y="1504361"/>
            <a:ext cx="1018658" cy="13516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Rectangle 17"/>
          <p:cNvSpPr/>
          <p:nvPr/>
        </p:nvSpPr>
        <p:spPr bwMode="auto">
          <a:xfrm>
            <a:off x="9084400" y="2218941"/>
            <a:ext cx="727237" cy="96493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Rectangle 17"/>
          <p:cNvSpPr/>
          <p:nvPr/>
        </p:nvSpPr>
        <p:spPr bwMode="auto">
          <a:xfrm>
            <a:off x="9901003" y="4384168"/>
            <a:ext cx="650162" cy="862665"/>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7"/>
          <p:cNvSpPr/>
          <p:nvPr/>
        </p:nvSpPr>
        <p:spPr bwMode="auto">
          <a:xfrm>
            <a:off x="7441575" y="4333035"/>
            <a:ext cx="734776" cy="974935"/>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7"/>
          <p:cNvSpPr/>
          <p:nvPr/>
        </p:nvSpPr>
        <p:spPr bwMode="auto">
          <a:xfrm>
            <a:off x="10526991" y="2044313"/>
            <a:ext cx="623641" cy="827475"/>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 name="Group 15"/>
          <p:cNvGrpSpPr/>
          <p:nvPr/>
        </p:nvGrpSpPr>
        <p:grpSpPr>
          <a:xfrm>
            <a:off x="7241657" y="1106605"/>
            <a:ext cx="3935448" cy="4644790"/>
            <a:chOff x="7375007" y="1337616"/>
            <a:chExt cx="3935448" cy="4644790"/>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226"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226"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226"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226"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38" tIns="89630" rIns="112038" bIns="89630" numCol="1" spcCol="0" rtlCol="0" fromWordArt="0" anchor="t" anchorCtr="0" forceAA="0" compatLnSpc="1">
              <a:prstTxWarp prst="textNoShape">
                <a:avLst/>
              </a:prstTxWarp>
              <a:noAutofit/>
            </a:bodyPr>
            <a:lstStyle/>
            <a:p>
              <a:pPr marL="0" marR="0" lvl="0" indent="0" algn="ctr" defTabSz="571240" eaLnBrk="1" fontAlgn="base" latinLnBrk="0" hangingPunct="1">
                <a:lnSpc>
                  <a:spcPct val="90000"/>
                </a:lnSpc>
                <a:spcBef>
                  <a:spcPct val="0"/>
                </a:spcBef>
                <a:spcAft>
                  <a:spcPct val="0"/>
                </a:spcAft>
                <a:buClrTx/>
                <a:buSzTx/>
                <a:buFontTx/>
                <a:buNone/>
                <a:tabLst/>
                <a:defRPr/>
              </a:pPr>
              <a:endParaRPr kumimoji="0" lang="en-US" sz="1226"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49455" cy="378565"/>
            </a:xfrm>
            <a:prstGeom prst="rect">
              <a:avLst/>
            </a:prstGeom>
            <a:noFill/>
          </p:spPr>
          <p:txBody>
            <a:bodyPr wrap="none" lIns="0" tIns="0" rIns="0" bIns="45720" rtlCol="0">
              <a:spAutoFit/>
            </a:bodyPr>
            <a:lstStyle/>
            <a:p>
              <a:pPr marL="0" marR="0" lvl="0" indent="0" defTabSz="761970" eaLnBrk="1" fontAlgn="auto" latinLnBrk="0" hangingPunct="1">
                <a:lnSpc>
                  <a:spcPct val="90000"/>
                </a:lnSpc>
                <a:spcBef>
                  <a:spcPts val="0"/>
                </a:spcBef>
                <a:spcAft>
                  <a:spcPts val="367"/>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PB</a:t>
              </a:r>
            </a:p>
          </p:txBody>
        </p:sp>
        <p:sp>
          <p:nvSpPr>
            <p:cNvPr id="62" name="TextBox 61"/>
            <p:cNvSpPr txBox="1"/>
            <p:nvPr/>
          </p:nvSpPr>
          <p:spPr>
            <a:xfrm>
              <a:off x="9378796" y="2035424"/>
              <a:ext cx="338234" cy="378565"/>
            </a:xfrm>
            <a:prstGeom prst="rect">
              <a:avLst/>
            </a:prstGeom>
            <a:noFill/>
          </p:spPr>
          <p:txBody>
            <a:bodyPr wrap="none" lIns="0" tIns="0" rIns="0" bIns="45720" rtlCol="0">
              <a:spAutoFit/>
            </a:bodyPr>
            <a:lstStyle/>
            <a:p>
              <a:pPr marL="0" marR="0" lvl="0" indent="0" defTabSz="761970" eaLnBrk="1" fontAlgn="auto" latinLnBrk="0" hangingPunct="1">
                <a:lnSpc>
                  <a:spcPct val="90000"/>
                </a:lnSpc>
                <a:spcBef>
                  <a:spcPts val="0"/>
                </a:spcBef>
                <a:spcAft>
                  <a:spcPts val="367"/>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TB</a:t>
              </a:r>
            </a:p>
          </p:txBody>
        </p:sp>
        <p:sp>
          <p:nvSpPr>
            <p:cNvPr id="63" name="TextBox 62"/>
            <p:cNvSpPr txBox="1"/>
            <p:nvPr/>
          </p:nvSpPr>
          <p:spPr>
            <a:xfrm>
              <a:off x="10759784" y="1857878"/>
              <a:ext cx="387927" cy="378565"/>
            </a:xfrm>
            <a:prstGeom prst="rect">
              <a:avLst/>
            </a:prstGeom>
            <a:noFill/>
          </p:spPr>
          <p:txBody>
            <a:bodyPr wrap="none" lIns="0" tIns="0" rIns="0" bIns="45720" rtlCol="0">
              <a:spAutoFit/>
            </a:bodyPr>
            <a:lstStyle/>
            <a:p>
              <a:pPr marL="0" marR="0" lvl="0" indent="0" defTabSz="761970" eaLnBrk="1" fontAlgn="auto" latinLnBrk="0" hangingPunct="1">
                <a:lnSpc>
                  <a:spcPct val="90000"/>
                </a:lnSpc>
                <a:spcBef>
                  <a:spcPts val="0"/>
                </a:spcBef>
                <a:spcAft>
                  <a:spcPts val="367"/>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GB</a:t>
              </a:r>
            </a:p>
          </p:txBody>
        </p:sp>
        <p:sp>
          <p:nvSpPr>
            <p:cNvPr id="64" name="TextBox 63"/>
            <p:cNvSpPr txBox="1"/>
            <p:nvPr/>
          </p:nvSpPr>
          <p:spPr>
            <a:xfrm>
              <a:off x="10196800" y="5509205"/>
              <a:ext cx="349455" cy="378565"/>
            </a:xfrm>
            <a:prstGeom prst="rect">
              <a:avLst/>
            </a:prstGeom>
            <a:noFill/>
          </p:spPr>
          <p:txBody>
            <a:bodyPr wrap="none" lIns="0" tIns="45720" rIns="0" bIns="0" rtlCol="0">
              <a:spAutoFit/>
            </a:bodyPr>
            <a:lstStyle/>
            <a:p>
              <a:pPr marL="0" marR="0" lvl="0" indent="0" defTabSz="761970" eaLnBrk="1" fontAlgn="auto" latinLnBrk="0" hangingPunct="1">
                <a:lnSpc>
                  <a:spcPct val="90000"/>
                </a:lnSpc>
                <a:spcBef>
                  <a:spcPts val="0"/>
                </a:spcBef>
                <a:spcAft>
                  <a:spcPts val="367"/>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PB</a:t>
              </a:r>
            </a:p>
          </p:txBody>
        </p:sp>
        <p:sp>
          <p:nvSpPr>
            <p:cNvPr id="65" name="TextBox 64"/>
            <p:cNvSpPr txBox="1"/>
            <p:nvPr/>
          </p:nvSpPr>
          <p:spPr>
            <a:xfrm>
              <a:off x="7781390" y="5603841"/>
              <a:ext cx="338234" cy="378565"/>
            </a:xfrm>
            <a:prstGeom prst="rect">
              <a:avLst/>
            </a:prstGeom>
            <a:noFill/>
          </p:spPr>
          <p:txBody>
            <a:bodyPr wrap="none" lIns="0" tIns="45720" rIns="0" bIns="0" rtlCol="0">
              <a:spAutoFit/>
            </a:bodyPr>
            <a:lstStyle/>
            <a:p>
              <a:pPr marL="0" marR="0" lvl="0" indent="0" defTabSz="761970" eaLnBrk="1" fontAlgn="auto" latinLnBrk="0" hangingPunct="1">
                <a:lnSpc>
                  <a:spcPct val="90000"/>
                </a:lnSpc>
                <a:spcBef>
                  <a:spcPts val="0"/>
                </a:spcBef>
                <a:spcAft>
                  <a:spcPts val="367"/>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56018" tIns="28009" rIns="56018" bIns="28009"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1103"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35653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1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6.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7.xml><?xml version="1.0" encoding="utf-8"?>
<a:theme xmlns:a="http://schemas.openxmlformats.org/drawingml/2006/main" name="2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MSVID_SMSGR_template_Light_16-9">
  <a:themeElements>
    <a:clrScheme name="Custom 14">
      <a:dk1>
        <a:srgbClr val="3C3D3E"/>
      </a:dk1>
      <a:lt1>
        <a:srgbClr val="FFFFFF"/>
      </a:lt1>
      <a:dk2>
        <a:srgbClr val="3C3D3E"/>
      </a:dk2>
      <a:lt2>
        <a:srgbClr val="FFFFFF"/>
      </a:lt2>
      <a:accent1>
        <a:srgbClr val="DC3C00"/>
      </a:accent1>
      <a:accent2>
        <a:srgbClr val="DC3C00"/>
      </a:accent2>
      <a:accent3>
        <a:srgbClr val="DC3C00"/>
      </a:accent3>
      <a:accent4>
        <a:srgbClr val="DC3C00"/>
      </a:accent4>
      <a:accent5>
        <a:srgbClr val="DC3C00"/>
      </a:accent5>
      <a:accent6>
        <a:srgbClr val="FFFFFF"/>
      </a:accent6>
      <a:hlink>
        <a:srgbClr val="BC3A24"/>
      </a:hlink>
      <a:folHlink>
        <a:srgbClr val="BC3A2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39598"/>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19.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1.xml><?xml version="1.0" encoding="utf-8"?>
<a:theme xmlns:a="http://schemas.openxmlformats.org/drawingml/2006/main" name="3_Office Theme">
  <a:themeElements>
    <a:clrScheme name="Custom 6">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70C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docProps/app.xml><?xml version="1.0" encoding="utf-8"?>
<Properties xmlns="http://schemas.openxmlformats.org/officeDocument/2006/extended-properties" xmlns:vt="http://schemas.openxmlformats.org/officeDocument/2006/docPropsVTypes">
  <TotalTime>0</TotalTime>
  <Words>3621</Words>
  <Application>Microsoft Office PowerPoint</Application>
  <PresentationFormat>Widescreen</PresentationFormat>
  <Paragraphs>566</Paragraphs>
  <Slides>65</Slides>
  <Notes>62</Notes>
  <HiddenSlides>3</HiddenSlides>
  <MMClips>0</MMClips>
  <ScaleCrop>false</ScaleCrop>
  <HeadingPairs>
    <vt:vector size="6" baseType="variant">
      <vt:variant>
        <vt:lpstr>Fonts Used</vt:lpstr>
      </vt:variant>
      <vt:variant>
        <vt:i4>14</vt:i4>
      </vt:variant>
      <vt:variant>
        <vt:lpstr>Theme</vt:lpstr>
      </vt:variant>
      <vt:variant>
        <vt:i4>21</vt:i4>
      </vt:variant>
      <vt:variant>
        <vt:lpstr>Slide Titles</vt:lpstr>
      </vt:variant>
      <vt:variant>
        <vt:i4>65</vt:i4>
      </vt:variant>
    </vt:vector>
  </HeadingPairs>
  <TitlesOfParts>
    <vt:vector size="100" baseType="lpstr">
      <vt:lpstr>Arial Unicode MS</vt:lpstr>
      <vt:lpstr>MS PGothic</vt:lpstr>
      <vt:lpstr>MS PGothic</vt:lpstr>
      <vt:lpstr>Arial</vt:lpstr>
      <vt:lpstr>Calibri</vt:lpstr>
      <vt:lpstr>Calibri Light</vt:lpstr>
      <vt:lpstr>Cambria</vt:lpstr>
      <vt:lpstr>Segoe</vt:lpstr>
      <vt:lpstr>Segoe Light</vt:lpstr>
      <vt:lpstr>Segoe UI</vt:lpstr>
      <vt:lpstr>Segoe UI Light</vt:lpstr>
      <vt:lpstr>Segoe UI Semibold</vt:lpstr>
      <vt:lpstr>Segoe UI Semilight</vt:lpstr>
      <vt:lpstr>Wingdings</vt:lpstr>
      <vt:lpstr>COLOR TEMPLATE</vt:lpstr>
      <vt:lpstr>1_Office Theme</vt:lpstr>
      <vt:lpstr>2_Windows Server</vt:lpstr>
      <vt:lpstr>Windows Azure</vt:lpstr>
      <vt:lpstr>KEEP_WHITE TEMPLATE</vt:lpstr>
      <vt:lpstr>1_KEEP_WHITE TEMPLATE</vt:lpstr>
      <vt:lpstr>LIGHT COLOR TEMPLATE</vt:lpstr>
      <vt:lpstr>1_5-30721_Build_2016_Template_Light</vt:lpstr>
      <vt:lpstr>1_5-30711_TR22_BO_CT_Template</vt:lpstr>
      <vt:lpstr>2_COLOR TEMPLATE</vt:lpstr>
      <vt:lpstr>1_COLOR TEMPLATE</vt:lpstr>
      <vt:lpstr>5-30659_Machine_Learning_Data_Science_Conference_Spring_2015_Template</vt:lpstr>
      <vt:lpstr>STB Conversations 2013</vt:lpstr>
      <vt:lpstr>2_Office Theme</vt:lpstr>
      <vt:lpstr>3_COLOR TEMPLATE</vt:lpstr>
      <vt:lpstr>HEERON</vt:lpstr>
      <vt:lpstr>2_Data Insights</vt:lpstr>
      <vt:lpstr>MSVID_SMSGR_template_Light_16-9</vt:lpstr>
      <vt:lpstr>STB Product Families 2015</vt:lpstr>
      <vt:lpstr>4_COLOR TEMPLATE</vt:lpstr>
      <vt:lpstr>3_Office Theme</vt:lpstr>
      <vt:lpstr>Cortana  Intelligence Suite</vt:lpstr>
      <vt:lpstr>Azure PPE Technical Training</vt:lpstr>
      <vt:lpstr>Big Data Stores</vt:lpstr>
      <vt:lpstr>A hyper-scale repository for big data analytics workloads</vt:lpstr>
      <vt:lpstr>Introducing Azure Data Lake Store</vt:lpstr>
      <vt:lpstr>Any data</vt:lpstr>
      <vt:lpstr>HDFS for the cloud</vt:lpstr>
      <vt:lpstr>Durable and highly available</vt:lpstr>
      <vt:lpstr>Unlimited storage</vt:lpstr>
      <vt:lpstr>Optimized for analytics workload performance</vt:lpstr>
      <vt:lpstr>Manage and secure your data</vt:lpstr>
      <vt:lpstr>Azure Data Lake Store – Ingress</vt:lpstr>
      <vt:lpstr>Azure Data Lake Store – Egress</vt:lpstr>
      <vt:lpstr>Demo</vt:lpstr>
      <vt:lpstr>Elastic data warehouse as a service with enterprise-class features </vt:lpstr>
      <vt:lpstr>Azure SQL Data Warehouse</vt:lpstr>
      <vt:lpstr>Quick glance – Azure SQL Data Warehouse</vt:lpstr>
      <vt:lpstr>Azure SQL Data Warehouse Architecture</vt:lpstr>
      <vt:lpstr>Azure SQL Data Warehouse – Control Node</vt:lpstr>
      <vt:lpstr>Azure SQL Data Warehouse - Compute Nodes</vt:lpstr>
      <vt:lpstr>Azure SQL Data Warehouse – Blob storage</vt:lpstr>
      <vt:lpstr>Demo</vt:lpstr>
      <vt:lpstr>Machine Learning and Analytics</vt:lpstr>
      <vt:lpstr>Easily build, deploy, and share predictive analytics solutions</vt:lpstr>
      <vt:lpstr>Machine learning and predictive analytics</vt:lpstr>
      <vt:lpstr>Machine learning overview</vt:lpstr>
      <vt:lpstr>Machine learning</vt:lpstr>
      <vt:lpstr>Supervised learning</vt:lpstr>
      <vt:lpstr>Unsupervised learning</vt:lpstr>
      <vt:lpstr>Azure Machine Learning</vt:lpstr>
      <vt:lpstr>PowerPoint Presentation</vt:lpstr>
      <vt:lpstr>Designing a solution using Azure Machine Learning</vt:lpstr>
      <vt:lpstr>Publish to Gallery</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examples</vt:lpstr>
      <vt:lpstr>Demo</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2016-10-11T12:44:37Z</dcterms:created>
  <dcterms:modified xsi:type="dcterms:W3CDTF">2016-10-11T12:44:48Z</dcterms:modified>
</cp:coreProperties>
</file>